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7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8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9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10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6016" r:id="rId1"/>
    <p:sldMasterId id="2147486021" r:id="rId2"/>
    <p:sldMasterId id="2147486026" r:id="rId3"/>
    <p:sldMasterId id="2147486031" r:id="rId4"/>
    <p:sldMasterId id="2147486061" r:id="rId5"/>
    <p:sldMasterId id="2147486067" r:id="rId6"/>
    <p:sldMasterId id="2147486073" r:id="rId7"/>
    <p:sldMasterId id="2147486096" r:id="rId8"/>
    <p:sldMasterId id="2147486105" r:id="rId9"/>
    <p:sldMasterId id="2147486118" r:id="rId10"/>
    <p:sldMasterId id="2147486123" r:id="rId11"/>
  </p:sldMasterIdLst>
  <p:notesMasterIdLst>
    <p:notesMasterId r:id="rId102"/>
  </p:notesMasterIdLst>
  <p:handoutMasterIdLst>
    <p:handoutMasterId r:id="rId103"/>
  </p:handoutMasterIdLst>
  <p:sldIdLst>
    <p:sldId id="974" r:id="rId12"/>
    <p:sldId id="1406" r:id="rId13"/>
    <p:sldId id="1453" r:id="rId14"/>
    <p:sldId id="1278" r:id="rId15"/>
    <p:sldId id="1399" r:id="rId16"/>
    <p:sldId id="1448" r:id="rId17"/>
    <p:sldId id="1447" r:id="rId18"/>
    <p:sldId id="1403" r:id="rId19"/>
    <p:sldId id="1402" r:id="rId20"/>
    <p:sldId id="1404" r:id="rId21"/>
    <p:sldId id="1408" r:id="rId22"/>
    <p:sldId id="1409" r:id="rId23"/>
    <p:sldId id="1410" r:id="rId24"/>
    <p:sldId id="1411" r:id="rId25"/>
    <p:sldId id="1451" r:id="rId26"/>
    <p:sldId id="1412" r:id="rId27"/>
    <p:sldId id="1413" r:id="rId28"/>
    <p:sldId id="1414" r:id="rId29"/>
    <p:sldId id="1415" r:id="rId30"/>
    <p:sldId id="1416" r:id="rId31"/>
    <p:sldId id="1417" r:id="rId32"/>
    <p:sldId id="1418" r:id="rId33"/>
    <p:sldId id="1419" r:id="rId34"/>
    <p:sldId id="1405" r:id="rId35"/>
    <p:sldId id="1291" r:id="rId36"/>
    <p:sldId id="1420" r:id="rId37"/>
    <p:sldId id="1450" r:id="rId38"/>
    <p:sldId id="1452" r:id="rId39"/>
    <p:sldId id="1449" r:id="rId40"/>
    <p:sldId id="1423" r:id="rId41"/>
    <p:sldId id="1425" r:id="rId42"/>
    <p:sldId id="1444" r:id="rId43"/>
    <p:sldId id="1431" r:id="rId44"/>
    <p:sldId id="1432" r:id="rId45"/>
    <p:sldId id="1434" r:id="rId46"/>
    <p:sldId id="1435" r:id="rId47"/>
    <p:sldId id="1436" r:id="rId48"/>
    <p:sldId id="1446" r:id="rId49"/>
    <p:sldId id="1437" r:id="rId50"/>
    <p:sldId id="1445" r:id="rId51"/>
    <p:sldId id="1438" r:id="rId52"/>
    <p:sldId id="1439" r:id="rId53"/>
    <p:sldId id="1441" r:id="rId54"/>
    <p:sldId id="1454" r:id="rId55"/>
    <p:sldId id="1455" r:id="rId56"/>
    <p:sldId id="1456" r:id="rId57"/>
    <p:sldId id="1495" r:id="rId58"/>
    <p:sldId id="1458" r:id="rId59"/>
    <p:sldId id="1459" r:id="rId60"/>
    <p:sldId id="1460" r:id="rId61"/>
    <p:sldId id="1496" r:id="rId62"/>
    <p:sldId id="1497" r:id="rId63"/>
    <p:sldId id="1498" r:id="rId64"/>
    <p:sldId id="1499" r:id="rId65"/>
    <p:sldId id="1500" r:id="rId66"/>
    <p:sldId id="1501" r:id="rId67"/>
    <p:sldId id="1462" r:id="rId68"/>
    <p:sldId id="1502" r:id="rId69"/>
    <p:sldId id="1468" r:id="rId70"/>
    <p:sldId id="1469" r:id="rId71"/>
    <p:sldId id="1470" r:id="rId72"/>
    <p:sldId id="1471" r:id="rId73"/>
    <p:sldId id="1472" r:id="rId74"/>
    <p:sldId id="1473" r:id="rId75"/>
    <p:sldId id="1474" r:id="rId76"/>
    <p:sldId id="1475" r:id="rId77"/>
    <p:sldId id="1476" r:id="rId78"/>
    <p:sldId id="1477" r:id="rId79"/>
    <p:sldId id="1503" r:id="rId80"/>
    <p:sldId id="1480" r:id="rId81"/>
    <p:sldId id="1481" r:id="rId82"/>
    <p:sldId id="1504" r:id="rId83"/>
    <p:sldId id="1505" r:id="rId84"/>
    <p:sldId id="1506" r:id="rId85"/>
    <p:sldId id="1507" r:id="rId86"/>
    <p:sldId id="1484" r:id="rId87"/>
    <p:sldId id="1508" r:id="rId88"/>
    <p:sldId id="1509" r:id="rId89"/>
    <p:sldId id="1482" r:id="rId90"/>
    <p:sldId id="1483" r:id="rId91"/>
    <p:sldId id="1485" r:id="rId92"/>
    <p:sldId id="1486" r:id="rId93"/>
    <p:sldId id="1487" r:id="rId94"/>
    <p:sldId id="1488" r:id="rId95"/>
    <p:sldId id="1489" r:id="rId96"/>
    <p:sldId id="1490" r:id="rId97"/>
    <p:sldId id="1491" r:id="rId98"/>
    <p:sldId id="1492" r:id="rId99"/>
    <p:sldId id="1493" r:id="rId100"/>
    <p:sldId id="1494" r:id="rId101"/>
  </p:sldIdLst>
  <p:sldSz cx="9906000" cy="6858000" type="A4"/>
  <p:notesSz cx="9866313" cy="673576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5pPr>
    <a:lvl6pPr marL="2286000" algn="l" defTabSz="914400" rtl="0" eaLnBrk="1" latinLnBrk="1" hangingPunct="1"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6pPr>
    <a:lvl7pPr marL="2743200" algn="l" defTabSz="914400" rtl="0" eaLnBrk="1" latinLnBrk="1" hangingPunct="1"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7pPr>
    <a:lvl8pPr marL="3200400" algn="l" defTabSz="914400" rtl="0" eaLnBrk="1" latinLnBrk="1" hangingPunct="1"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8pPr>
    <a:lvl9pPr marL="3657600" algn="l" defTabSz="914400" rtl="0" eaLnBrk="1" latinLnBrk="1" hangingPunct="1"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DA13D05-41D4-4708-B3BA-541760CA6B74}">
          <p14:sldIdLst>
            <p14:sldId id="974"/>
            <p14:sldId id="1406"/>
          </p14:sldIdLst>
        </p14:section>
        <p14:section name="CORE광주 - 정규반" id="{656A5DE6-9B74-44E7-8373-D07EC360BAF1}">
          <p14:sldIdLst>
            <p14:sldId id="1453"/>
          </p14:sldIdLst>
        </p14:section>
        <p14:section name="정규반 - PC" id="{4D60BEB4-95B5-454B-87CC-E9142AF373A9}">
          <p14:sldIdLst>
            <p14:sldId id="1278"/>
            <p14:sldId id="1399"/>
            <p14:sldId id="1448"/>
            <p14:sldId id="1447"/>
            <p14:sldId id="1403"/>
            <p14:sldId id="1402"/>
            <p14:sldId id="1404"/>
            <p14:sldId id="1408"/>
            <p14:sldId id="1409"/>
            <p14:sldId id="1410"/>
            <p14:sldId id="1411"/>
            <p14:sldId id="1451"/>
            <p14:sldId id="1412"/>
            <p14:sldId id="1413"/>
            <p14:sldId id="1414"/>
            <p14:sldId id="1415"/>
            <p14:sldId id="1416"/>
            <p14:sldId id="1417"/>
            <p14:sldId id="1418"/>
            <p14:sldId id="1419"/>
            <p14:sldId id="1405"/>
            <p14:sldId id="1291"/>
          </p14:sldIdLst>
        </p14:section>
        <p14:section name="정규반 - MO" id="{BB345D4E-F3D6-4CDA-9F24-4A83500C9569}">
          <p14:sldIdLst>
            <p14:sldId id="1420"/>
            <p14:sldId id="1450"/>
            <p14:sldId id="1452"/>
            <p14:sldId id="1449"/>
            <p14:sldId id="1423"/>
            <p14:sldId id="1425"/>
            <p14:sldId id="1444"/>
            <p14:sldId id="1431"/>
            <p14:sldId id="1432"/>
            <p14:sldId id="1434"/>
            <p14:sldId id="1435"/>
            <p14:sldId id="1436"/>
            <p14:sldId id="1446"/>
            <p14:sldId id="1437"/>
            <p14:sldId id="1445"/>
            <p14:sldId id="1438"/>
            <p14:sldId id="1439"/>
            <p14:sldId id="1441"/>
          </p14:sldIdLst>
        </p14:section>
        <p14:section name="CORE광주 - 종합반" id="{B86CBCA2-1D59-4701-9134-FF23072B7772}">
          <p14:sldIdLst>
            <p14:sldId id="1454"/>
          </p14:sldIdLst>
        </p14:section>
        <p14:section name="종합반 - PC" id="{3E0A792F-5E7C-4B79-880B-EBD00A2702E2}">
          <p14:sldIdLst>
            <p14:sldId id="1455"/>
            <p14:sldId id="1456"/>
            <p14:sldId id="1495"/>
            <p14:sldId id="1458"/>
            <p14:sldId id="1459"/>
            <p14:sldId id="1460"/>
            <p14:sldId id="1496"/>
            <p14:sldId id="1497"/>
            <p14:sldId id="1498"/>
            <p14:sldId id="1499"/>
            <p14:sldId id="1500"/>
            <p14:sldId id="1501"/>
            <p14:sldId id="1462"/>
            <p14:sldId id="1502"/>
            <p14:sldId id="1468"/>
            <p14:sldId id="1469"/>
            <p14:sldId id="1470"/>
            <p14:sldId id="1471"/>
            <p14:sldId id="1472"/>
            <p14:sldId id="1473"/>
            <p14:sldId id="1474"/>
            <p14:sldId id="1475"/>
            <p14:sldId id="1476"/>
          </p14:sldIdLst>
        </p14:section>
        <p14:section name="종합반 - MO" id="{BFE456C1-312E-4816-AF74-999EB4AEEEB3}">
          <p14:sldIdLst>
            <p14:sldId id="1477"/>
            <p14:sldId id="1503"/>
            <p14:sldId id="1480"/>
            <p14:sldId id="1481"/>
            <p14:sldId id="1504"/>
            <p14:sldId id="1505"/>
            <p14:sldId id="1506"/>
            <p14:sldId id="1507"/>
            <p14:sldId id="1484"/>
            <p14:sldId id="1508"/>
            <p14:sldId id="1509"/>
            <p14:sldId id="1482"/>
            <p14:sldId id="1483"/>
            <p14:sldId id="1485"/>
            <p14:sldId id="1486"/>
            <p14:sldId id="1487"/>
            <p14:sldId id="1488"/>
            <p14:sldId id="1489"/>
            <p14:sldId id="1490"/>
            <p14:sldId id="1491"/>
            <p14:sldId id="1492"/>
            <p14:sldId id="1493"/>
            <p14:sldId id="14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98" userDrawn="1">
          <p15:clr>
            <a:srgbClr val="A4A3A4"/>
          </p15:clr>
        </p15:guide>
        <p15:guide id="3" userDrawn="1">
          <p15:clr>
            <a:srgbClr val="A4A3A4"/>
          </p15:clr>
        </p15:guide>
        <p15:guide id="4" pos="5025" userDrawn="1">
          <p15:clr>
            <a:srgbClr val="A4A3A4"/>
          </p15:clr>
        </p15:guide>
        <p15:guide id="5" pos="444" userDrawn="1">
          <p15:clr>
            <a:srgbClr val="A4A3A4"/>
          </p15:clr>
        </p15:guide>
        <p15:guide id="6" pos="4617" userDrawn="1">
          <p15:clr>
            <a:srgbClr val="A4A3A4"/>
          </p15:clr>
        </p15:guide>
        <p15:guide id="7" pos="2530" userDrawn="1">
          <p15:clr>
            <a:srgbClr val="A4A3A4"/>
          </p15:clr>
        </p15:guide>
        <p15:guide id="8" orient="horz" pos="845" userDrawn="1">
          <p15:clr>
            <a:srgbClr val="A4A3A4"/>
          </p15:clr>
        </p15:guide>
        <p15:guide id="9" orient="horz" pos="754" userDrawn="1">
          <p15:clr>
            <a:srgbClr val="A4A3A4"/>
          </p15:clr>
        </p15:guide>
        <p15:guide id="10" orient="horz" pos="34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22" userDrawn="1">
          <p15:clr>
            <a:srgbClr val="A4A3A4"/>
          </p15:clr>
        </p15:guide>
        <p15:guide id="2" pos="31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k HH" initials="PH" lastIdx="1" clrIdx="0">
    <p:extLst>
      <p:ext uri="{19B8F6BF-5375-455C-9EA6-DF929625EA0E}">
        <p15:presenceInfo xmlns:p15="http://schemas.microsoft.com/office/powerpoint/2012/main" userId="Park H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3399"/>
    <a:srgbClr val="60C99C"/>
    <a:srgbClr val="99CCFF"/>
    <a:srgbClr val="FFCCCC"/>
    <a:srgbClr val="0000FF"/>
    <a:srgbClr val="FF6600"/>
    <a:srgbClr val="FFCC66"/>
    <a:srgbClr val="52A7D8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6556" autoAdjust="0"/>
  </p:normalViewPr>
  <p:slideViewPr>
    <p:cSldViewPr>
      <p:cViewPr varScale="1">
        <p:scale>
          <a:sx n="89" d="100"/>
          <a:sy n="89" d="100"/>
        </p:scale>
        <p:origin x="624" y="78"/>
      </p:cViewPr>
      <p:guideLst>
        <p:guide orient="horz" pos="1298"/>
        <p:guide/>
        <p:guide pos="5025"/>
        <p:guide pos="444"/>
        <p:guide pos="4617"/>
        <p:guide pos="2530"/>
        <p:guide orient="horz" pos="845"/>
        <p:guide orient="horz" pos="754"/>
        <p:guide orient="horz" pos="3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576" y="-84"/>
      </p:cViewPr>
      <p:guideLst>
        <p:guide orient="horz" pos="2122"/>
        <p:guide pos="31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63" Type="http://schemas.openxmlformats.org/officeDocument/2006/relationships/slide" Target="slides/slide52.xml"/><Relationship Id="rId68" Type="http://schemas.openxmlformats.org/officeDocument/2006/relationships/slide" Target="slides/slide57.xml"/><Relationship Id="rId84" Type="http://schemas.openxmlformats.org/officeDocument/2006/relationships/slide" Target="slides/slide73.xml"/><Relationship Id="rId89" Type="http://schemas.openxmlformats.org/officeDocument/2006/relationships/slide" Target="slides/slide78.xml"/><Relationship Id="rId16" Type="http://schemas.openxmlformats.org/officeDocument/2006/relationships/slide" Target="slides/slide5.xml"/><Relationship Id="rId107" Type="http://schemas.openxmlformats.org/officeDocument/2006/relationships/theme" Target="theme/theme1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53" Type="http://schemas.openxmlformats.org/officeDocument/2006/relationships/slide" Target="slides/slide42.xml"/><Relationship Id="rId58" Type="http://schemas.openxmlformats.org/officeDocument/2006/relationships/slide" Target="slides/slide47.xml"/><Relationship Id="rId74" Type="http://schemas.openxmlformats.org/officeDocument/2006/relationships/slide" Target="slides/slide63.xml"/><Relationship Id="rId79" Type="http://schemas.openxmlformats.org/officeDocument/2006/relationships/slide" Target="slides/slide68.xml"/><Relationship Id="rId102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9.xml"/><Relationship Id="rId95" Type="http://schemas.openxmlformats.org/officeDocument/2006/relationships/slide" Target="slides/slide84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64" Type="http://schemas.openxmlformats.org/officeDocument/2006/relationships/slide" Target="slides/slide53.xml"/><Relationship Id="rId69" Type="http://schemas.openxmlformats.org/officeDocument/2006/relationships/slide" Target="slides/slide58.xml"/><Relationship Id="rId80" Type="http://schemas.openxmlformats.org/officeDocument/2006/relationships/slide" Target="slides/slide69.xml"/><Relationship Id="rId85" Type="http://schemas.openxmlformats.org/officeDocument/2006/relationships/slide" Target="slides/slide7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59" Type="http://schemas.openxmlformats.org/officeDocument/2006/relationships/slide" Target="slides/slide48.xml"/><Relationship Id="rId103" Type="http://schemas.openxmlformats.org/officeDocument/2006/relationships/handoutMaster" Target="handoutMasters/handoutMaster1.xml"/><Relationship Id="rId108" Type="http://schemas.openxmlformats.org/officeDocument/2006/relationships/tableStyles" Target="tableStyles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slide" Target="slides/slide43.xml"/><Relationship Id="rId62" Type="http://schemas.openxmlformats.org/officeDocument/2006/relationships/slide" Target="slides/slide51.xml"/><Relationship Id="rId70" Type="http://schemas.openxmlformats.org/officeDocument/2006/relationships/slide" Target="slides/slide59.xml"/><Relationship Id="rId75" Type="http://schemas.openxmlformats.org/officeDocument/2006/relationships/slide" Target="slides/slide64.xml"/><Relationship Id="rId83" Type="http://schemas.openxmlformats.org/officeDocument/2006/relationships/slide" Target="slides/slide72.xml"/><Relationship Id="rId88" Type="http://schemas.openxmlformats.org/officeDocument/2006/relationships/slide" Target="slides/slide77.xml"/><Relationship Id="rId91" Type="http://schemas.openxmlformats.org/officeDocument/2006/relationships/slide" Target="slides/slide80.xml"/><Relationship Id="rId96" Type="http://schemas.openxmlformats.org/officeDocument/2006/relationships/slide" Target="slides/slide8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slide" Target="slides/slide46.xml"/><Relationship Id="rId106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openxmlformats.org/officeDocument/2006/relationships/slide" Target="slides/slide49.xml"/><Relationship Id="rId65" Type="http://schemas.openxmlformats.org/officeDocument/2006/relationships/slide" Target="slides/slide54.xml"/><Relationship Id="rId73" Type="http://schemas.openxmlformats.org/officeDocument/2006/relationships/slide" Target="slides/slide62.xml"/><Relationship Id="rId78" Type="http://schemas.openxmlformats.org/officeDocument/2006/relationships/slide" Target="slides/slide67.xml"/><Relationship Id="rId81" Type="http://schemas.openxmlformats.org/officeDocument/2006/relationships/slide" Target="slides/slide70.xml"/><Relationship Id="rId86" Type="http://schemas.openxmlformats.org/officeDocument/2006/relationships/slide" Target="slides/slide75.xml"/><Relationship Id="rId94" Type="http://schemas.openxmlformats.org/officeDocument/2006/relationships/slide" Target="slides/slide83.xml"/><Relationship Id="rId99" Type="http://schemas.openxmlformats.org/officeDocument/2006/relationships/slide" Target="slides/slide88.xml"/><Relationship Id="rId101" Type="http://schemas.openxmlformats.org/officeDocument/2006/relationships/slide" Target="slides/slide9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9" Type="http://schemas.openxmlformats.org/officeDocument/2006/relationships/slide" Target="slides/slide28.xml"/><Relationship Id="rId34" Type="http://schemas.openxmlformats.org/officeDocument/2006/relationships/slide" Target="slides/slide23.xml"/><Relationship Id="rId50" Type="http://schemas.openxmlformats.org/officeDocument/2006/relationships/slide" Target="slides/slide39.xml"/><Relationship Id="rId55" Type="http://schemas.openxmlformats.org/officeDocument/2006/relationships/slide" Target="slides/slide44.xml"/><Relationship Id="rId76" Type="http://schemas.openxmlformats.org/officeDocument/2006/relationships/slide" Target="slides/slide65.xml"/><Relationship Id="rId97" Type="http://schemas.openxmlformats.org/officeDocument/2006/relationships/slide" Target="slides/slide86.xml"/><Relationship Id="rId104" Type="http://schemas.openxmlformats.org/officeDocument/2006/relationships/commentAuthors" Target="commentAuthor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0.xml"/><Relationship Id="rId92" Type="http://schemas.openxmlformats.org/officeDocument/2006/relationships/slide" Target="slides/slide8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8.xml"/><Relationship Id="rId24" Type="http://schemas.openxmlformats.org/officeDocument/2006/relationships/slide" Target="slides/slide13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66" Type="http://schemas.openxmlformats.org/officeDocument/2006/relationships/slide" Target="slides/slide55.xml"/><Relationship Id="rId87" Type="http://schemas.openxmlformats.org/officeDocument/2006/relationships/slide" Target="slides/slide76.xml"/><Relationship Id="rId61" Type="http://schemas.openxmlformats.org/officeDocument/2006/relationships/slide" Target="slides/slide50.xml"/><Relationship Id="rId82" Type="http://schemas.openxmlformats.org/officeDocument/2006/relationships/slide" Target="slides/slide71.xml"/><Relationship Id="rId19" Type="http://schemas.openxmlformats.org/officeDocument/2006/relationships/slide" Target="slides/slide8.xml"/><Relationship Id="rId14" Type="http://schemas.openxmlformats.org/officeDocument/2006/relationships/slide" Target="slides/slide3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56" Type="http://schemas.openxmlformats.org/officeDocument/2006/relationships/slide" Target="slides/slide45.xml"/><Relationship Id="rId77" Type="http://schemas.openxmlformats.org/officeDocument/2006/relationships/slide" Target="slides/slide66.xml"/><Relationship Id="rId100" Type="http://schemas.openxmlformats.org/officeDocument/2006/relationships/slide" Target="slides/slide89.xml"/><Relationship Id="rId105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0.xml"/><Relationship Id="rId72" Type="http://schemas.openxmlformats.org/officeDocument/2006/relationships/slide" Target="slides/slide61.xml"/><Relationship Id="rId93" Type="http://schemas.openxmlformats.org/officeDocument/2006/relationships/slide" Target="slides/slide82.xml"/><Relationship Id="rId98" Type="http://schemas.openxmlformats.org/officeDocument/2006/relationships/slide" Target="slides/slide87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4.xml"/><Relationship Id="rId46" Type="http://schemas.openxmlformats.org/officeDocument/2006/relationships/slide" Target="slides/slide35.xml"/><Relationship Id="rId6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4275346" cy="37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099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90968" y="3"/>
            <a:ext cx="4275346" cy="37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F0D0CC07-318B-43CC-9255-700E3BB2F83E}" type="datetime4">
              <a:rPr lang="ko-KR" altLang="en-US"/>
              <a:pPr>
                <a:defRPr/>
              </a:pPr>
              <a:t>2023년 12월 1일</a:t>
            </a:fld>
            <a:endParaRPr lang="en-US" altLang="ko-KR" dirty="0"/>
          </a:p>
        </p:txBody>
      </p:sp>
      <p:sp>
        <p:nvSpPr>
          <p:cNvPr id="4100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6363121"/>
            <a:ext cx="4275346" cy="372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101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90968" y="6363121"/>
            <a:ext cx="4275346" cy="372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BB4C062-12E1-4114-A67E-6EA2FD09BFFB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392366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4275346" cy="37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590968" y="3"/>
            <a:ext cx="4275346" cy="37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6CCBF37D-0A02-43A1-AB9A-8F422BAA5BA4}" type="datetime4">
              <a:rPr lang="ko-KR" altLang="en-US"/>
              <a:pPr>
                <a:defRPr/>
              </a:pPr>
              <a:t>2023년 12월 1일</a:t>
            </a:fld>
            <a:endParaRPr lang="en-US" altLang="ko-KR" dirty="0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094038" y="523875"/>
            <a:ext cx="3678237" cy="25463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15623" y="3218204"/>
            <a:ext cx="7235073" cy="2993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6363121"/>
            <a:ext cx="4275346" cy="372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590968" y="6363121"/>
            <a:ext cx="4275346" cy="372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2A96F623-FD5F-42B4-952B-E28C1D2FD2A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2423666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5"/>
            <a:ext cx="5102225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7"/>
            <a:ext cx="5102225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45894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325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4674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0" y="125424"/>
            <a:ext cx="5102224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26141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28445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44940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3189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5"/>
          <p:cNvSpPr>
            <a:spLocks noChangeShapeType="1"/>
          </p:cNvSpPr>
          <p:nvPr userDrawn="1"/>
        </p:nvSpPr>
        <p:spPr bwMode="auto">
          <a:xfrm>
            <a:off x="488950" y="2405063"/>
            <a:ext cx="8737600" cy="0"/>
          </a:xfrm>
          <a:prstGeom prst="line">
            <a:avLst/>
          </a:prstGeom>
          <a:noFill/>
          <a:ln w="57150" cmpd="thinThick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800" dirty="0">
              <a:solidFill>
                <a:prstClr val="black"/>
              </a:solidFill>
              <a:latin typeface="Calibri"/>
              <a:ea typeface="맑은 고딕"/>
            </a:endParaRPr>
          </a:p>
        </p:txBody>
      </p:sp>
      <p:sp>
        <p:nvSpPr>
          <p:cNvPr id="8" name="Rectangle 23"/>
          <p:cNvSpPr>
            <a:spLocks noChangeArrowheads="1"/>
          </p:cNvSpPr>
          <p:nvPr userDrawn="1"/>
        </p:nvSpPr>
        <p:spPr bwMode="auto">
          <a:xfrm>
            <a:off x="4" y="4724400"/>
            <a:ext cx="9906000" cy="21336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solidFill>
                <a:prstClr val="black"/>
              </a:solidFill>
              <a:latin typeface="Calibri"/>
              <a:ea typeface="돋움체" pitchFamily="49" charset="-127"/>
            </a:endParaRPr>
          </a:p>
        </p:txBody>
      </p:sp>
      <p:pic>
        <p:nvPicPr>
          <p:cNvPr id="9" name="Picture 53" descr="megalogo"/>
          <p:cNvPicPr>
            <a:picLocks noChangeAspect="1" noChangeArrowheads="1"/>
          </p:cNvPicPr>
          <p:nvPr userDrawn="1"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929" y="1963738"/>
            <a:ext cx="1698626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041583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62279994"/>
              </p:ext>
            </p:extLst>
          </p:nvPr>
        </p:nvGraphicFramePr>
        <p:xfrm>
          <a:off x="3" y="0"/>
          <a:ext cx="9911743" cy="686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3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99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Navigation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 No.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2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719950" y="1"/>
            <a:ext cx="5933770" cy="2140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1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Box 157"/>
          <p:cNvSpPr txBox="1">
            <a:spLocks noChangeArrowheads="1"/>
          </p:cNvSpPr>
          <p:nvPr userDrawn="1"/>
        </p:nvSpPr>
        <p:spPr bwMode="auto">
          <a:xfrm>
            <a:off x="7396123" y="-16471"/>
            <a:ext cx="706287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24D5A0FE-482E-45D8-A812-A033F8BB599D}" type="slidenum">
              <a:rPr lang="en-US" altLang="ko-KR" sz="900" spc="-5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ko-KR" sz="900" spc="-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79844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8761319"/>
              </p:ext>
            </p:extLst>
          </p:nvPr>
        </p:nvGraphicFramePr>
        <p:xfrm>
          <a:off x="3" y="0"/>
          <a:ext cx="9911744" cy="686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3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2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69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Navigation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 No.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200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719950" y="1"/>
            <a:ext cx="5933770" cy="2140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1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Box 157"/>
          <p:cNvSpPr txBox="1">
            <a:spLocks noChangeArrowheads="1"/>
          </p:cNvSpPr>
          <p:nvPr userDrawn="1"/>
        </p:nvSpPr>
        <p:spPr bwMode="auto">
          <a:xfrm>
            <a:off x="7396123" y="-16471"/>
            <a:ext cx="706287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24D5A0FE-482E-45D8-A812-A033F8BB599D}" type="slidenum">
              <a:rPr lang="en-US" altLang="ko-KR" sz="900" spc="-5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ko-KR" sz="900" spc="-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868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5"/>
            <a:ext cx="5102225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428546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229401463"/>
              </p:ext>
            </p:extLst>
          </p:nvPr>
        </p:nvGraphicFramePr>
        <p:xfrm>
          <a:off x="4" y="0"/>
          <a:ext cx="9911743" cy="686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1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652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72480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C24ABC4-8F0F-444D-9057-2841B516C67F}"/>
              </a:ext>
            </a:extLst>
          </p:cNvPr>
          <p:cNvSpPr/>
          <p:nvPr userDrawn="1"/>
        </p:nvSpPr>
        <p:spPr>
          <a:xfrm>
            <a:off x="0" y="1448780"/>
            <a:ext cx="9906000" cy="39604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2A715478-7F40-4F9C-86A5-070BDDBA3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68960"/>
            <a:ext cx="9906000" cy="3600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50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0779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200025" y="4178593"/>
            <a:ext cx="6447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Version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00032" y="4447774"/>
            <a:ext cx="819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Document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00026" y="4718780"/>
            <a:ext cx="548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Editor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0" name="텍스트 개체 틀 26"/>
          <p:cNvSpPr>
            <a:spLocks noGrp="1"/>
          </p:cNvSpPr>
          <p:nvPr>
            <p:ph type="body" sz="quarter" idx="10"/>
          </p:nvPr>
        </p:nvSpPr>
        <p:spPr>
          <a:xfrm>
            <a:off x="1050961" y="4186887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1" name="텍스트 개체 틀 26"/>
          <p:cNvSpPr>
            <a:spLocks noGrp="1"/>
          </p:cNvSpPr>
          <p:nvPr>
            <p:ph type="body" sz="quarter" idx="11"/>
          </p:nvPr>
        </p:nvSpPr>
        <p:spPr>
          <a:xfrm>
            <a:off x="1050961" y="4456676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텍스트 개체 틀 26"/>
          <p:cNvSpPr>
            <a:spLocks noGrp="1"/>
          </p:cNvSpPr>
          <p:nvPr>
            <p:ph type="body" sz="quarter" idx="12"/>
          </p:nvPr>
        </p:nvSpPr>
        <p:spPr>
          <a:xfrm>
            <a:off x="1050961" y="4726466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200025" y="3909404"/>
            <a:ext cx="4700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Date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4" name="텍스트 개체 틀 26"/>
          <p:cNvSpPr>
            <a:spLocks noGrp="1"/>
          </p:cNvSpPr>
          <p:nvPr>
            <p:ph type="body" sz="quarter" idx="13"/>
          </p:nvPr>
        </p:nvSpPr>
        <p:spPr>
          <a:xfrm>
            <a:off x="1050961" y="3917098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5" name="제목 6"/>
          <p:cNvSpPr>
            <a:spLocks noGrp="1"/>
          </p:cNvSpPr>
          <p:nvPr>
            <p:ph type="title"/>
          </p:nvPr>
        </p:nvSpPr>
        <p:spPr>
          <a:xfrm>
            <a:off x="216263" y="2171708"/>
            <a:ext cx="680297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2800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16" name="직사각형 15"/>
          <p:cNvSpPr/>
          <p:nvPr userDrawn="1"/>
        </p:nvSpPr>
        <p:spPr>
          <a:xfrm>
            <a:off x="200027" y="6452056"/>
            <a:ext cx="27558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Copyright © </a:t>
            </a:r>
            <a:r>
              <a:rPr kumimoji="0" lang="en-US" altLang="ko-KR" dirty="0" err="1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megastudyEdu.co.,Ltd</a:t>
            </a:r>
            <a:r>
              <a:rPr kumimoji="0"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. All rights reserved.</a:t>
            </a:r>
          </a:p>
        </p:txBody>
      </p:sp>
      <p:pic>
        <p:nvPicPr>
          <p:cNvPr id="18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62" y="260648"/>
            <a:ext cx="1451956" cy="20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7041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. 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00024" y="188913"/>
            <a:ext cx="209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dirty="0">
                <a:solidFill>
                  <a:prstClr val="black"/>
                </a:solidFill>
                <a:latin typeface="맑은 고딕"/>
                <a:ea typeface="맑은 고딕"/>
              </a:rPr>
              <a:t>Document History</a:t>
            </a:r>
            <a:endParaRPr kumimoji="0" lang="ko-KR" altLang="en-US" sz="18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8" y="6537460"/>
            <a:ext cx="835149" cy="1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8592266"/>
              </p:ext>
            </p:extLst>
          </p:nvPr>
        </p:nvGraphicFramePr>
        <p:xfrm>
          <a:off x="201976" y="1186343"/>
          <a:ext cx="9504001" cy="511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67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Date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Version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Description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Editor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비고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56288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.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00027" y="188913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dirty="0">
                <a:solidFill>
                  <a:prstClr val="black"/>
                </a:solidFill>
                <a:latin typeface="맑은 고딕"/>
                <a:ea typeface="맑은 고딕"/>
              </a:rPr>
              <a:t>I N D E X</a:t>
            </a:r>
            <a:endParaRPr kumimoji="0" lang="ko-KR" altLang="en-US" sz="18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8" y="6537460"/>
            <a:ext cx="835149" cy="1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00026" y="850675"/>
            <a:ext cx="9505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457200" indent="-457200">
              <a:buFont typeface="+mj-ea"/>
              <a:buAutoNum type="circleNumDbPlain"/>
              <a:defRPr lang="ko-KR" altLang="en-US" sz="2400" b="1">
                <a:latin typeface="+mn-lt"/>
                <a:ea typeface="+mn-ea"/>
                <a:cs typeface="+mn-cs"/>
              </a:defRPr>
            </a:lvl1pPr>
          </a:lstStyle>
          <a:p>
            <a:pPr marL="0"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7609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. 중간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200026" y="850675"/>
            <a:ext cx="9505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2400" b="1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4" name="내용 개체 틀 8"/>
          <p:cNvSpPr>
            <a:spLocks noGrp="1"/>
          </p:cNvSpPr>
          <p:nvPr>
            <p:ph sz="quarter" idx="10"/>
          </p:nvPr>
        </p:nvSpPr>
        <p:spPr>
          <a:xfrm>
            <a:off x="200026" y="1892144"/>
            <a:ext cx="9505950" cy="4584856"/>
          </a:xfrm>
          <a:prstGeom prst="rect">
            <a:avLst/>
          </a:prstGeom>
        </p:spPr>
        <p:txBody>
          <a:bodyPr/>
          <a:lstStyle>
            <a:lvl1pPr marL="182558" indent="-182558">
              <a:buFont typeface="+mj-lt"/>
              <a:buAutoNum type="arabicPeriod"/>
              <a:defRPr sz="1200"/>
            </a:lvl1pPr>
            <a:lvl2pPr marL="269868" indent="-87311">
              <a:buFont typeface="맑은 고딕" panose="020B0503020000020004" pitchFamily="50" charset="-127"/>
              <a:buChar char="-"/>
              <a:defRPr sz="1000"/>
            </a:lvl2pPr>
            <a:lvl3pPr marL="357179" indent="-87311">
              <a:defRPr sz="800"/>
            </a:lvl3pPr>
            <a:lvl4pPr marL="449251" indent="-95248">
              <a:defRPr sz="800"/>
            </a:lvl4pPr>
            <a:lvl5pPr marL="539737" indent="-87311">
              <a:tabLst>
                <a:tab pos="623872" algn="l"/>
              </a:tabLst>
              <a:defRPr sz="8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200025" y="1701645"/>
            <a:ext cx="970597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6308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00026" y="259203"/>
            <a:ext cx="7226906" cy="383968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226232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3993122" y="3006562"/>
            <a:ext cx="1919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400" dirty="0">
                <a:solidFill>
                  <a:prstClr val="black"/>
                </a:solidFill>
                <a:latin typeface="맑은 고딕"/>
                <a:ea typeface="맑은 고딕"/>
              </a:rPr>
              <a:t>THANK YOU</a:t>
            </a:r>
            <a:endParaRPr kumimoji="0" lang="ko-KR" altLang="en-US" sz="24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647" y="3573016"/>
            <a:ext cx="1442711" cy="19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3834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9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C2D09A-B23F-4838-9A46-305592FB9CDC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12월 1일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13878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C731AB-6BBB-424D-B8FE-566526ABB69E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12월 1일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205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05517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4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F0F1D7-B6C6-4E8B-B567-3E5B550C9D9C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12월 1일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90691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1" y="1600204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199" y="1600204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E9865C-2F1B-4DE1-8EF3-4891B7344C31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12월 1일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80144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8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8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248ACF-4ECD-4184-AAFB-D12C202B65DA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12월 1일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77195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3592" y="4"/>
            <a:ext cx="5957600" cy="21190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7616182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07B956-9B36-47ED-A3A8-7DA05C772012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12월 1일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71114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2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4"/>
            <a:ext cx="5537201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2" y="1435103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BCC9A4-EE95-4021-8E3F-550E86B4B179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12월 1일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118331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D5A688-8D22-4C54-97B1-5D3FB6246096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12월 1일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60918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7D5628-438A-49C4-8032-07E8F625F399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12월 1일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77261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144463"/>
            <a:ext cx="2228850" cy="59817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2" y="144463"/>
            <a:ext cx="6534150" cy="59817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CE119D-B1C8-4BF0-BA68-D791AFF22E86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12월 1일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27774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5215" y="144467"/>
            <a:ext cx="4824412" cy="2889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 noProof="0" dirty="0"/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504BFC-327D-4F0A-9CB6-7A5110DFB30F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12월 1일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773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4" y="2130437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5" y="3886200"/>
            <a:ext cx="6934201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608343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C24ABC4-8F0F-444D-9057-2841B516C67F}"/>
              </a:ext>
            </a:extLst>
          </p:cNvPr>
          <p:cNvSpPr/>
          <p:nvPr userDrawn="1"/>
        </p:nvSpPr>
        <p:spPr>
          <a:xfrm>
            <a:off x="0" y="1448780"/>
            <a:ext cx="9906000" cy="39604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2A715478-7F40-4F9C-86A5-070BDDBA3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68960"/>
            <a:ext cx="9906000" cy="3600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50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83678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 userDrawn="1">
            <p:extLst/>
          </p:nvPr>
        </p:nvGraphicFramePr>
        <p:xfrm>
          <a:off x="3" y="0"/>
          <a:ext cx="9911743" cy="686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3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99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Navigation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 No.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2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719950" y="1"/>
            <a:ext cx="5933770" cy="2140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1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Box 157"/>
          <p:cNvSpPr txBox="1">
            <a:spLocks noChangeArrowheads="1"/>
          </p:cNvSpPr>
          <p:nvPr userDrawn="1"/>
        </p:nvSpPr>
        <p:spPr bwMode="auto">
          <a:xfrm>
            <a:off x="7396123" y="-16471"/>
            <a:ext cx="706287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24D5A0FE-482E-45D8-A812-A033F8BB599D}" type="slidenum">
              <a:rPr lang="en-US" altLang="ko-KR" sz="900" spc="-5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ko-KR" sz="900" spc="-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21727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00026" y="259203"/>
            <a:ext cx="7226906" cy="383968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7617977" y="806685"/>
            <a:ext cx="2088000" cy="5637658"/>
          </a:xfrm>
          <a:prstGeom prst="rect">
            <a:avLst/>
          </a:prstGeom>
        </p:spPr>
        <p:txBody>
          <a:bodyPr>
            <a:normAutofit/>
          </a:bodyPr>
          <a:lstStyle>
            <a:lvl1pPr marL="182563" indent="-182563">
              <a:buFont typeface="+mj-lt"/>
              <a:buAutoNum type="arabicPeriod"/>
              <a:defRPr sz="900" b="1">
                <a:latin typeface="+mn-ea"/>
                <a:ea typeface="+mn-ea"/>
              </a:defRPr>
            </a:lvl1pPr>
            <a:lvl2pPr marL="269875" indent="-90488">
              <a:buFont typeface="Calibri" panose="020F0502020204030204" pitchFamily="34" charset="0"/>
              <a:buChar char="-"/>
              <a:defRPr sz="800">
                <a:latin typeface="+mn-ea"/>
                <a:ea typeface="+mn-ea"/>
              </a:defRPr>
            </a:lvl2pPr>
            <a:lvl3pPr marL="357188" indent="-84138">
              <a:defRPr sz="700">
                <a:latin typeface="+mn-ea"/>
                <a:ea typeface="+mn-ea"/>
              </a:defRPr>
            </a:lvl3pPr>
            <a:lvl4pPr marL="444500" indent="-90488">
              <a:buFont typeface="Arial" panose="020B0604020202020204" pitchFamily="34" charset="0"/>
              <a:buChar char="•"/>
              <a:defRPr sz="600">
                <a:latin typeface="+mn-ea"/>
                <a:ea typeface="+mn-ea"/>
              </a:defRPr>
            </a:lvl4pPr>
            <a:lvl5pPr marL="539750" indent="-92075">
              <a:defRPr sz="6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9616800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00026" y="259203"/>
            <a:ext cx="7226906" cy="383968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873407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200026" y="419765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7617977" y="419765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200026" y="196358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 userDrawn="1"/>
        </p:nvCxnSpPr>
        <p:spPr>
          <a:xfrm>
            <a:off x="7617977" y="196358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92092" y="194755"/>
            <a:ext cx="5693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Chapter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192088" y="421884"/>
            <a:ext cx="7441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Description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25" name="직선 연결선 24"/>
          <p:cNvCxnSpPr/>
          <p:nvPr userDrawn="1"/>
        </p:nvCxnSpPr>
        <p:spPr>
          <a:xfrm>
            <a:off x="968236" y="448436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 userDrawn="1"/>
        </p:nvCxnSpPr>
        <p:spPr>
          <a:xfrm>
            <a:off x="968236" y="221307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970988" y="421884"/>
            <a:ext cx="6455943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8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970987" y="194755"/>
            <a:ext cx="5471057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6995403" y="194755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dirty="0">
                <a:solidFill>
                  <a:prstClr val="black"/>
                </a:solidFill>
                <a:latin typeface="맑은 고딕"/>
                <a:ea typeface="맑은 고딕"/>
              </a:rPr>
              <a:t>00.00</a:t>
            </a:r>
            <a:endParaRPr kumimoji="0" lang="ko-KR" altLang="en-US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6442049" y="194755"/>
            <a:ext cx="5533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Version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31" name="직선 연결선 30"/>
          <p:cNvCxnSpPr/>
          <p:nvPr userDrawn="1"/>
        </p:nvCxnSpPr>
        <p:spPr>
          <a:xfrm>
            <a:off x="6995403" y="227145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 userDrawn="1"/>
        </p:nvCxnSpPr>
        <p:spPr>
          <a:xfrm>
            <a:off x="6442045" y="221303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 userDrawn="1"/>
        </p:nvSpPr>
        <p:spPr>
          <a:xfrm>
            <a:off x="7629508" y="194755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ID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7629509" y="421885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Type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35" name="직선 연결선 34"/>
          <p:cNvCxnSpPr/>
          <p:nvPr userDrawn="1"/>
        </p:nvCxnSpPr>
        <p:spPr>
          <a:xfrm>
            <a:off x="8048213" y="448436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 userDrawn="1"/>
        </p:nvCxnSpPr>
        <p:spPr>
          <a:xfrm>
            <a:off x="8048212" y="221307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8059748" y="421884"/>
            <a:ext cx="1646228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8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8059748" y="194755"/>
            <a:ext cx="1646229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7817951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200026" y="419765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7617977" y="419765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200026" y="196358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 userDrawn="1"/>
        </p:nvCxnSpPr>
        <p:spPr>
          <a:xfrm>
            <a:off x="7617977" y="196358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92092" y="194755"/>
            <a:ext cx="5693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Chapter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192088" y="421884"/>
            <a:ext cx="7441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Description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25" name="직선 연결선 24"/>
          <p:cNvCxnSpPr/>
          <p:nvPr userDrawn="1"/>
        </p:nvCxnSpPr>
        <p:spPr>
          <a:xfrm>
            <a:off x="968236" y="448436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 userDrawn="1"/>
        </p:nvCxnSpPr>
        <p:spPr>
          <a:xfrm>
            <a:off x="968236" y="221307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970988" y="421884"/>
            <a:ext cx="6455943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8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970987" y="194755"/>
            <a:ext cx="5471057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6995403" y="194755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dirty="0">
                <a:solidFill>
                  <a:prstClr val="black"/>
                </a:solidFill>
                <a:latin typeface="맑은 고딕"/>
                <a:ea typeface="맑은 고딕"/>
              </a:rPr>
              <a:t>00.00</a:t>
            </a:r>
            <a:endParaRPr kumimoji="0" lang="ko-KR" altLang="en-US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6442049" y="194755"/>
            <a:ext cx="5533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Version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31" name="직선 연결선 30"/>
          <p:cNvCxnSpPr/>
          <p:nvPr userDrawn="1"/>
        </p:nvCxnSpPr>
        <p:spPr>
          <a:xfrm>
            <a:off x="6995403" y="227145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 userDrawn="1"/>
        </p:nvCxnSpPr>
        <p:spPr>
          <a:xfrm>
            <a:off x="6442045" y="221303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 userDrawn="1"/>
        </p:nvSpPr>
        <p:spPr>
          <a:xfrm>
            <a:off x="7629508" y="194755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ID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7629509" y="421885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Type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35" name="직선 연결선 34"/>
          <p:cNvCxnSpPr/>
          <p:nvPr userDrawn="1"/>
        </p:nvCxnSpPr>
        <p:spPr>
          <a:xfrm>
            <a:off x="8048213" y="448436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 userDrawn="1"/>
        </p:nvCxnSpPr>
        <p:spPr>
          <a:xfrm>
            <a:off x="8048212" y="221307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8059748" y="421884"/>
            <a:ext cx="1646228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8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8059748" y="194755"/>
            <a:ext cx="1657761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11437759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200025" y="4178593"/>
            <a:ext cx="6447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Version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00032" y="4447774"/>
            <a:ext cx="819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Document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00026" y="4718780"/>
            <a:ext cx="548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Editor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0" name="텍스트 개체 틀 26"/>
          <p:cNvSpPr>
            <a:spLocks noGrp="1"/>
          </p:cNvSpPr>
          <p:nvPr>
            <p:ph type="body" sz="quarter" idx="10"/>
          </p:nvPr>
        </p:nvSpPr>
        <p:spPr>
          <a:xfrm>
            <a:off x="1050961" y="4186887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1" name="텍스트 개체 틀 26"/>
          <p:cNvSpPr>
            <a:spLocks noGrp="1"/>
          </p:cNvSpPr>
          <p:nvPr>
            <p:ph type="body" sz="quarter" idx="11"/>
          </p:nvPr>
        </p:nvSpPr>
        <p:spPr>
          <a:xfrm>
            <a:off x="1050961" y="4456676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텍스트 개체 틀 26"/>
          <p:cNvSpPr>
            <a:spLocks noGrp="1"/>
          </p:cNvSpPr>
          <p:nvPr>
            <p:ph type="body" sz="quarter" idx="12"/>
          </p:nvPr>
        </p:nvSpPr>
        <p:spPr>
          <a:xfrm>
            <a:off x="1050961" y="4726466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200025" y="3909404"/>
            <a:ext cx="4700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Date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4" name="텍스트 개체 틀 26"/>
          <p:cNvSpPr>
            <a:spLocks noGrp="1"/>
          </p:cNvSpPr>
          <p:nvPr>
            <p:ph type="body" sz="quarter" idx="13"/>
          </p:nvPr>
        </p:nvSpPr>
        <p:spPr>
          <a:xfrm>
            <a:off x="1050961" y="3917098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5" name="제목 6"/>
          <p:cNvSpPr>
            <a:spLocks noGrp="1"/>
          </p:cNvSpPr>
          <p:nvPr>
            <p:ph type="title"/>
          </p:nvPr>
        </p:nvSpPr>
        <p:spPr>
          <a:xfrm>
            <a:off x="216263" y="2171708"/>
            <a:ext cx="680297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2800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16" name="직사각형 15"/>
          <p:cNvSpPr/>
          <p:nvPr userDrawn="1"/>
        </p:nvSpPr>
        <p:spPr>
          <a:xfrm>
            <a:off x="200027" y="6452056"/>
            <a:ext cx="27558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Copyright © </a:t>
            </a:r>
            <a:r>
              <a:rPr kumimoji="0" lang="en-US" altLang="ko-KR" dirty="0" err="1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megastudyEdu.co.,Ltd</a:t>
            </a:r>
            <a:r>
              <a:rPr kumimoji="0"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. All rights reserved.</a:t>
            </a:r>
          </a:p>
        </p:txBody>
      </p:sp>
      <p:pic>
        <p:nvPicPr>
          <p:cNvPr id="18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62" y="260648"/>
            <a:ext cx="1451956" cy="20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9908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. 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00024" y="188913"/>
            <a:ext cx="209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dirty="0">
                <a:solidFill>
                  <a:prstClr val="black"/>
                </a:solidFill>
                <a:latin typeface="맑은 고딕"/>
                <a:ea typeface="맑은 고딕"/>
              </a:rPr>
              <a:t>Document History</a:t>
            </a:r>
            <a:endParaRPr kumimoji="0" lang="ko-KR" altLang="en-US" sz="18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8" y="6537460"/>
            <a:ext cx="835149" cy="1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18511187"/>
              </p:ext>
            </p:extLst>
          </p:nvPr>
        </p:nvGraphicFramePr>
        <p:xfrm>
          <a:off x="201976" y="1186343"/>
          <a:ext cx="9504001" cy="511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67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Date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Version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Description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Editor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비고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83861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.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00027" y="188913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dirty="0">
                <a:solidFill>
                  <a:prstClr val="black"/>
                </a:solidFill>
                <a:latin typeface="맑은 고딕"/>
                <a:ea typeface="맑은 고딕"/>
              </a:rPr>
              <a:t>I N D E X</a:t>
            </a:r>
            <a:endParaRPr kumimoji="0" lang="ko-KR" altLang="en-US" sz="18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8" y="6537460"/>
            <a:ext cx="835149" cy="1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00026" y="850675"/>
            <a:ext cx="9505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457200" indent="-457200">
              <a:buFont typeface="+mj-ea"/>
              <a:buAutoNum type="circleNumDbPlain"/>
              <a:defRPr lang="ko-KR" altLang="en-US" sz="2400" b="1">
                <a:latin typeface="+mn-lt"/>
                <a:ea typeface="+mn-ea"/>
                <a:cs typeface="+mn-cs"/>
              </a:defRPr>
            </a:lvl1pPr>
          </a:lstStyle>
          <a:p>
            <a:pPr marL="0"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139450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. 중간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200026" y="850675"/>
            <a:ext cx="9505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2400" b="1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4" name="내용 개체 틀 8"/>
          <p:cNvSpPr>
            <a:spLocks noGrp="1"/>
          </p:cNvSpPr>
          <p:nvPr>
            <p:ph sz="quarter" idx="10"/>
          </p:nvPr>
        </p:nvSpPr>
        <p:spPr>
          <a:xfrm>
            <a:off x="200026" y="1892144"/>
            <a:ext cx="9505950" cy="4584856"/>
          </a:xfrm>
          <a:prstGeom prst="rect">
            <a:avLst/>
          </a:prstGeom>
        </p:spPr>
        <p:txBody>
          <a:bodyPr/>
          <a:lstStyle>
            <a:lvl1pPr marL="182558" indent="-182558">
              <a:buFont typeface="+mj-lt"/>
              <a:buAutoNum type="arabicPeriod"/>
              <a:defRPr sz="1200"/>
            </a:lvl1pPr>
            <a:lvl2pPr marL="269868" indent="-87311">
              <a:buFont typeface="맑은 고딕" panose="020B0503020000020004" pitchFamily="50" charset="-127"/>
              <a:buChar char="-"/>
              <a:defRPr sz="1000"/>
            </a:lvl2pPr>
            <a:lvl3pPr marL="357179" indent="-87311">
              <a:defRPr sz="800"/>
            </a:lvl3pPr>
            <a:lvl4pPr marL="449251" indent="-95248">
              <a:defRPr sz="800"/>
            </a:lvl4pPr>
            <a:lvl5pPr marL="539737" indent="-87311">
              <a:tabLst>
                <a:tab pos="623872" algn="l"/>
              </a:tabLst>
              <a:defRPr sz="8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200025" y="1701645"/>
            <a:ext cx="970597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411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5"/>
            <a:ext cx="5102225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4366536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00026" y="259203"/>
            <a:ext cx="7226906" cy="383968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4178418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3993122" y="3006562"/>
            <a:ext cx="1919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400" dirty="0">
                <a:solidFill>
                  <a:prstClr val="black"/>
                </a:solidFill>
                <a:latin typeface="맑은 고딕"/>
                <a:ea typeface="맑은 고딕"/>
              </a:rPr>
              <a:t>THANK YOU</a:t>
            </a:r>
            <a:endParaRPr kumimoji="0" lang="ko-KR" altLang="en-US" sz="24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647" y="3573016"/>
            <a:ext cx="1442711" cy="19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101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4" y="2130437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5" y="3886200"/>
            <a:ext cx="6934201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39194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5"/>
            <a:ext cx="5102225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97236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0571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5"/>
            <a:ext cx="5102225" cy="2889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2" y="1600206"/>
            <a:ext cx="8915401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439379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.gif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45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7" Type="http://schemas.openxmlformats.org/officeDocument/2006/relationships/theme" Target="../theme/theme11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1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theme" Target="../theme/theme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theme" Target="../theme/theme9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4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77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/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4" y="150815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7889876" y="115900"/>
            <a:ext cx="1638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5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/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20000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1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9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/>
              <a:pPr>
                <a:defRPr/>
              </a:pPr>
              <a:t>2023년 12월 1일</a:t>
            </a:fld>
            <a:endParaRPr lang="en-US" altLang="ko-KR" dirty="0"/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7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/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/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/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0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/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17" r:id="rId1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90500" y="6452056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프로젝트 명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9391466" y="6453644"/>
            <a:ext cx="3145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fld id="{BEE5ACFB-DC40-4CFD-8FDB-9A4B34883F1B}" type="slidenum">
              <a:rPr kumimoji="0"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8" y="6537460"/>
            <a:ext cx="835149" cy="1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71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19" r:id="rId1"/>
    <p:sldLayoutId id="2147486120" r:id="rId2"/>
    <p:sldLayoutId id="2147486121" r:id="rId3"/>
    <p:sldLayoutId id="2147486122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114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orient="horz" pos="119" userDrawn="1">
          <p15:clr>
            <a:srgbClr val="F26B43"/>
          </p15:clr>
        </p15:guide>
        <p15:guide id="4" orient="horz" pos="4201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8674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24" r:id="rId1"/>
    <p:sldLayoutId id="2147486125" r:id="rId2"/>
    <p:sldLayoutId id="2147486126" r:id="rId3"/>
    <p:sldLayoutId id="2147486127" r:id="rId4"/>
    <p:sldLayoutId id="2147486130" r:id="rId5"/>
    <p:sldLayoutId id="2147486131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114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orient="horz" pos="119" userDrawn="1">
          <p15:clr>
            <a:srgbClr val="F26B43"/>
          </p15:clr>
        </p15:guide>
        <p15:guide id="4" orient="horz" pos="420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4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77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4" y="150815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7889876" y="115900"/>
            <a:ext cx="1638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5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20000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1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9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2023년 12월 1일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7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solidFill>
                  <a:srgbClr val="000000"/>
                </a:solidFill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0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872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22" r:id="rId1"/>
    <p:sldLayoutId id="2147486023" r:id="rId2"/>
    <p:sldLayoutId id="2147486024" r:id="rId3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4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77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4" y="150815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>
            <a:off x="7889876" y="115900"/>
            <a:ext cx="1638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5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20000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1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9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2023년 12월 1일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7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solidFill>
                  <a:srgbClr val="000000"/>
                </a:solidFill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0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912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27" r:id="rId1"/>
    <p:sldLayoutId id="2147486029" r:id="rId2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4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77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4" y="150815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7889876" y="115900"/>
            <a:ext cx="1638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5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20000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1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9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2023년 12월 1일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7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solidFill>
                  <a:srgbClr val="000000"/>
                </a:solidFill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0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688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32" r:id="rId1"/>
    <p:sldLayoutId id="2147486033" r:id="rId2"/>
    <p:sldLayoutId id="2147486035" r:id="rId3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5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78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5" y="150816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7889876" y="115902"/>
            <a:ext cx="1638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6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20000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5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9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2023년 12월 1일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7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solidFill>
                  <a:srgbClr val="000000"/>
                </a:solidFill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4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4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4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0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574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62" r:id="rId1"/>
    <p:sldLayoutId id="2147486065" r:id="rId2"/>
    <p:sldLayoutId id="2147486066" r:id="rId3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4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80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굴림"/>
            </a:endParaRPr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3" y="150818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7889878" y="115899"/>
            <a:ext cx="1638301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7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굴림"/>
            </a:endParaRPr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19999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굴림"/>
            </a:endParaRPr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4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5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2023년 12월 1일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6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solidFill>
                  <a:srgbClr val="000000"/>
                </a:solidFill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1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2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1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1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2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92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68" r:id="rId1"/>
    <p:sldLayoutId id="2147486070" r:id="rId2"/>
    <p:sldLayoutId id="2147486071" r:id="rId3"/>
    <p:sldLayoutId id="2147486072" r:id="rId4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58AFBF6-DF52-4770-BA1A-CACE4B5C2E6A}" type="datetimeFigureOut">
              <a:rPr kumimoji="0"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맑은 고딕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2023-12-01</a:t>
            </a:fld>
            <a:endParaRPr kumimoji="0" lang="ko-KR" altLang="en-US">
              <a:solidFill>
                <a:prstClr val="black">
                  <a:tint val="75000"/>
                </a:prstClr>
              </a:solidFill>
              <a:latin typeface="Calibri"/>
              <a:ea typeface="맑은 고딕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black">
                  <a:tint val="75000"/>
                </a:prstClr>
              </a:solidFill>
              <a:latin typeface="Calibri"/>
              <a:ea typeface="맑은 고딕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D4B680DC-9C57-47C7-82F0-8C34A6462AC5}" type="slidenum">
              <a:rPr kumimoji="0"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맑은 고딕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>
              <a:solidFill>
                <a:prstClr val="black">
                  <a:tint val="75000"/>
                </a:prstClr>
              </a:solidFill>
              <a:latin typeface="Calibri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1957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74" r:id="rId1"/>
    <p:sldLayoutId id="2147486075" r:id="rId2"/>
    <p:sldLayoutId id="2147486076" r:id="rId3"/>
    <p:sldLayoutId id="2147486077" r:id="rId4"/>
    <p:sldLayoutId id="2147486132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079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97" r:id="rId1"/>
    <p:sldLayoutId id="2147486098" r:id="rId2"/>
    <p:sldLayoutId id="2147486099" r:id="rId3"/>
    <p:sldLayoutId id="2147486100" r:id="rId4"/>
    <p:sldLayoutId id="2147486103" r:id="rId5"/>
    <p:sldLayoutId id="214748610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114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orient="horz" pos="119" userDrawn="1">
          <p15:clr>
            <a:srgbClr val="F26B43"/>
          </p15:clr>
        </p15:guide>
        <p15:guide id="4" orient="horz" pos="4201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27723793"/>
              </p:ext>
            </p:extLst>
          </p:nvPr>
        </p:nvGraphicFramePr>
        <p:xfrm>
          <a:off x="4" y="0"/>
          <a:ext cx="9911743" cy="686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3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99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Navigation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 No.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2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31" name="Text Box 157"/>
          <p:cNvSpPr txBox="1">
            <a:spLocks noChangeArrowheads="1"/>
          </p:cNvSpPr>
          <p:nvPr/>
        </p:nvSpPr>
        <p:spPr bwMode="auto">
          <a:xfrm>
            <a:off x="7396123" y="-16471"/>
            <a:ext cx="706287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9pPr>
          </a:lstStyle>
          <a:p>
            <a:pPr algn="ctr" eaLnBrk="1" hangingPunct="1">
              <a:defRPr/>
            </a:pPr>
            <a:fld id="{24D5A0FE-482E-45D8-A812-A033F8BB599D}" type="slidenum">
              <a:rPr lang="en-US" altLang="ko-KR" sz="900" spc="-5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 spc="-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2" name="Rectangle 159"/>
          <p:cNvSpPr>
            <a:spLocks noGrp="1" noChangeArrowheads="1"/>
          </p:cNvSpPr>
          <p:nvPr>
            <p:ph type="title"/>
          </p:nvPr>
        </p:nvSpPr>
        <p:spPr bwMode="auto">
          <a:xfrm>
            <a:off x="723592" y="-4142"/>
            <a:ext cx="5957600" cy="211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66485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06" r:id="rId1"/>
    <p:sldLayoutId id="2147486107" r:id="rId2"/>
    <p:sldLayoutId id="2147486108" r:id="rId3"/>
    <p:sldLayoutId id="2147486109" r:id="rId4"/>
    <p:sldLayoutId id="2147486110" r:id="rId5"/>
    <p:sldLayoutId id="2147486111" r:id="rId6"/>
    <p:sldLayoutId id="2147486112" r:id="rId7"/>
    <p:sldLayoutId id="2147486113" r:id="rId8"/>
    <p:sldLayoutId id="2147486114" r:id="rId9"/>
    <p:sldLayoutId id="2147486115" r:id="rId10"/>
    <p:sldLayoutId id="2147486116" r:id="rId11"/>
    <p:sldLayoutId id="2147486117" r:id="rId12"/>
    <p:sldLayoutId id="2147486133" r:id="rId13"/>
    <p:sldLayoutId id="2147486134" r:id="rId14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 spc="-5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coregj.megastudy.net/info/schoolBus.asp" TargetMode="External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coregj.megastudy.net/intro/2023/winter/index.asp" TargetMode="Externa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coregj.megastudy.net/intro/2023/winter/index.asp" TargetMode="Externa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s://coregj.megastudy.net/intro/2023/winter/index.asp" TargetMode="Externa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coregj.megastudy.net/event/2021/quel/index.asp" TargetMode="External"/><Relationship Id="rId7" Type="http://schemas.openxmlformats.org/officeDocument/2006/relationships/image" Target="../media/image20.png"/><Relationship Id="rId2" Type="http://schemas.openxmlformats.org/officeDocument/2006/relationships/hyperlink" Target="https://coregj.megastudy.net/intro/2022/weekly/index.asp" TargetMode="Externa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9.png"/><Relationship Id="rId5" Type="http://schemas.openxmlformats.org/officeDocument/2006/relationships/hyperlink" Target="https://coregj.megastudy.net/intro/info/monthly/index.asp" TargetMode="External"/><Relationship Id="rId4" Type="http://schemas.openxmlformats.org/officeDocument/2006/relationships/hyperlink" Target="https://coregj.megastudy.net/intro/2022/premium/index.asp" TargetMode="External"/><Relationship Id="rId9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mcoregj.megastudy.net/info/schoolBus.asp" TargetMode="Externa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8.png"/><Relationship Id="rId2" Type="http://schemas.openxmlformats.org/officeDocument/2006/relationships/hyperlink" Target="https://mcoregj.megastudy.net/intro/2024/first/index.asp" TargetMode="Externa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1.png"/><Relationship Id="rId5" Type="http://schemas.openxmlformats.org/officeDocument/2006/relationships/image" Target="../media/image5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8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7.png"/><Relationship Id="rId5" Type="http://schemas.openxmlformats.org/officeDocument/2006/relationships/image" Target="../media/image33.jpeg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mcoregj.megastudy.net/intro/2024/first/index.asp" TargetMode="Externa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40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coregj.megastudy.net/intro/2023/winter/index.asp" TargetMode="Externa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coregj.megastudy.net/intro/2023/winter/index.asp" TargetMode="Externa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s://coregj.megastudy.net/intro/2023/winter/index.asp" TargetMode="Externa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coregj.megastudy.net/event/2021/quel/index.asp" TargetMode="External"/><Relationship Id="rId7" Type="http://schemas.openxmlformats.org/officeDocument/2006/relationships/image" Target="../media/image20.png"/><Relationship Id="rId2" Type="http://schemas.openxmlformats.org/officeDocument/2006/relationships/hyperlink" Target="https://coregj.megastudy.net/intro/2022/weekly/index.asp" TargetMode="Externa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9.png"/><Relationship Id="rId5" Type="http://schemas.openxmlformats.org/officeDocument/2006/relationships/hyperlink" Target="https://coregj.megastudy.net/intro/info/monthly/index.asp" TargetMode="External"/><Relationship Id="rId4" Type="http://schemas.openxmlformats.org/officeDocument/2006/relationships/hyperlink" Target="https://coregj.megastudy.net/intro/2022/premium/index.asp" TargetMode="External"/><Relationship Id="rId9" Type="http://schemas.openxmlformats.org/officeDocument/2006/relationships/image" Target="../media/image2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2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5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8.jpe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7.png"/><Relationship Id="rId5" Type="http://schemas.openxmlformats.org/officeDocument/2006/relationships/image" Target="../media/image33.jpeg"/><Relationship Id="rId4" Type="http://schemas.openxmlformats.org/officeDocument/2006/relationships/image" Target="../media/image2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mcoregj.megastudy.net/intro/2024/first/index.asp" TargetMode="External"/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4"/>
          <p:cNvSpPr>
            <a:spLocks noChangeArrowheads="1"/>
          </p:cNvSpPr>
          <p:nvPr/>
        </p:nvSpPr>
        <p:spPr bwMode="auto">
          <a:xfrm>
            <a:off x="685804" y="1977367"/>
            <a:ext cx="8621713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000" b="1" spc="-150" dirty="0">
                <a:solidFill>
                  <a:prstClr val="black"/>
                </a:solidFill>
                <a:latin typeface="+mn-ea"/>
                <a:ea typeface="+mn-ea"/>
              </a:rPr>
              <a:t>[CORE</a:t>
            </a:r>
            <a:r>
              <a:rPr kumimoji="0" lang="ko-KR" altLang="en-US" sz="2000" b="1" spc="-150" dirty="0">
                <a:solidFill>
                  <a:prstClr val="black"/>
                </a:solidFill>
                <a:latin typeface="+mn-ea"/>
                <a:ea typeface="+mn-ea"/>
              </a:rPr>
              <a:t>광주</a:t>
            </a:r>
            <a:r>
              <a:rPr kumimoji="0" lang="en-US" altLang="ko-KR" sz="2000" b="1" spc="-150" dirty="0">
                <a:solidFill>
                  <a:prstClr val="black"/>
                </a:solidFill>
                <a:latin typeface="+mn-ea"/>
                <a:ea typeface="+mn-ea"/>
              </a:rPr>
              <a:t>(</a:t>
            </a:r>
            <a:r>
              <a:rPr kumimoji="0" lang="ko-KR" altLang="en-US" sz="2000" b="1" spc="-150" dirty="0" err="1">
                <a:solidFill>
                  <a:prstClr val="black"/>
                </a:solidFill>
                <a:latin typeface="+mn-ea"/>
                <a:ea typeface="+mn-ea"/>
              </a:rPr>
              <a:t>정규반</a:t>
            </a:r>
            <a:r>
              <a:rPr kumimoji="0" lang="en-US" altLang="ko-KR" sz="2000" b="1" spc="-150" dirty="0">
                <a:solidFill>
                  <a:prstClr val="black"/>
                </a:solidFill>
                <a:latin typeface="+mn-ea"/>
                <a:ea typeface="+mn-ea"/>
              </a:rPr>
              <a:t>/</a:t>
            </a:r>
            <a:r>
              <a:rPr kumimoji="0" lang="ko-KR" altLang="en-US" sz="2000" b="1" spc="-150" dirty="0" err="1">
                <a:solidFill>
                  <a:prstClr val="black"/>
                </a:solidFill>
                <a:latin typeface="+mn-ea"/>
                <a:ea typeface="+mn-ea"/>
              </a:rPr>
              <a:t>종합반</a:t>
            </a:r>
            <a:r>
              <a:rPr kumimoji="0" lang="en-US" altLang="ko-KR" sz="2000" b="1" spc="-150" dirty="0">
                <a:solidFill>
                  <a:prstClr val="black"/>
                </a:solidFill>
                <a:latin typeface="+mn-ea"/>
                <a:ea typeface="+mn-ea"/>
              </a:rPr>
              <a:t>)] 2025 N</a:t>
            </a:r>
            <a:r>
              <a:rPr kumimoji="0" lang="ko-KR" altLang="en-US" sz="2000" b="1" spc="-150" dirty="0">
                <a:solidFill>
                  <a:prstClr val="black"/>
                </a:solidFill>
                <a:latin typeface="+mn-ea"/>
                <a:ea typeface="+mn-ea"/>
              </a:rPr>
              <a:t>수 </a:t>
            </a:r>
            <a:r>
              <a:rPr kumimoji="0" lang="ko-KR" altLang="en-US" sz="2000" b="1" spc="-150" dirty="0" err="1">
                <a:solidFill>
                  <a:prstClr val="black"/>
                </a:solidFill>
                <a:latin typeface="+mn-ea"/>
                <a:ea typeface="+mn-ea"/>
              </a:rPr>
              <a:t>정규반</a:t>
            </a:r>
            <a:r>
              <a:rPr kumimoji="0" lang="ko-KR" altLang="en-US" sz="2000" b="1" spc="-150" dirty="0">
                <a:solidFill>
                  <a:prstClr val="black"/>
                </a:solidFill>
                <a:latin typeface="+mn-ea"/>
                <a:ea typeface="+mn-ea"/>
              </a:rPr>
              <a:t> 오픈</a:t>
            </a:r>
            <a:r>
              <a:rPr kumimoji="0" lang="en-US" altLang="ko-KR" sz="2000" b="1" spc="-150" dirty="0">
                <a:solidFill>
                  <a:prstClr val="black"/>
                </a:solidFill>
                <a:latin typeface="+mn-ea"/>
                <a:ea typeface="+mn-ea"/>
              </a:rPr>
              <a:t>(PCMO)</a:t>
            </a:r>
            <a:endParaRPr kumimoji="0" lang="ko-KR" altLang="en-US" sz="2000" b="1" spc="-150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7" name="Rectangle 55"/>
          <p:cNvSpPr>
            <a:spLocks noChangeArrowheads="1"/>
          </p:cNvSpPr>
          <p:nvPr/>
        </p:nvSpPr>
        <p:spPr bwMode="auto">
          <a:xfrm>
            <a:off x="631829" y="2536837"/>
            <a:ext cx="8685213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r" fontAlgn="auto">
              <a:spcBef>
                <a:spcPct val="20000"/>
              </a:spcBef>
              <a:spcAft>
                <a:spcPts val="0"/>
              </a:spcAft>
            </a:pPr>
            <a:r>
              <a:rPr kumimoji="0" lang="en-US" altLang="ko-KR" sz="1600" b="1" dirty="0">
                <a:solidFill>
                  <a:srgbClr val="E7E6E6"/>
                </a:solidFill>
                <a:latin typeface="맑은 고딕"/>
                <a:ea typeface="맑은 고딕"/>
              </a:rPr>
              <a:t>Version 1.1</a:t>
            </a:r>
          </a:p>
        </p:txBody>
      </p:sp>
      <p:sp>
        <p:nvSpPr>
          <p:cNvPr id="5" name="Rectangle 52">
            <a:extLst>
              <a:ext uri="{FF2B5EF4-FFF2-40B4-BE49-F238E27FC236}">
                <a16:creationId xmlns:a16="http://schemas.microsoft.com/office/drawing/2014/main" id="{CFCC0C6C-18F7-4078-8DAC-D422D17E6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7283" y="4149080"/>
            <a:ext cx="2340234" cy="56849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algn="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Last updated 2023-11-21</a:t>
            </a:r>
          </a:p>
          <a:p>
            <a:pPr algn="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오픈일 </a:t>
            </a: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2023-12-05</a:t>
            </a:r>
            <a:endParaRPr kumimoji="0" lang="ko-KR" altLang="en-US" sz="1400" b="1" dirty="0">
              <a:solidFill>
                <a:prstClr val="black">
                  <a:lumMod val="65000"/>
                  <a:lumOff val="3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8" name="Rectangle 52">
            <a:extLst>
              <a:ext uri="{FF2B5EF4-FFF2-40B4-BE49-F238E27FC236}">
                <a16:creationId xmlns:a16="http://schemas.microsoft.com/office/drawing/2014/main" id="{08807395-C278-4738-8101-A993A5D17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2108" y="4869160"/>
            <a:ext cx="2749769" cy="56849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algn="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원기획</a:t>
            </a:r>
            <a:r>
              <a:rPr kumimoji="0"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 </a:t>
            </a: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: </a:t>
            </a:r>
            <a:r>
              <a:rPr kumimoji="0"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러셀교무기획팀 임상수</a:t>
            </a:r>
            <a:endParaRPr kumimoji="0"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latin typeface="맑은 고딕"/>
              <a:ea typeface="맑은 고딕"/>
            </a:endParaRPr>
          </a:p>
          <a:p>
            <a:pPr algn="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웹기획</a:t>
            </a:r>
            <a:r>
              <a:rPr kumimoji="0"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 </a:t>
            </a: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: </a:t>
            </a:r>
            <a:r>
              <a:rPr kumimoji="0"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웹기획팀 강희경</a:t>
            </a:r>
          </a:p>
        </p:txBody>
      </p:sp>
    </p:spTree>
    <p:extLst>
      <p:ext uri="{BB962C8B-B14F-4D97-AF65-F5344CB8AC3E}">
        <p14:creationId xmlns:p14="http://schemas.microsoft.com/office/powerpoint/2010/main" val="2832377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정규반</a:t>
            </a:r>
            <a:r>
              <a:rPr lang="ko-KR" altLang="en-US" b="0" dirty="0"/>
              <a:t>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291448"/>
              </p:ext>
            </p:extLst>
          </p:nvPr>
        </p:nvGraphicFramePr>
        <p:xfrm>
          <a:off x="8104412" y="211913"/>
          <a:ext cx="1800000" cy="2191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탭으로 구성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 자동 롤링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(7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CORE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광주학원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영역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1282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플로팅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배너 노출</a:t>
                      </a:r>
                      <a:b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CORE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광주학원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영역 내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플로팅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배너와 동일</a:t>
                      </a:r>
                      <a:b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 </a:t>
                      </a:r>
                      <a:b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https://coregj.megastudy.net/info/schoolBus.asp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1564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각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탭별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내용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9~13p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16A961C3-E9FA-438B-AA24-B7F9EF3812D5}"/>
              </a:ext>
            </a:extLst>
          </p:cNvPr>
          <p:cNvSpPr/>
          <p:nvPr/>
        </p:nvSpPr>
        <p:spPr>
          <a:xfrm>
            <a:off x="704850" y="1755939"/>
            <a:ext cx="6624637" cy="38654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00" dirty="0">
                <a:solidFill>
                  <a:schemeClr val="tx1"/>
                </a:solidFill>
                <a:latin typeface="+mn-ea"/>
              </a:rPr>
              <a:t>각 </a:t>
            </a:r>
            <a:r>
              <a:rPr lang="ko-KR" altLang="en-US" spc="-100" dirty="0" err="1">
                <a:solidFill>
                  <a:schemeClr val="tx1"/>
                </a:solidFill>
                <a:latin typeface="+mn-ea"/>
              </a:rPr>
              <a:t>탭별</a:t>
            </a:r>
            <a:r>
              <a:rPr lang="ko-KR" altLang="en-US" spc="-100" dirty="0">
                <a:solidFill>
                  <a:schemeClr val="tx1"/>
                </a:solidFill>
                <a:latin typeface="+mn-ea"/>
              </a:rPr>
              <a:t> 내용 노출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4D70C51-106D-4C25-AB9F-13FEC914FD8F}"/>
              </a:ext>
            </a:extLst>
          </p:cNvPr>
          <p:cNvSpPr txBox="1"/>
          <p:nvPr/>
        </p:nvSpPr>
        <p:spPr>
          <a:xfrm>
            <a:off x="704850" y="332656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면학분위기로 소문난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바른공부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자습전용관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전국 최상위권 학생들이 </a:t>
            </a:r>
            <a:r>
              <a:rPr lang="ko-KR" altLang="en-US" sz="1000" spc="-100" dirty="0" err="1">
                <a:latin typeface="+mn-ea"/>
                <a:ea typeface="+mn-ea"/>
              </a:rPr>
              <a:t>바자관에</a:t>
            </a:r>
            <a:r>
              <a:rPr lang="ko-KR" altLang="en-US" sz="1000" spc="-100" dirty="0">
                <a:latin typeface="+mn-ea"/>
                <a:ea typeface="+mn-ea"/>
              </a:rPr>
              <a:t> 모여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경쟁하는 긍정적인 학습환경</a:t>
            </a:r>
            <a:r>
              <a:rPr lang="ko-KR" altLang="en-US" sz="1000" spc="-100" dirty="0">
                <a:latin typeface="+mn-ea"/>
                <a:ea typeface="+mn-ea"/>
              </a:rPr>
              <a:t>이 만들어져 있습니다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EEB9A1-46C4-4A6E-8B45-AAF63A42747F}"/>
              </a:ext>
            </a:extLst>
          </p:cNvPr>
          <p:cNvSpPr txBox="1"/>
          <p:nvPr/>
        </p:nvSpPr>
        <p:spPr>
          <a:xfrm>
            <a:off x="920552" y="348045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01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6501F326-9E5E-437B-BCA4-E1C8965C1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390054"/>
              </p:ext>
            </p:extLst>
          </p:nvPr>
        </p:nvGraphicFramePr>
        <p:xfrm>
          <a:off x="699043" y="1227977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7611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1657611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1657611">
                  <a:extLst>
                    <a:ext uri="{9D8B030D-6E8A-4147-A177-3AD203B41FA5}">
                      <a16:colId xmlns:a16="http://schemas.microsoft.com/office/drawing/2014/main" val="4138853252"/>
                    </a:ext>
                  </a:extLst>
                </a:gridCol>
                <a:gridCol w="1657611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집단적인 면학분위기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학습 동선 최소화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충분한 </a:t>
                      </a:r>
                      <a:r>
                        <a:rPr lang="ko-KR" altLang="en-US" sz="9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자습시간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개방형 구조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CBC375FF-5351-4FD7-B70C-7802575484C4}"/>
              </a:ext>
            </a:extLst>
          </p:cNvPr>
          <p:cNvSpPr/>
          <p:nvPr/>
        </p:nvSpPr>
        <p:spPr>
          <a:xfrm>
            <a:off x="699042" y="1212588"/>
            <a:ext cx="6630445" cy="38669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FC037E2-20E1-4807-8897-82BCB42AAF7E}"/>
              </a:ext>
            </a:extLst>
          </p:cNvPr>
          <p:cNvSpPr/>
          <p:nvPr/>
        </p:nvSpPr>
        <p:spPr>
          <a:xfrm>
            <a:off x="626891" y="113638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EC338CD-17C4-464A-84E4-C0C3796F4282}"/>
              </a:ext>
            </a:extLst>
          </p:cNvPr>
          <p:cNvSpPr/>
          <p:nvPr/>
        </p:nvSpPr>
        <p:spPr>
          <a:xfrm>
            <a:off x="626891" y="170153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EA3AA8F-B150-440B-BC48-EE4C3E441670}"/>
              </a:ext>
            </a:extLst>
          </p:cNvPr>
          <p:cNvGrpSpPr/>
          <p:nvPr/>
        </p:nvGrpSpPr>
        <p:grpSpPr>
          <a:xfrm>
            <a:off x="5675025" y="192215"/>
            <a:ext cx="936104" cy="1087904"/>
            <a:chOff x="1748338" y="3140968"/>
            <a:chExt cx="936104" cy="1087904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0324D5B-0370-46DA-A3F1-C25F3F44914E}"/>
                </a:ext>
              </a:extLst>
            </p:cNvPr>
            <p:cNvSpPr/>
            <p:nvPr/>
          </p:nvSpPr>
          <p:spPr bwMode="auto">
            <a:xfrm>
              <a:off x="1753138" y="3351847"/>
              <a:ext cx="864000" cy="864000"/>
            </a:xfrm>
            <a:prstGeom prst="ellipse">
              <a:avLst/>
            </a:prstGeom>
            <a:solidFill>
              <a:srgbClr val="0070C0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3" name="Picture 2" descr="https://dev.megastudy.net:4433/campus/image/russel/intro/2024/first/ico_bus.png">
              <a:extLst>
                <a:ext uri="{FF2B5EF4-FFF2-40B4-BE49-F238E27FC236}">
                  <a16:creationId xmlns:a16="http://schemas.microsoft.com/office/drawing/2014/main" id="{CE1652E0-67FA-417E-A95A-7BDFE5C3FA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8338" y="3140968"/>
              <a:ext cx="936104" cy="1087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8DA7CC-A080-48F6-88C9-F95F0862E0DA}"/>
              </a:ext>
            </a:extLst>
          </p:cNvPr>
          <p:cNvSpPr/>
          <p:nvPr/>
        </p:nvSpPr>
        <p:spPr>
          <a:xfrm>
            <a:off x="5675025" y="192215"/>
            <a:ext cx="868800" cy="107487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6EB0B3-0A99-49CA-88D7-235F0E4E1C38}"/>
              </a:ext>
            </a:extLst>
          </p:cNvPr>
          <p:cNvSpPr/>
          <p:nvPr/>
        </p:nvSpPr>
        <p:spPr>
          <a:xfrm>
            <a:off x="5602874" y="9315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219189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정규반</a:t>
            </a:r>
            <a:r>
              <a:rPr lang="ko-KR" altLang="en-US" b="0" dirty="0"/>
              <a:t>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888442"/>
              </p:ext>
            </p:extLst>
          </p:nvPr>
        </p:nvGraphicFramePr>
        <p:xfrm>
          <a:off x="8104412" y="211913"/>
          <a:ext cx="1800000" cy="565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CORE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광주학원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바자관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집단적인 면학분위기와 동일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7C4DA735-4678-46EF-B735-26571009EE1A}"/>
              </a:ext>
            </a:extLst>
          </p:cNvPr>
          <p:cNvSpPr txBox="1"/>
          <p:nvPr/>
        </p:nvSpPr>
        <p:spPr>
          <a:xfrm>
            <a:off x="128464" y="427333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 spc="-150" dirty="0">
                <a:latin typeface="+mn-ea"/>
                <a:ea typeface="+mn-ea"/>
              </a:rPr>
              <a:t>#</a:t>
            </a:r>
            <a:r>
              <a:rPr lang="ko-KR" altLang="en-US" sz="1200" b="1" spc="-150" dirty="0">
                <a:latin typeface="+mn-ea"/>
                <a:ea typeface="+mn-ea"/>
              </a:rPr>
              <a:t>탭</a:t>
            </a:r>
            <a:r>
              <a:rPr lang="en-US" altLang="ko-KR" sz="1200" b="1" spc="-150" dirty="0">
                <a:latin typeface="+mn-ea"/>
                <a:ea typeface="+mn-ea"/>
              </a:rPr>
              <a:t>1 : </a:t>
            </a:r>
            <a:r>
              <a:rPr lang="ko-KR" altLang="en-US" sz="1200" b="1" spc="-150" dirty="0">
                <a:latin typeface="+mn-ea"/>
                <a:ea typeface="+mn-ea"/>
              </a:rPr>
              <a:t>집단적인 면학분위기</a:t>
            </a:r>
            <a:endParaRPr lang="en-US" altLang="ko-KR" sz="1200" b="1" spc="-150" dirty="0">
              <a:latin typeface="+mn-ea"/>
              <a:ea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C43CE02-5960-4CCA-A0FE-90784A261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67" y="919752"/>
            <a:ext cx="6624000" cy="475738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8F89B8-DC40-4D75-8952-A13566AE3020}"/>
              </a:ext>
            </a:extLst>
          </p:cNvPr>
          <p:cNvSpPr/>
          <p:nvPr/>
        </p:nvSpPr>
        <p:spPr>
          <a:xfrm>
            <a:off x="715257" y="1555805"/>
            <a:ext cx="6622809" cy="412133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8AC9352-A6D6-4D61-A913-86CEE1A210C4}"/>
              </a:ext>
            </a:extLst>
          </p:cNvPr>
          <p:cNvSpPr/>
          <p:nvPr/>
        </p:nvSpPr>
        <p:spPr>
          <a:xfrm>
            <a:off x="626892" y="147960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849816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정규반</a:t>
            </a:r>
            <a:r>
              <a:rPr lang="ko-KR" altLang="en-US" b="0" dirty="0"/>
              <a:t>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166646"/>
              </p:ext>
            </p:extLst>
          </p:nvPr>
        </p:nvGraphicFramePr>
        <p:xfrm>
          <a:off x="8104412" y="211913"/>
          <a:ext cx="1800000" cy="565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CORE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광주학원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학습 동선 최소화와 동일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F4A992B-8046-47B0-A33C-B9ABC2CCEA3D}"/>
              </a:ext>
            </a:extLst>
          </p:cNvPr>
          <p:cNvSpPr txBox="1"/>
          <p:nvPr/>
        </p:nvSpPr>
        <p:spPr>
          <a:xfrm>
            <a:off x="128464" y="427333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 spc="-150">
                <a:latin typeface="+mn-ea"/>
                <a:ea typeface="+mn-ea"/>
              </a:rPr>
              <a:t>#</a:t>
            </a:r>
            <a:r>
              <a:rPr lang="ko-KR" altLang="en-US" sz="1200" b="1" spc="-150">
                <a:latin typeface="+mn-ea"/>
                <a:ea typeface="+mn-ea"/>
              </a:rPr>
              <a:t>탭</a:t>
            </a:r>
            <a:r>
              <a:rPr lang="en-US" altLang="ko-KR" sz="1200" b="1" spc="-150">
                <a:latin typeface="+mn-ea"/>
                <a:ea typeface="+mn-ea"/>
              </a:rPr>
              <a:t>2 : </a:t>
            </a:r>
            <a:r>
              <a:rPr lang="ko-KR" altLang="en-US" sz="1200" b="1" spc="-150">
                <a:latin typeface="+mn-ea"/>
                <a:ea typeface="+mn-ea"/>
              </a:rPr>
              <a:t>학습 동선 최소화</a:t>
            </a:r>
            <a:endParaRPr lang="en-US" altLang="ko-KR" sz="1200" b="1" spc="-150">
              <a:latin typeface="+mn-ea"/>
              <a:ea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BC2D1F3-6184-4103-A525-1DCFA02FD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67" y="925344"/>
            <a:ext cx="6624000" cy="490819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659347-C755-44E5-BFF8-F462EBB831C2}"/>
              </a:ext>
            </a:extLst>
          </p:cNvPr>
          <p:cNvSpPr/>
          <p:nvPr/>
        </p:nvSpPr>
        <p:spPr>
          <a:xfrm>
            <a:off x="715257" y="1563518"/>
            <a:ext cx="6622809" cy="427001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2C05234-32F5-4BD3-95F8-B8D6EEF49743}"/>
              </a:ext>
            </a:extLst>
          </p:cNvPr>
          <p:cNvSpPr/>
          <p:nvPr/>
        </p:nvSpPr>
        <p:spPr>
          <a:xfrm>
            <a:off x="626892" y="148731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594836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정규반</a:t>
            </a:r>
            <a:r>
              <a:rPr lang="ko-KR" altLang="en-US" b="0" dirty="0"/>
              <a:t>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861589"/>
              </p:ext>
            </p:extLst>
          </p:nvPr>
        </p:nvGraphicFramePr>
        <p:xfrm>
          <a:off x="8104412" y="211913"/>
          <a:ext cx="1800000" cy="88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CORE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광주학원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우선선발반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충분한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자습시간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확보와 동일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단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11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교시 제외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교시 영역 삭제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79240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381C9E3-D142-4298-AB07-E0E2A2F12749}"/>
              </a:ext>
            </a:extLst>
          </p:cNvPr>
          <p:cNvSpPr txBox="1"/>
          <p:nvPr/>
        </p:nvSpPr>
        <p:spPr>
          <a:xfrm>
            <a:off x="128464" y="427333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 spc="-150">
                <a:latin typeface="+mn-ea"/>
                <a:ea typeface="+mn-ea"/>
              </a:rPr>
              <a:t>#</a:t>
            </a:r>
            <a:r>
              <a:rPr lang="ko-KR" altLang="en-US" sz="1200" b="1" spc="-150">
                <a:latin typeface="+mn-ea"/>
                <a:ea typeface="+mn-ea"/>
              </a:rPr>
              <a:t>탭</a:t>
            </a:r>
            <a:r>
              <a:rPr lang="en-US" altLang="ko-KR" sz="1200" b="1" spc="-150">
                <a:latin typeface="+mn-ea"/>
                <a:ea typeface="+mn-ea"/>
              </a:rPr>
              <a:t>3 : </a:t>
            </a:r>
            <a:r>
              <a:rPr lang="ko-KR" altLang="en-US" sz="1200" b="1" spc="-150">
                <a:latin typeface="+mn-ea"/>
                <a:ea typeface="+mn-ea"/>
              </a:rPr>
              <a:t>충분한 자습 시간 확보</a:t>
            </a:r>
            <a:endParaRPr lang="en-US" altLang="ko-KR" sz="1200" b="1" spc="-150">
              <a:latin typeface="+mn-ea"/>
              <a:ea typeface="+mn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E3EDE5B-8EFA-4EBC-AB9F-49BEC07ACBDD}"/>
              </a:ext>
            </a:extLst>
          </p:cNvPr>
          <p:cNvGrpSpPr/>
          <p:nvPr/>
        </p:nvGrpSpPr>
        <p:grpSpPr>
          <a:xfrm>
            <a:off x="704850" y="894914"/>
            <a:ext cx="5832326" cy="5780650"/>
            <a:chOff x="704850" y="764704"/>
            <a:chExt cx="6633216" cy="657444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DC59031-235B-485A-88C0-B46F97BC9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4850" y="764704"/>
              <a:ext cx="6624000" cy="6574444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35A7041-9289-46A7-B6D7-432D32C91EB3}"/>
                </a:ext>
              </a:extLst>
            </p:cNvPr>
            <p:cNvSpPr/>
            <p:nvPr/>
          </p:nvSpPr>
          <p:spPr>
            <a:xfrm>
              <a:off x="715257" y="1412403"/>
              <a:ext cx="6622809" cy="5926745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66ABFC2-DC65-428F-B63C-6276D0FE7C4F}"/>
                </a:ext>
              </a:extLst>
            </p:cNvPr>
            <p:cNvSpPr/>
            <p:nvPr/>
          </p:nvSpPr>
          <p:spPr>
            <a:xfrm>
              <a:off x="1549575" y="6687816"/>
              <a:ext cx="5580000" cy="2520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D9644B5-6330-44AC-A50E-7178D214DFED}"/>
              </a:ext>
            </a:extLst>
          </p:cNvPr>
          <p:cNvSpPr/>
          <p:nvPr/>
        </p:nvSpPr>
        <p:spPr>
          <a:xfrm>
            <a:off x="1367919" y="606126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0CA56D-82C0-42DF-9B57-8551EDC0DD7A}"/>
              </a:ext>
            </a:extLst>
          </p:cNvPr>
          <p:cNvSpPr/>
          <p:nvPr/>
        </p:nvSpPr>
        <p:spPr>
          <a:xfrm>
            <a:off x="626892" y="133620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508156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정규반</a:t>
            </a:r>
            <a:r>
              <a:rPr lang="ko-KR" altLang="en-US" b="0" dirty="0"/>
              <a:t>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83601"/>
              </p:ext>
            </p:extLst>
          </p:nvPr>
        </p:nvGraphicFramePr>
        <p:xfrm>
          <a:off x="8104412" y="211913"/>
          <a:ext cx="1800000" cy="565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CORE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광주학원 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바자관 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개방형 구조와 동일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5429C5C-C034-4023-89BA-924631CA20D8}"/>
              </a:ext>
            </a:extLst>
          </p:cNvPr>
          <p:cNvSpPr txBox="1"/>
          <p:nvPr/>
        </p:nvSpPr>
        <p:spPr>
          <a:xfrm>
            <a:off x="128464" y="427333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 spc="-150">
                <a:latin typeface="+mn-ea"/>
                <a:ea typeface="+mn-ea"/>
              </a:rPr>
              <a:t>#</a:t>
            </a:r>
            <a:r>
              <a:rPr lang="ko-KR" altLang="en-US" sz="1200" b="1" spc="-150">
                <a:latin typeface="+mn-ea"/>
                <a:ea typeface="+mn-ea"/>
              </a:rPr>
              <a:t>탭</a:t>
            </a:r>
            <a:r>
              <a:rPr lang="en-US" altLang="ko-KR" sz="1200" b="1" spc="-150">
                <a:latin typeface="+mn-ea"/>
                <a:ea typeface="+mn-ea"/>
              </a:rPr>
              <a:t>4 : </a:t>
            </a:r>
            <a:r>
              <a:rPr lang="ko-KR" altLang="en-US" sz="1200" b="1" spc="-150">
                <a:latin typeface="+mn-ea"/>
                <a:ea typeface="+mn-ea"/>
              </a:rPr>
              <a:t>개방형 구조</a:t>
            </a:r>
            <a:endParaRPr lang="en-US" altLang="ko-KR" sz="1200" b="1" spc="-150">
              <a:latin typeface="+mn-ea"/>
              <a:ea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A904073-A4B0-46F7-98FA-1F2DBD5CB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88" y="836712"/>
            <a:ext cx="6624000" cy="492871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8E80688-E213-4415-A872-09945E8A21BA}"/>
              </a:ext>
            </a:extLst>
          </p:cNvPr>
          <p:cNvSpPr/>
          <p:nvPr/>
        </p:nvSpPr>
        <p:spPr>
          <a:xfrm>
            <a:off x="715257" y="1484411"/>
            <a:ext cx="6622809" cy="427001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EF7220B-42F8-46A4-8037-AA3020256877}"/>
              </a:ext>
            </a:extLst>
          </p:cNvPr>
          <p:cNvSpPr/>
          <p:nvPr/>
        </p:nvSpPr>
        <p:spPr>
          <a:xfrm>
            <a:off x="626892" y="140821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790980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정규반</a:t>
            </a:r>
            <a:r>
              <a:rPr lang="ko-KR" altLang="en-US" b="0" dirty="0"/>
              <a:t>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45293"/>
              </p:ext>
            </p:extLst>
          </p:nvPr>
        </p:nvGraphicFramePr>
        <p:xfrm>
          <a:off x="8104412" y="211913"/>
          <a:ext cx="1800000" cy="565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CORE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광주학원 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바자관 자체 식당 운영과 동일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5429C5C-C034-4023-89BA-924631CA20D8}"/>
              </a:ext>
            </a:extLst>
          </p:cNvPr>
          <p:cNvSpPr txBox="1"/>
          <p:nvPr/>
        </p:nvSpPr>
        <p:spPr>
          <a:xfrm>
            <a:off x="128464" y="427333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 spc="-150" dirty="0">
                <a:latin typeface="+mn-ea"/>
                <a:ea typeface="+mn-ea"/>
              </a:rPr>
              <a:t>#</a:t>
            </a:r>
            <a:r>
              <a:rPr lang="ko-KR" altLang="en-US" sz="1200" b="1" spc="-150" dirty="0">
                <a:latin typeface="+mn-ea"/>
                <a:ea typeface="+mn-ea"/>
              </a:rPr>
              <a:t>탭</a:t>
            </a:r>
            <a:r>
              <a:rPr lang="en-US" altLang="ko-KR" sz="1200" b="1" spc="-150" dirty="0">
                <a:latin typeface="+mn-ea"/>
                <a:ea typeface="+mn-ea"/>
              </a:rPr>
              <a:t>5 : </a:t>
            </a:r>
            <a:r>
              <a:rPr lang="ko-KR" altLang="en-US" sz="1200" b="1" spc="-150" dirty="0">
                <a:latin typeface="+mn-ea"/>
                <a:ea typeface="+mn-ea"/>
              </a:rPr>
              <a:t>자체</a:t>
            </a:r>
            <a:r>
              <a:rPr lang="en-US" altLang="ko-KR" sz="1200" b="1" spc="-150" dirty="0">
                <a:latin typeface="+mn-ea"/>
                <a:ea typeface="+mn-ea"/>
              </a:rPr>
              <a:t> </a:t>
            </a:r>
            <a:r>
              <a:rPr lang="ko-KR" altLang="en-US" sz="1200" b="1" spc="-150" dirty="0">
                <a:latin typeface="+mn-ea"/>
                <a:ea typeface="+mn-ea"/>
              </a:rPr>
              <a:t>식당 운영</a:t>
            </a:r>
            <a:endParaRPr lang="en-US" altLang="ko-KR" sz="1200" b="1" spc="-150" dirty="0">
              <a:latin typeface="+mn-ea"/>
              <a:ea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59AE868-7E14-4BFB-985B-9B14628EF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75" y="859241"/>
            <a:ext cx="6624000" cy="490209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3496B1D-79C2-455E-A801-1B574D6AF26D}"/>
              </a:ext>
            </a:extLst>
          </p:cNvPr>
          <p:cNvSpPr/>
          <p:nvPr/>
        </p:nvSpPr>
        <p:spPr>
          <a:xfrm>
            <a:off x="715257" y="1506940"/>
            <a:ext cx="6622809" cy="427001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20F81E-28DD-4707-90AE-C9B579C913E0}"/>
              </a:ext>
            </a:extLst>
          </p:cNvPr>
          <p:cNvSpPr/>
          <p:nvPr/>
        </p:nvSpPr>
        <p:spPr>
          <a:xfrm>
            <a:off x="626892" y="143074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006076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정규반</a:t>
            </a:r>
            <a:r>
              <a:rPr lang="ko-KR" altLang="en-US" b="0" dirty="0"/>
              <a:t>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187187"/>
              </p:ext>
            </p:extLst>
          </p:nvPr>
        </p:nvGraphicFramePr>
        <p:xfrm>
          <a:off x="8104412" y="211913"/>
          <a:ext cx="1800000" cy="5472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강사진 노출 순서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국어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강민철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류현준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신용선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심찬우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정미나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최인호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수학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김형민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김성은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박주혁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손원재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양승진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윤성욱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이용욱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장영진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조성훈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영어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김선덕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김기철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심규석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조정식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4.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한국지리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세계지리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이기상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5.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동아시아사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세계사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이다지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6.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윤리와사상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생활과 윤리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김종익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7.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사회문화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최적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8.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정치와법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김용택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9.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물리학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강민웅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강신영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김성재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10.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화학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김재권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정우정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11.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생명과학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한종철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황민준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12.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지구과확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양이석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엄영대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13.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인문논술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최인호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14.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수리논술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배기은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https://coregj.megastudy.net/russel/campus_common/russel_danka/russel_danka_new.asp?idx=1488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93186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 클릭 시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오픈 예정입니다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79824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학원 내용에 맞춰 문구 수정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944351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CF8A410A-FDB8-4686-9E22-4E0DCE29E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9871873"/>
              </p:ext>
            </p:extLst>
          </p:nvPr>
        </p:nvGraphicFramePr>
        <p:xfrm>
          <a:off x="1802621" y="4149080"/>
          <a:ext cx="4417482" cy="2029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741">
                  <a:extLst>
                    <a:ext uri="{9D8B030D-6E8A-4147-A177-3AD203B41FA5}">
                      <a16:colId xmlns:a16="http://schemas.microsoft.com/office/drawing/2014/main" val="3490375191"/>
                    </a:ext>
                  </a:extLst>
                </a:gridCol>
                <a:gridCol w="2208741">
                  <a:extLst>
                    <a:ext uri="{9D8B030D-6E8A-4147-A177-3AD203B41FA5}">
                      <a16:colId xmlns:a16="http://schemas.microsoft.com/office/drawing/2014/main" val="323528016"/>
                    </a:ext>
                  </a:extLst>
                </a:gridCol>
              </a:tblGrid>
              <a:tr h="18010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기초부터 실전까지</a:t>
                      </a: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빈틈없는 커리큘럼으로 수능 실력 향상</a:t>
                      </a: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정규∙특강</a:t>
                      </a:r>
                      <a:r>
                        <a:rPr kumimoji="0" lang="ko-KR" altLang="en-US" sz="16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단과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메가스터디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온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·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오프 수능 전문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강사진의 </a:t>
                      </a: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몰입감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높은 현장 강의와 대치동 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LIVE 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강의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저녁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&amp;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주말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과목별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수준별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진도별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맞춤 강좌 개설 및 내게 필요한 수업 전략적으로 선택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수업 전후 선생님의 학습관리 진행으로 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1:1 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맞춤 </a:t>
                      </a: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완전학습</a:t>
                      </a:r>
                      <a:endParaRPr kumimoji="0" lang="ko-KR" altLang="en-US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오직 </a:t>
                      </a:r>
                      <a:r>
                        <a:rPr kumimoji="0" lang="en-US" altLang="ko-KR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수생을 위한</a:t>
                      </a: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오전</a:t>
                      </a:r>
                      <a:r>
                        <a:rPr kumimoji="0" lang="en-US" altLang="ko-KR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오후 단과</a:t>
                      </a: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AM </a:t>
                      </a:r>
                      <a:r>
                        <a:rPr kumimoji="0" lang="ko-KR" altLang="en-US" sz="16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단과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오전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오후 체계적인 과목 편성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관리력이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우수한 선생님의  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수생 전용 집중 </a:t>
                      </a: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관리형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수업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나에게 필요한 과목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진도를 선택 수강하여 취약점 집중 보완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7840"/>
                  </a:ext>
                </a:extLst>
              </a:tr>
              <a:tr h="1440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바로가기 </a:t>
                      </a:r>
                      <a:r>
                        <a:rPr kumimoji="0" lang="en-US" altLang="ko-KR" sz="9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ko-KR" altLang="en-US" sz="9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바로가기 </a:t>
                      </a:r>
                      <a:r>
                        <a:rPr kumimoji="0" lang="en-US" altLang="ko-KR" sz="9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ko-KR" altLang="en-US" sz="9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421024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8396EC8B-247C-49C9-9AB4-014111AF13CE}"/>
              </a:ext>
            </a:extLst>
          </p:cNvPr>
          <p:cNvSpPr txBox="1"/>
          <p:nvPr/>
        </p:nvSpPr>
        <p:spPr>
          <a:xfrm>
            <a:off x="704850" y="556844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 err="1">
                <a:latin typeface="+mn-ea"/>
                <a:ea typeface="+mn-ea"/>
              </a:rPr>
              <a:t>메가스터디</a:t>
            </a:r>
            <a:r>
              <a:rPr lang="ko-KR" altLang="en-US" sz="1200" b="1" spc="-100" dirty="0"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latin typeface="+mn-ea"/>
                <a:ea typeface="+mn-ea"/>
              </a:rPr>
              <a:t>온∙오프</a:t>
            </a:r>
            <a:r>
              <a:rPr lang="ko-KR" altLang="en-US" sz="1200" b="1" spc="-100" dirty="0">
                <a:latin typeface="+mn-ea"/>
                <a:ea typeface="+mn-ea"/>
              </a:rPr>
              <a:t> 수능 전문 강사진의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최상위권 수준별 맞춤 단과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나에게 꼭 필요한 과목별</a:t>
            </a:r>
            <a:r>
              <a:rPr lang="en-US" altLang="ko-KR" sz="1000" b="1" spc="-100" dirty="0">
                <a:latin typeface="+mn-ea"/>
                <a:ea typeface="+mn-ea"/>
              </a:rPr>
              <a:t>/</a:t>
            </a:r>
            <a:r>
              <a:rPr lang="ko-KR" altLang="en-US" sz="1000" b="1" spc="-100" dirty="0">
                <a:latin typeface="+mn-ea"/>
                <a:ea typeface="+mn-ea"/>
              </a:rPr>
              <a:t>수준별</a:t>
            </a:r>
            <a:r>
              <a:rPr lang="en-US" altLang="ko-KR" sz="1000" b="1" spc="-100" dirty="0">
                <a:latin typeface="+mn-ea"/>
                <a:ea typeface="+mn-ea"/>
              </a:rPr>
              <a:t>/</a:t>
            </a:r>
            <a:r>
              <a:rPr lang="ko-KR" altLang="en-US" sz="1000" b="1" spc="-100" dirty="0" err="1">
                <a:latin typeface="+mn-ea"/>
                <a:ea typeface="+mn-ea"/>
              </a:rPr>
              <a:t>진도별</a:t>
            </a:r>
            <a:r>
              <a:rPr lang="ko-KR" altLang="en-US" sz="1000" b="1" spc="-100" dirty="0">
                <a:latin typeface="+mn-ea"/>
                <a:ea typeface="+mn-ea"/>
              </a:rPr>
              <a:t> 수업 선택</a:t>
            </a:r>
            <a:r>
              <a:rPr lang="ko-KR" altLang="en-US" sz="1000" spc="-100" dirty="0">
                <a:latin typeface="+mn-ea"/>
                <a:ea typeface="+mn-ea"/>
              </a:rPr>
              <a:t>으로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충분한 </a:t>
            </a:r>
            <a:r>
              <a:rPr lang="ko-KR" altLang="en-US" sz="1000" spc="-100" dirty="0" err="1">
                <a:latin typeface="+mn-ea"/>
                <a:ea typeface="+mn-ea"/>
              </a:rPr>
              <a:t>자습시간과</a:t>
            </a:r>
            <a:r>
              <a:rPr lang="ko-KR" altLang="en-US" sz="1000" spc="-100" dirty="0">
                <a:latin typeface="+mn-ea"/>
                <a:ea typeface="+mn-ea"/>
              </a:rPr>
              <a:t> 함께 수능 </a:t>
            </a:r>
            <a:r>
              <a:rPr lang="en-US" altLang="ko-KR" sz="1000" spc="-100" dirty="0">
                <a:latin typeface="+mn-ea"/>
                <a:ea typeface="+mn-ea"/>
              </a:rPr>
              <a:t>1</a:t>
            </a:r>
            <a:r>
              <a:rPr lang="ko-KR" altLang="en-US" sz="1000" spc="-100" dirty="0">
                <a:latin typeface="+mn-ea"/>
                <a:ea typeface="+mn-ea"/>
              </a:rPr>
              <a:t>등급과 고득점을 위한 실력 완성합니다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A36532-5B26-4D82-8933-7103647DB9ED}"/>
              </a:ext>
            </a:extLst>
          </p:cNvPr>
          <p:cNvSpPr txBox="1"/>
          <p:nvPr/>
        </p:nvSpPr>
        <p:spPr>
          <a:xfrm>
            <a:off x="920552" y="572233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02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E6DBF71-C436-440A-8053-D9E062377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1" y="1484784"/>
            <a:ext cx="7920038" cy="210055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8D58C0AD-5241-4922-BDF7-2EB66BA88C65}"/>
              </a:ext>
            </a:extLst>
          </p:cNvPr>
          <p:cNvSpPr/>
          <p:nvPr/>
        </p:nvSpPr>
        <p:spPr>
          <a:xfrm>
            <a:off x="699044" y="3585334"/>
            <a:ext cx="662463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 학원 운영에 따라 출강 선생님은 변경될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087632-D16B-424E-BAEF-BBAD52D05E6F}"/>
              </a:ext>
            </a:extLst>
          </p:cNvPr>
          <p:cNvSpPr/>
          <p:nvPr/>
        </p:nvSpPr>
        <p:spPr>
          <a:xfrm>
            <a:off x="57150" y="147109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C38246-2E41-42C8-B9C9-36E9299011BD}"/>
              </a:ext>
            </a:extLst>
          </p:cNvPr>
          <p:cNvSpPr/>
          <p:nvPr/>
        </p:nvSpPr>
        <p:spPr>
          <a:xfrm>
            <a:off x="1722957" y="594928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/>
              <a:t>2</a:t>
            </a:r>
            <a:endParaRPr lang="ko-KR" altLang="en-US" sz="10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24FE992-01E9-4CD6-BD16-90ABC4DA541A}"/>
              </a:ext>
            </a:extLst>
          </p:cNvPr>
          <p:cNvSpPr/>
          <p:nvPr/>
        </p:nvSpPr>
        <p:spPr>
          <a:xfrm>
            <a:off x="6140440" y="594928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/>
              <a:t>3</a:t>
            </a:r>
            <a:endParaRPr lang="ko-KR" altLang="en-US" sz="1000" b="1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CCC0CE8-C1EA-4B3C-B605-DBB46F01554C}"/>
              </a:ext>
            </a:extLst>
          </p:cNvPr>
          <p:cNvSpPr/>
          <p:nvPr/>
        </p:nvSpPr>
        <p:spPr>
          <a:xfrm>
            <a:off x="2234910" y="5225240"/>
            <a:ext cx="1224000" cy="18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6A06E93-E6BD-4856-B81A-13061FAF6ADF}"/>
              </a:ext>
            </a:extLst>
          </p:cNvPr>
          <p:cNvSpPr/>
          <p:nvPr/>
        </p:nvSpPr>
        <p:spPr>
          <a:xfrm>
            <a:off x="2154213" y="516036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182143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정규반</a:t>
            </a:r>
            <a:r>
              <a:rPr lang="ko-KR" altLang="en-US" b="0" dirty="0"/>
              <a:t>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E0ADAB-8998-4BD3-8989-CF2D7A68276B}"/>
              </a:ext>
            </a:extLst>
          </p:cNvPr>
          <p:cNvSpPr txBox="1"/>
          <p:nvPr/>
        </p:nvSpPr>
        <p:spPr>
          <a:xfrm>
            <a:off x="704850" y="332656"/>
            <a:ext cx="662463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전문 입시 담임선생님의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 err="1">
                <a:latin typeface="+mn-ea"/>
                <a:ea typeface="+mn-ea"/>
              </a:rPr>
              <a:t>담임으로서의</a:t>
            </a:r>
            <a:r>
              <a:rPr lang="ko-KR" altLang="en-US" sz="1000" spc="-100" dirty="0">
                <a:latin typeface="+mn-ea"/>
                <a:ea typeface="+mn-ea"/>
              </a:rPr>
              <a:t> 역량과 입시 전문가로서의 전문성으로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최상위권 대입 성공을 위해 </a:t>
            </a:r>
            <a:r>
              <a:rPr lang="ko-KR" altLang="en-US" sz="1000" b="1" spc="-100" dirty="0" err="1">
                <a:latin typeface="+mn-ea"/>
                <a:ea typeface="+mn-ea"/>
              </a:rPr>
              <a:t>입시∙학습∙생활관리</a:t>
            </a:r>
            <a:r>
              <a:rPr lang="ko-KR" altLang="en-US" sz="1000" spc="-100" dirty="0" err="1">
                <a:latin typeface="+mn-ea"/>
                <a:ea typeface="+mn-ea"/>
              </a:rPr>
              <a:t>를</a:t>
            </a:r>
            <a:r>
              <a:rPr lang="ko-KR" altLang="en-US" sz="1000" spc="-100" dirty="0">
                <a:latin typeface="+mn-ea"/>
                <a:ea typeface="+mn-ea"/>
              </a:rPr>
              <a:t>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5D588C-3BB0-46AB-861D-D34C948B4E7B}"/>
              </a:ext>
            </a:extLst>
          </p:cNvPr>
          <p:cNvSpPr txBox="1"/>
          <p:nvPr/>
        </p:nvSpPr>
        <p:spPr>
          <a:xfrm>
            <a:off x="920552" y="348045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EA0B5F-3B63-4C87-9A00-A6E4F0A338D2}"/>
              </a:ext>
            </a:extLst>
          </p:cNvPr>
          <p:cNvSpPr/>
          <p:nvPr/>
        </p:nvSpPr>
        <p:spPr>
          <a:xfrm>
            <a:off x="704850" y="1755939"/>
            <a:ext cx="6624637" cy="38654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00" dirty="0">
                <a:solidFill>
                  <a:schemeClr val="tx1"/>
                </a:solidFill>
                <a:latin typeface="+mn-ea"/>
              </a:rPr>
              <a:t>각 </a:t>
            </a:r>
            <a:r>
              <a:rPr lang="ko-KR" altLang="en-US" spc="-100" dirty="0" err="1">
                <a:solidFill>
                  <a:schemeClr val="tx1"/>
                </a:solidFill>
                <a:latin typeface="+mn-ea"/>
              </a:rPr>
              <a:t>탭별</a:t>
            </a:r>
            <a:r>
              <a:rPr lang="ko-KR" altLang="en-US" spc="-100" dirty="0">
                <a:solidFill>
                  <a:schemeClr val="tx1"/>
                </a:solidFill>
                <a:latin typeface="+mn-ea"/>
              </a:rPr>
              <a:t> 내용 노출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D02E9D7-06D5-41C3-91DB-B95FE6B8A8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843355"/>
              </p:ext>
            </p:extLst>
          </p:nvPr>
        </p:nvGraphicFramePr>
        <p:xfrm>
          <a:off x="699043" y="1227977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0148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입시관리</a:t>
                      </a:r>
                      <a:endParaRPr lang="ko-KR" altLang="en-US" sz="900" b="1" u="sng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학습관리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생활관리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AC397365-3AD7-41E3-A362-771F737CD458}"/>
              </a:ext>
            </a:extLst>
          </p:cNvPr>
          <p:cNvSpPr/>
          <p:nvPr/>
        </p:nvSpPr>
        <p:spPr>
          <a:xfrm>
            <a:off x="699042" y="1212588"/>
            <a:ext cx="6630445" cy="38669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B11D75-34F3-4680-B364-3356520E53F1}"/>
              </a:ext>
            </a:extLst>
          </p:cNvPr>
          <p:cNvSpPr/>
          <p:nvPr/>
        </p:nvSpPr>
        <p:spPr>
          <a:xfrm>
            <a:off x="626891" y="113638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FA739A0-2570-468C-9005-E919D456B21C}"/>
              </a:ext>
            </a:extLst>
          </p:cNvPr>
          <p:cNvSpPr/>
          <p:nvPr/>
        </p:nvSpPr>
        <p:spPr>
          <a:xfrm>
            <a:off x="626891" y="170153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871596"/>
              </p:ext>
            </p:extLst>
          </p:nvPr>
        </p:nvGraphicFramePr>
        <p:xfrm>
          <a:off x="8104412" y="211913"/>
          <a:ext cx="1800000" cy="514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탭으로 구성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 자동 롤링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(7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각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탭별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내용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16~18p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21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정규반</a:t>
            </a:r>
            <a:r>
              <a:rPr lang="ko-KR" altLang="en-US" b="0" dirty="0"/>
              <a:t>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572552"/>
              </p:ext>
            </p:extLst>
          </p:nvPr>
        </p:nvGraphicFramePr>
        <p:xfrm>
          <a:off x="8104412" y="211913"/>
          <a:ext cx="1800000" cy="3003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적용 이미지 참고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b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2024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b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https://coregj.megastudy.net/intro/2023/winter/index.asp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71821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 내 이미지 활용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https://russeldata.megastudy.net/campus/images/russel/core_gj/2023/winter/cont06_tab01_img01.jpg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 내 이미지 활용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https://russeldata.megastudy.net/campus/images/russel/core_gj/2023/winter/cont06_tab01_img02.jpg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 내 이미지 활용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https://russeldata.megastudy.net/campus/images/russel/core_gj/2023/winter/cont06_tab01_img03.jpg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2068530"/>
                  </a:ext>
                </a:extLst>
              </a:tr>
            </a:tbl>
          </a:graphicData>
        </a:graphic>
      </p:graphicFrame>
      <p:sp>
        <p:nvSpPr>
          <p:cNvPr id="41" name="모서리가 둥근 직사각형 30">
            <a:extLst>
              <a:ext uri="{FF2B5EF4-FFF2-40B4-BE49-F238E27FC236}">
                <a16:creationId xmlns:a16="http://schemas.microsoft.com/office/drawing/2014/main" id="{415792DB-BFCE-4514-9C07-FFEF46C564B3}"/>
              </a:ext>
            </a:extLst>
          </p:cNvPr>
          <p:cNvSpPr/>
          <p:nvPr/>
        </p:nvSpPr>
        <p:spPr bwMode="auto">
          <a:xfrm>
            <a:off x="70485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8" name="Picture 2" descr="https://russeldata.megastudy.net/campus/images/russel/core_gj/2023/winter/cont06_tab01_img01.jpg">
            <a:extLst>
              <a:ext uri="{FF2B5EF4-FFF2-40B4-BE49-F238E27FC236}">
                <a16:creationId xmlns:a16="http://schemas.microsoft.com/office/drawing/2014/main" id="{FA0005C2-0B60-4B6A-90DA-5216EA253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64" y="1533865"/>
            <a:ext cx="1135800" cy="117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177CDA13-A7AF-4C31-A65A-2F53AB353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068197"/>
              </p:ext>
            </p:extLst>
          </p:nvPr>
        </p:nvGraphicFramePr>
        <p:xfrm>
          <a:off x="699043" y="553743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0148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입시관리</a:t>
                      </a:r>
                      <a:endParaRPr lang="ko-KR" altLang="en-US" sz="900" b="1" u="sng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학습관리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생활관리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03AF12CB-81AA-4B3E-B836-5D51688B932D}"/>
              </a:ext>
            </a:extLst>
          </p:cNvPr>
          <p:cNvSpPr txBox="1"/>
          <p:nvPr/>
        </p:nvSpPr>
        <p:spPr>
          <a:xfrm>
            <a:off x="704850" y="1074613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치열한 입시에서 목표 대학 합격</a:t>
            </a:r>
            <a:r>
              <a:rPr lang="ko-KR" altLang="en-US" sz="1000" spc="-100" dirty="0">
                <a:latin typeface="+mn-ea"/>
                <a:ea typeface="+mn-ea"/>
              </a:rPr>
              <a:t>을 위한 전문적인 </a:t>
            </a:r>
            <a:r>
              <a:rPr lang="ko-KR" altLang="en-US" sz="1000" spc="-100" dirty="0" err="1">
                <a:latin typeface="+mn-ea"/>
                <a:ea typeface="+mn-ea"/>
              </a:rPr>
              <a:t>입시관리를</a:t>
            </a:r>
            <a:r>
              <a:rPr lang="ko-KR" altLang="en-US" sz="1000" spc="-100" dirty="0">
                <a:latin typeface="+mn-ea"/>
                <a:ea typeface="+mn-ea"/>
              </a:rPr>
              <a:t>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51" name="모서리가 둥근 직사각형 28">
            <a:extLst>
              <a:ext uri="{FF2B5EF4-FFF2-40B4-BE49-F238E27FC236}">
                <a16:creationId xmlns:a16="http://schemas.microsoft.com/office/drawing/2014/main" id="{42B9F134-A5FB-4C0B-B2F8-6570DA8EA790}"/>
              </a:ext>
            </a:extLst>
          </p:cNvPr>
          <p:cNvSpPr/>
          <p:nvPr/>
        </p:nvSpPr>
        <p:spPr bwMode="auto">
          <a:xfrm>
            <a:off x="2942441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7936E8D9-1DD8-459C-B7BC-9A80FF6B569C}"/>
              </a:ext>
            </a:extLst>
          </p:cNvPr>
          <p:cNvCxnSpPr/>
          <p:nvPr/>
        </p:nvCxnSpPr>
        <p:spPr bwMode="auto">
          <a:xfrm>
            <a:off x="79286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9DD6AC9-8939-4014-AAB1-C151EF2B00B4}"/>
              </a:ext>
            </a:extLst>
          </p:cNvPr>
          <p:cNvSpPr txBox="1"/>
          <p:nvPr/>
        </p:nvSpPr>
        <p:spPr>
          <a:xfrm>
            <a:off x="79286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맞춤 입시 전략 제시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9544E87-C444-420B-A5ED-BBC49504A0DD}"/>
              </a:ext>
            </a:extLst>
          </p:cNvPr>
          <p:cNvSpPr txBox="1"/>
          <p:nvPr/>
        </p:nvSpPr>
        <p:spPr>
          <a:xfrm>
            <a:off x="792864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수능 성적 </a:t>
            </a:r>
            <a:r>
              <a:rPr lang="ko-KR" altLang="en-US" sz="900" spc="-100" dirty="0" err="1">
                <a:latin typeface="+mn-ea"/>
                <a:ea typeface="+mn-ea"/>
              </a:rPr>
              <a:t>부터</a:t>
            </a:r>
            <a:r>
              <a:rPr lang="ko-KR" altLang="en-US" sz="900" spc="-100" dirty="0">
                <a:latin typeface="+mn-ea"/>
                <a:ea typeface="+mn-ea"/>
              </a:rPr>
              <a:t> 모의고사 까지 </a:t>
            </a:r>
            <a:r>
              <a:rPr lang="ko-KR" altLang="en-US" sz="900" spc="-100" dirty="0" err="1">
                <a:latin typeface="+mn-ea"/>
                <a:ea typeface="+mn-ea"/>
              </a:rPr>
              <a:t>재원생들의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b="1" spc="-100" dirty="0">
                <a:latin typeface="+mn-ea"/>
                <a:ea typeface="+mn-ea"/>
              </a:rPr>
              <a:t>성적 데이터를 체계적으로 누적 관리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누적된 </a:t>
            </a:r>
            <a:r>
              <a:rPr lang="ko-KR" altLang="en-US" sz="900" spc="-100" dirty="0" err="1">
                <a:latin typeface="+mn-ea"/>
                <a:ea typeface="+mn-ea"/>
              </a:rPr>
              <a:t>재원생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spc="-100" dirty="0" err="1">
                <a:latin typeface="+mn-ea"/>
                <a:ea typeface="+mn-ea"/>
              </a:rPr>
              <a:t>입시결과</a:t>
            </a:r>
            <a:r>
              <a:rPr lang="ko-KR" altLang="en-US" sz="900" spc="-100" dirty="0">
                <a:latin typeface="+mn-ea"/>
                <a:ea typeface="+mn-ea"/>
              </a:rPr>
              <a:t> 데이터 기반으로 </a:t>
            </a:r>
            <a:r>
              <a:rPr lang="ko-KR" altLang="en-US" sz="900" b="1" spc="-100" dirty="0">
                <a:latin typeface="+mn-ea"/>
                <a:ea typeface="+mn-ea"/>
              </a:rPr>
              <a:t>개인 목표에 맞춘 입시</a:t>
            </a:r>
            <a:r>
              <a:rPr lang="en-US" altLang="ko-KR" sz="900" b="1" spc="-100" dirty="0">
                <a:latin typeface="+mn-ea"/>
                <a:ea typeface="+mn-ea"/>
              </a:rPr>
              <a:t>(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</a:t>
            </a:r>
            <a:r>
              <a:rPr lang="en-US" altLang="ko-KR" sz="900" b="1" spc="-100" dirty="0">
                <a:latin typeface="+mn-ea"/>
                <a:ea typeface="+mn-ea"/>
              </a:rPr>
              <a:t>) </a:t>
            </a:r>
            <a:r>
              <a:rPr lang="ko-KR" altLang="en-US" sz="900" b="1" spc="-100" dirty="0">
                <a:latin typeface="+mn-ea"/>
                <a:ea typeface="+mn-ea"/>
              </a:rPr>
              <a:t>방향 제시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28FF7D81-F1AA-49E3-A11A-95FF91176918}"/>
              </a:ext>
            </a:extLst>
          </p:cNvPr>
          <p:cNvCxnSpPr/>
          <p:nvPr/>
        </p:nvCxnSpPr>
        <p:spPr bwMode="auto">
          <a:xfrm>
            <a:off x="3030455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43ABE76-19EF-40BB-BB8A-BE0076A9365E}"/>
              </a:ext>
            </a:extLst>
          </p:cNvPr>
          <p:cNvSpPr txBox="1"/>
          <p:nvPr/>
        </p:nvSpPr>
        <p:spPr>
          <a:xfrm>
            <a:off x="3030455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pc="-100" dirty="0">
                <a:latin typeface="+mn-ea"/>
                <a:ea typeface="+mn-ea"/>
              </a:rPr>
              <a:t>1:1 </a:t>
            </a:r>
            <a:r>
              <a:rPr lang="ko-KR" altLang="en-US" sz="1000" b="1" spc="-100" dirty="0">
                <a:latin typeface="+mn-ea"/>
                <a:ea typeface="+mn-ea"/>
              </a:rPr>
              <a:t>맞춤 입시상담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6552348-DC78-487B-88DD-EC2307FEBE34}"/>
              </a:ext>
            </a:extLst>
          </p:cNvPr>
          <p:cNvSpPr txBox="1"/>
          <p:nvPr/>
        </p:nvSpPr>
        <p:spPr>
          <a:xfrm>
            <a:off x="3030455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개별 성적 포트폴리오 기반으로 </a:t>
            </a:r>
            <a:r>
              <a:rPr lang="ko-KR" altLang="en-US" sz="900" b="1" spc="-100" dirty="0">
                <a:latin typeface="+mn-ea"/>
                <a:ea typeface="+mn-ea"/>
              </a:rPr>
              <a:t>체계적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전문적 </a:t>
            </a:r>
            <a:r>
              <a:rPr lang="en-US" altLang="ko-KR" sz="900" b="1" spc="-100" dirty="0">
                <a:latin typeface="+mn-ea"/>
                <a:ea typeface="+mn-ea"/>
              </a:rPr>
              <a:t>1:1 </a:t>
            </a:r>
            <a:r>
              <a:rPr lang="ko-KR" altLang="en-US" sz="900" b="1" spc="-100" dirty="0">
                <a:latin typeface="+mn-ea"/>
                <a:ea typeface="+mn-ea"/>
              </a:rPr>
              <a:t>맞춤 상담 진행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목표 대학 합격을 위한 입시전문가의 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 지원 전략 컨설팅 진행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목표 학교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학과에 필요한 요소 및 점수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 err="1">
                <a:latin typeface="+mn-ea"/>
                <a:ea typeface="+mn-ea"/>
              </a:rPr>
              <a:t>재원생</a:t>
            </a:r>
            <a:r>
              <a:rPr lang="ko-KR" altLang="en-US" sz="900" spc="-100" dirty="0">
                <a:latin typeface="+mn-ea"/>
                <a:ea typeface="+mn-ea"/>
              </a:rPr>
              <a:t> 사례들을 통해 </a:t>
            </a:r>
            <a:r>
              <a:rPr lang="ko-KR" altLang="en-US" sz="900" b="1" spc="-100" dirty="0">
                <a:latin typeface="+mn-ea"/>
                <a:ea typeface="+mn-ea"/>
              </a:rPr>
              <a:t>학습계획 수립</a:t>
            </a:r>
          </a:p>
        </p:txBody>
      </p:sp>
      <p:sp>
        <p:nvSpPr>
          <p:cNvPr id="58" name="모서리가 둥근 직사각형 37">
            <a:extLst>
              <a:ext uri="{FF2B5EF4-FFF2-40B4-BE49-F238E27FC236}">
                <a16:creationId xmlns:a16="http://schemas.microsoft.com/office/drawing/2014/main" id="{67CAC344-64C9-40D9-AAFB-AF198C23F8EF}"/>
              </a:ext>
            </a:extLst>
          </p:cNvPr>
          <p:cNvSpPr/>
          <p:nvPr/>
        </p:nvSpPr>
        <p:spPr bwMode="auto">
          <a:xfrm>
            <a:off x="516957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10D652F-4152-49E0-810D-79B558E49A19}"/>
              </a:ext>
            </a:extLst>
          </p:cNvPr>
          <p:cNvCxnSpPr/>
          <p:nvPr/>
        </p:nvCxnSpPr>
        <p:spPr bwMode="auto">
          <a:xfrm>
            <a:off x="525758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5599E59-F93A-410B-810C-FAC0925AEA73}"/>
              </a:ext>
            </a:extLst>
          </p:cNvPr>
          <p:cNvSpPr txBox="1"/>
          <p:nvPr/>
        </p:nvSpPr>
        <p:spPr>
          <a:xfrm>
            <a:off x="525758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입시 특강 및 간담회 진행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460814D-C0CC-47DA-9C7C-6387CFA70942}"/>
              </a:ext>
            </a:extLst>
          </p:cNvPr>
          <p:cNvSpPr txBox="1"/>
          <p:nvPr/>
        </p:nvSpPr>
        <p:spPr>
          <a:xfrm>
            <a:off x="5257584" y="3148588"/>
            <a:ext cx="198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최상위권 합격선배와의 </a:t>
            </a:r>
            <a:r>
              <a:rPr lang="ko-KR" altLang="en-US" sz="900" b="1" spc="-100" dirty="0">
                <a:latin typeface="+mn-ea"/>
                <a:ea typeface="+mn-ea"/>
              </a:rPr>
              <a:t>간담회</a:t>
            </a:r>
            <a:r>
              <a:rPr lang="en-US" altLang="ko-KR" sz="900" b="1" spc="-100" dirty="0">
                <a:latin typeface="+mn-ea"/>
                <a:ea typeface="+mn-ea"/>
              </a:rPr>
              <a:t>, </a:t>
            </a:r>
            <a:r>
              <a:rPr lang="ko-KR" altLang="en-US" sz="900" b="1" spc="-100" dirty="0">
                <a:latin typeface="+mn-ea"/>
                <a:ea typeface="+mn-ea"/>
              </a:rPr>
              <a:t>수시 </a:t>
            </a:r>
            <a:r>
              <a:rPr lang="ko-KR" altLang="en-US" sz="900" b="1" spc="-100" dirty="0" err="1">
                <a:latin typeface="+mn-ea"/>
                <a:ea typeface="+mn-ea"/>
              </a:rPr>
              <a:t>전형별</a:t>
            </a:r>
            <a:r>
              <a:rPr lang="ko-KR" altLang="en-US" sz="900" b="1" spc="-100" dirty="0">
                <a:latin typeface="+mn-ea"/>
                <a:ea typeface="+mn-ea"/>
              </a:rPr>
              <a:t> 입시 설명회</a:t>
            </a:r>
            <a:r>
              <a:rPr lang="en-US" altLang="ko-KR" sz="900" b="1" spc="-100" dirty="0">
                <a:latin typeface="+mn-ea"/>
                <a:ea typeface="+mn-ea"/>
              </a:rPr>
              <a:t>, 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 지원전략 설명회</a:t>
            </a:r>
            <a:r>
              <a:rPr lang="ko-KR" altLang="en-US" sz="900" spc="-100" dirty="0">
                <a:latin typeface="+mn-ea"/>
                <a:ea typeface="+mn-ea"/>
              </a:rPr>
              <a:t> 등 진행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입시전략연구소 및 입시 </a:t>
            </a:r>
            <a:r>
              <a:rPr lang="ko-KR" altLang="en-US" sz="900" spc="-100" dirty="0" err="1">
                <a:latin typeface="+mn-ea"/>
                <a:ea typeface="+mn-ea"/>
              </a:rPr>
              <a:t>담임팀에서</a:t>
            </a:r>
            <a:r>
              <a:rPr lang="ko-KR" altLang="en-US" sz="900" spc="-100" dirty="0">
                <a:latin typeface="+mn-ea"/>
                <a:ea typeface="+mn-ea"/>
              </a:rPr>
              <a:t> 제작한 </a:t>
            </a:r>
            <a:r>
              <a:rPr lang="ko-KR" altLang="en-US" sz="900" b="1" spc="-100" dirty="0">
                <a:latin typeface="+mn-ea"/>
                <a:ea typeface="+mn-ea"/>
              </a:rPr>
              <a:t>최신 입시 콘텐츠 제공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1FAA6B1-B57E-416B-BFC6-28E34B66C794}"/>
              </a:ext>
            </a:extLst>
          </p:cNvPr>
          <p:cNvSpPr/>
          <p:nvPr/>
        </p:nvSpPr>
        <p:spPr>
          <a:xfrm>
            <a:off x="792865" y="1533864"/>
            <a:ext cx="1980000" cy="11848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B7F523C-7CA7-4954-8E89-02B6CCFB4FBE}"/>
              </a:ext>
            </a:extLst>
          </p:cNvPr>
          <p:cNvSpPr/>
          <p:nvPr/>
        </p:nvSpPr>
        <p:spPr>
          <a:xfrm>
            <a:off x="719386" y="146087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pic>
        <p:nvPicPr>
          <p:cNvPr id="64" name="Picture 4" descr="https://russeldata.megastudy.net/campus/images/russel/core_gj/2023/winter/cont06_tab01_img02.jpg">
            <a:extLst>
              <a:ext uri="{FF2B5EF4-FFF2-40B4-BE49-F238E27FC236}">
                <a16:creationId xmlns:a16="http://schemas.microsoft.com/office/drawing/2014/main" id="{F0D0AF86-8961-41A1-A31D-60061BB27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773" y="1528632"/>
            <a:ext cx="1147254" cy="118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6" descr="https://russeldata.megastudy.net/campus/images/russel/core_gj/2023/winter/cont06_tab01_img03.jpg">
            <a:extLst>
              <a:ext uri="{FF2B5EF4-FFF2-40B4-BE49-F238E27FC236}">
                <a16:creationId xmlns:a16="http://schemas.microsoft.com/office/drawing/2014/main" id="{15010007-BA70-43A8-88A0-029362E87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877" y="1532054"/>
            <a:ext cx="1153413" cy="118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40CBDFB4-720A-4670-898D-3711578451E5}"/>
              </a:ext>
            </a:extLst>
          </p:cNvPr>
          <p:cNvSpPr/>
          <p:nvPr/>
        </p:nvSpPr>
        <p:spPr>
          <a:xfrm>
            <a:off x="3030455" y="1533864"/>
            <a:ext cx="1980000" cy="11848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D168375-F656-49D8-80A9-2B2062862F0F}"/>
              </a:ext>
            </a:extLst>
          </p:cNvPr>
          <p:cNvSpPr/>
          <p:nvPr/>
        </p:nvSpPr>
        <p:spPr>
          <a:xfrm>
            <a:off x="2956976" y="146087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EAC4112-CA7A-4DC1-8C6A-11CFCEF17240}"/>
              </a:ext>
            </a:extLst>
          </p:cNvPr>
          <p:cNvSpPr/>
          <p:nvPr/>
        </p:nvSpPr>
        <p:spPr>
          <a:xfrm>
            <a:off x="5257584" y="1533864"/>
            <a:ext cx="1980000" cy="11848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0A75873-2E0E-45E7-8056-07D373B9A80A}"/>
              </a:ext>
            </a:extLst>
          </p:cNvPr>
          <p:cNvSpPr/>
          <p:nvPr/>
        </p:nvSpPr>
        <p:spPr>
          <a:xfrm>
            <a:off x="5184105" y="146087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828270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정규반</a:t>
            </a:r>
            <a:r>
              <a:rPr lang="ko-KR" altLang="en-US" b="0" dirty="0"/>
              <a:t>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01874A29-3AA1-410A-A989-6B0D3FFA2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997563"/>
              </p:ext>
            </p:extLst>
          </p:nvPr>
        </p:nvGraphicFramePr>
        <p:xfrm>
          <a:off x="8104412" y="211913"/>
          <a:ext cx="1800000" cy="2880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적용 이미지 참고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b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2024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b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https://coregj.megastudy.net/intro/2023/winter/index.asp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7356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 내 이미지 활용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https://russeldata.megastudy.net/campus/images/russel/core_gj/2023/winter/cont06_tab02_img01.jpg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 내 이미지 활용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https://russeldata.megastudy.net/campus/images/russel/core_gj/2023/winter/cont06_tab02_img02.jpg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교체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첨부파일 이미지 참고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러셀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CORE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광주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폴더 내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학습법 특강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.jpg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2068530"/>
                  </a:ext>
                </a:extLst>
              </a:tr>
            </a:tbl>
          </a:graphicData>
        </a:graphic>
      </p:graphicFrame>
      <p:sp>
        <p:nvSpPr>
          <p:cNvPr id="31" name="모서리가 둥근 직사각형 38">
            <a:extLst>
              <a:ext uri="{FF2B5EF4-FFF2-40B4-BE49-F238E27FC236}">
                <a16:creationId xmlns:a16="http://schemas.microsoft.com/office/drawing/2014/main" id="{5A6972D9-BBC6-42F7-8C89-ECB9DEB965F9}"/>
              </a:ext>
            </a:extLst>
          </p:cNvPr>
          <p:cNvSpPr/>
          <p:nvPr/>
        </p:nvSpPr>
        <p:spPr bwMode="auto">
          <a:xfrm>
            <a:off x="516957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24B8A76C-A37B-4509-835D-6537E6F7E2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09"/>
          <a:stretch/>
        </p:blipFill>
        <p:spPr>
          <a:xfrm>
            <a:off x="5257584" y="1544808"/>
            <a:ext cx="1980000" cy="1164112"/>
          </a:xfrm>
          <a:prstGeom prst="rect">
            <a:avLst/>
          </a:prstGeom>
        </p:spPr>
      </p:pic>
      <p:sp>
        <p:nvSpPr>
          <p:cNvPr id="33" name="모서리가 둥근 직사각형 17">
            <a:extLst>
              <a:ext uri="{FF2B5EF4-FFF2-40B4-BE49-F238E27FC236}">
                <a16:creationId xmlns:a16="http://schemas.microsoft.com/office/drawing/2014/main" id="{900BBB29-7FE8-4231-B218-08D99A59F79B}"/>
              </a:ext>
            </a:extLst>
          </p:cNvPr>
          <p:cNvSpPr/>
          <p:nvPr/>
        </p:nvSpPr>
        <p:spPr bwMode="auto">
          <a:xfrm>
            <a:off x="2942441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4" name="Picture 4" descr="https://russeldata.megastudy.net/campus/images/russel/core_gj/2023/winter/cont06_tab02_img02.jpg">
            <a:extLst>
              <a:ext uri="{FF2B5EF4-FFF2-40B4-BE49-F238E27FC236}">
                <a16:creationId xmlns:a16="http://schemas.microsoft.com/office/drawing/2014/main" id="{14B42DE1-22A8-4949-AA5F-407E4D7FF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634" y="1544808"/>
            <a:ext cx="1131531" cy="116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모서리가 둥근 직사각형 22">
            <a:extLst>
              <a:ext uri="{FF2B5EF4-FFF2-40B4-BE49-F238E27FC236}">
                <a16:creationId xmlns:a16="http://schemas.microsoft.com/office/drawing/2014/main" id="{ED152F1E-A345-4DB3-A812-07D1998989DC}"/>
              </a:ext>
            </a:extLst>
          </p:cNvPr>
          <p:cNvSpPr/>
          <p:nvPr/>
        </p:nvSpPr>
        <p:spPr bwMode="auto">
          <a:xfrm>
            <a:off x="70485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6" name="Picture 2" descr="https://russeldata.megastudy.net/campus/images/russel/core_gj/2023/winter/cont06_tab02_img01.jpg">
            <a:extLst>
              <a:ext uri="{FF2B5EF4-FFF2-40B4-BE49-F238E27FC236}">
                <a16:creationId xmlns:a16="http://schemas.microsoft.com/office/drawing/2014/main" id="{6AA8BB17-F0FF-4DB3-B8D1-8D2B1AB33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919" y="1539124"/>
            <a:ext cx="1137056" cy="116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43E1E486-4635-436B-AE94-D51DC0880E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194125"/>
              </p:ext>
            </p:extLst>
          </p:nvPr>
        </p:nvGraphicFramePr>
        <p:xfrm>
          <a:off x="699043" y="553743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0148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u="none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입시관리</a:t>
                      </a:r>
                      <a:endParaRPr lang="ko-KR" altLang="en-US" sz="900" b="0" u="none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학습관리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생활관리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7715367B-E26B-4EB7-8BB6-4D1E2B47C631}"/>
              </a:ext>
            </a:extLst>
          </p:cNvPr>
          <p:cNvSpPr txBox="1"/>
          <p:nvPr/>
        </p:nvSpPr>
        <p:spPr>
          <a:xfrm>
            <a:off x="704850" y="1074613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 err="1">
                <a:latin typeface="+mn-ea"/>
                <a:ea typeface="+mn-ea"/>
              </a:rPr>
              <a:t>재원생의</a:t>
            </a:r>
            <a:r>
              <a:rPr lang="ko-KR" altLang="en-US" sz="1000" b="1" spc="-100" dirty="0">
                <a:latin typeface="+mn-ea"/>
                <a:ea typeface="+mn-ea"/>
              </a:rPr>
              <a:t> 학습목표와 수준에 맞춰 수능까지 성취도 있는 학습</a:t>
            </a:r>
            <a:r>
              <a:rPr lang="ko-KR" altLang="en-US" sz="1000" spc="-100" dirty="0">
                <a:latin typeface="+mn-ea"/>
                <a:ea typeface="+mn-ea"/>
              </a:rPr>
              <a:t>을 위한 체계적인 학습관리를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DEDD3B4-B2BC-4498-89A7-F6EF65E9BF0C}"/>
              </a:ext>
            </a:extLst>
          </p:cNvPr>
          <p:cNvCxnSpPr/>
          <p:nvPr/>
        </p:nvCxnSpPr>
        <p:spPr bwMode="auto">
          <a:xfrm>
            <a:off x="79286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B144E82-CA11-4507-A445-4037C6861623}"/>
              </a:ext>
            </a:extLst>
          </p:cNvPr>
          <p:cNvSpPr txBox="1"/>
          <p:nvPr/>
        </p:nvSpPr>
        <p:spPr>
          <a:xfrm>
            <a:off x="79286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올바른 학습습관 형성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31D7675-45E0-4BE3-B859-68810C5A24EF}"/>
              </a:ext>
            </a:extLst>
          </p:cNvPr>
          <p:cNvSpPr txBox="1"/>
          <p:nvPr/>
        </p:nvSpPr>
        <p:spPr>
          <a:xfrm>
            <a:off x="792864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러셀 </a:t>
            </a:r>
            <a:r>
              <a:rPr lang="ko-KR" altLang="en-US" sz="900" b="1" spc="-100" dirty="0" err="1">
                <a:latin typeface="+mn-ea"/>
                <a:ea typeface="+mn-ea"/>
              </a:rPr>
              <a:t>플래너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매일 학습 스케줄 관리로 학습 루틴 및 습관 점검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 err="1">
                <a:latin typeface="+mn-ea"/>
                <a:ea typeface="+mn-ea"/>
              </a:rPr>
              <a:t>자습시간</a:t>
            </a:r>
            <a:r>
              <a:rPr lang="ko-KR" altLang="en-US" sz="900" spc="-100" dirty="0">
                <a:latin typeface="+mn-ea"/>
                <a:ea typeface="+mn-ea"/>
              </a:rPr>
              <a:t> 관리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일일수학</a:t>
            </a:r>
            <a:r>
              <a:rPr lang="en-US" altLang="ko-KR" sz="900" b="1" spc="-100" dirty="0">
                <a:latin typeface="+mn-ea"/>
                <a:ea typeface="+mn-ea"/>
              </a:rPr>
              <a:t>30</a:t>
            </a:r>
            <a:r>
              <a:rPr lang="ko-KR" altLang="en-US" sz="900" b="1" spc="-100" dirty="0">
                <a:latin typeface="+mn-ea"/>
                <a:ea typeface="+mn-ea"/>
              </a:rPr>
              <a:t>제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매일 수학 문제풀이 훈련으로 올바른 문제풀이 습관 형성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총평노트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모의고사 시행 전후 </a:t>
            </a:r>
            <a:r>
              <a:rPr lang="ko-KR" altLang="en-US" sz="900" spc="-100" dirty="0" err="1">
                <a:latin typeface="+mn-ea"/>
                <a:ea typeface="+mn-ea"/>
              </a:rPr>
              <a:t>셀프</a:t>
            </a:r>
            <a:r>
              <a:rPr lang="ko-KR" altLang="en-US" sz="900" spc="-100" dirty="0">
                <a:latin typeface="+mn-ea"/>
                <a:ea typeface="+mn-ea"/>
              </a:rPr>
              <a:t> 피드백으로 실전 수능 대비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1338BD7-058A-47EF-AA80-9AD43BD27E75}"/>
              </a:ext>
            </a:extLst>
          </p:cNvPr>
          <p:cNvCxnSpPr/>
          <p:nvPr/>
        </p:nvCxnSpPr>
        <p:spPr bwMode="auto">
          <a:xfrm>
            <a:off x="3030455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848EC7E-AA16-4F39-ADB1-078FA840719F}"/>
              </a:ext>
            </a:extLst>
          </p:cNvPr>
          <p:cNvSpPr txBox="1"/>
          <p:nvPr/>
        </p:nvSpPr>
        <p:spPr>
          <a:xfrm>
            <a:off x="3030455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pc="-100" dirty="0">
                <a:latin typeface="+mn-ea"/>
                <a:ea typeface="+mn-ea"/>
              </a:rPr>
              <a:t>1:1 </a:t>
            </a:r>
            <a:r>
              <a:rPr lang="ko-KR" altLang="en-US" sz="1000" b="1" spc="-100" dirty="0">
                <a:latin typeface="+mn-ea"/>
                <a:ea typeface="+mn-ea"/>
              </a:rPr>
              <a:t>맞춤 학습상담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E7AE147-D459-4463-9EAA-36ABD9E22D97}"/>
              </a:ext>
            </a:extLst>
          </p:cNvPr>
          <p:cNvSpPr txBox="1"/>
          <p:nvPr/>
        </p:nvSpPr>
        <p:spPr>
          <a:xfrm>
            <a:off x="3030455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누적되는 학생 성적데이터와 학습 현황을 바탕으로 </a:t>
            </a:r>
            <a:r>
              <a:rPr lang="ko-KR" altLang="en-US" sz="900" b="1" spc="-100" dirty="0">
                <a:latin typeface="+mn-ea"/>
                <a:ea typeface="+mn-ea"/>
              </a:rPr>
              <a:t>과목별 보완점과 목표 달성을 위한 학습 설계 및 점검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과목별 학습법 특강과 학습 </a:t>
            </a:r>
            <a:r>
              <a:rPr lang="en-US" altLang="ko-KR" sz="900" b="1" spc="-100" dirty="0">
                <a:latin typeface="+mn-ea"/>
                <a:ea typeface="+mn-ea"/>
              </a:rPr>
              <a:t>Q&amp;A</a:t>
            </a:r>
            <a:r>
              <a:rPr lang="ko-KR" altLang="en-US" sz="900" spc="-100" dirty="0">
                <a:latin typeface="+mn-ea"/>
                <a:ea typeface="+mn-ea"/>
              </a:rPr>
              <a:t>를 통해 자습하면서 생기는 궁금증을 바로 해결</a:t>
            </a:r>
            <a:endParaRPr lang="en-US" altLang="ko-KR" sz="900" spc="-100" dirty="0">
              <a:latin typeface="+mn-ea"/>
              <a:ea typeface="+mn-ea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571280B-B2C5-4140-9F57-0C1FB3B2D1EE}"/>
              </a:ext>
            </a:extLst>
          </p:cNvPr>
          <p:cNvCxnSpPr/>
          <p:nvPr/>
        </p:nvCxnSpPr>
        <p:spPr bwMode="auto">
          <a:xfrm>
            <a:off x="525758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CF3AF04-C173-4310-A240-221086162328}"/>
              </a:ext>
            </a:extLst>
          </p:cNvPr>
          <p:cNvSpPr txBox="1"/>
          <p:nvPr/>
        </p:nvSpPr>
        <p:spPr>
          <a:xfrm>
            <a:off x="525758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>
                <a:latin typeface="+mn-ea"/>
                <a:ea typeface="+mn-ea"/>
              </a:rPr>
              <a:t>학습법 특강 및 설명회 </a:t>
            </a:r>
            <a:r>
              <a:rPr lang="ko-KR" altLang="en-US" sz="1000" b="1" spc="-100" dirty="0">
                <a:latin typeface="+mn-ea"/>
                <a:ea typeface="+mn-ea"/>
              </a:rPr>
              <a:t>진행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19DCA8D-4C66-4280-9F89-5285DAD085AC}"/>
              </a:ext>
            </a:extLst>
          </p:cNvPr>
          <p:cNvSpPr txBox="1"/>
          <p:nvPr/>
        </p:nvSpPr>
        <p:spPr>
          <a:xfrm>
            <a:off x="5257584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과목별 선생님과 </a:t>
            </a:r>
            <a:r>
              <a:rPr lang="ko-KR" altLang="en-US" sz="900" spc="-100" dirty="0" err="1">
                <a:latin typeface="+mn-ea"/>
                <a:ea typeface="+mn-ea"/>
              </a:rPr>
              <a:t>국∙수∙영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b="1" spc="-100" dirty="0">
                <a:latin typeface="+mn-ea"/>
                <a:ea typeface="+mn-ea"/>
              </a:rPr>
              <a:t>심층 분석 및 학습법 특강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수능 </a:t>
            </a:r>
            <a:r>
              <a:rPr lang="en-US" altLang="ko-KR" sz="900" spc="-100" dirty="0">
                <a:latin typeface="+mn-ea"/>
                <a:ea typeface="+mn-ea"/>
              </a:rPr>
              <a:t>1</a:t>
            </a:r>
            <a:r>
              <a:rPr lang="ko-KR" altLang="en-US" sz="900" spc="-100" dirty="0">
                <a:latin typeface="+mn-ea"/>
                <a:ea typeface="+mn-ea"/>
              </a:rPr>
              <a:t>등급 및 고득점을 위한 </a:t>
            </a:r>
            <a:r>
              <a:rPr lang="ko-KR" altLang="en-US" sz="900" b="1" spc="-100" dirty="0">
                <a:latin typeface="+mn-ea"/>
                <a:ea typeface="+mn-ea"/>
              </a:rPr>
              <a:t>과목별 학습전략 설명회</a:t>
            </a:r>
            <a:r>
              <a:rPr lang="ko-KR" altLang="en-US" sz="900" spc="-100" dirty="0">
                <a:latin typeface="+mn-ea"/>
                <a:ea typeface="+mn-ea"/>
              </a:rPr>
              <a:t> 등 진행</a:t>
            </a:r>
            <a:endParaRPr lang="en-US" altLang="ko-KR" sz="900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모의고사 응시 후 </a:t>
            </a:r>
            <a:r>
              <a:rPr lang="ko-KR" altLang="en-US" sz="900" b="1" spc="-100" dirty="0">
                <a:latin typeface="+mn-ea"/>
                <a:ea typeface="+mn-ea"/>
              </a:rPr>
              <a:t>모의고사 분석 및 해설 특강 </a:t>
            </a:r>
            <a:r>
              <a:rPr lang="ko-KR" altLang="en-US" sz="900" spc="-100" dirty="0">
                <a:latin typeface="+mn-ea"/>
                <a:ea typeface="+mn-ea"/>
              </a:rPr>
              <a:t>진행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E8B4BA9-49CC-484D-B106-70655F91A1A2}"/>
              </a:ext>
            </a:extLst>
          </p:cNvPr>
          <p:cNvSpPr/>
          <p:nvPr/>
        </p:nvSpPr>
        <p:spPr>
          <a:xfrm>
            <a:off x="792865" y="1533864"/>
            <a:ext cx="1980000" cy="11848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0620772-70D7-4F01-B23B-A9C44CDB5E2B}"/>
              </a:ext>
            </a:extLst>
          </p:cNvPr>
          <p:cNvSpPr/>
          <p:nvPr/>
        </p:nvSpPr>
        <p:spPr>
          <a:xfrm>
            <a:off x="719386" y="146087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F8E6FBD-E738-424D-B740-EE051D8ADF1D}"/>
              </a:ext>
            </a:extLst>
          </p:cNvPr>
          <p:cNvSpPr/>
          <p:nvPr/>
        </p:nvSpPr>
        <p:spPr>
          <a:xfrm>
            <a:off x="3030455" y="1533864"/>
            <a:ext cx="1980000" cy="11848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2787C13-9869-42C3-A915-576E9F7ADA43}"/>
              </a:ext>
            </a:extLst>
          </p:cNvPr>
          <p:cNvSpPr/>
          <p:nvPr/>
        </p:nvSpPr>
        <p:spPr>
          <a:xfrm>
            <a:off x="2956976" y="146087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6E5273C-FD60-4063-A735-C7C5143F9F94}"/>
              </a:ext>
            </a:extLst>
          </p:cNvPr>
          <p:cNvSpPr/>
          <p:nvPr/>
        </p:nvSpPr>
        <p:spPr>
          <a:xfrm>
            <a:off x="5257584" y="1533864"/>
            <a:ext cx="1980000" cy="11848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5F463D2-2CC9-4E4C-AD86-2A02F24DC39E}"/>
              </a:ext>
            </a:extLst>
          </p:cNvPr>
          <p:cNvSpPr/>
          <p:nvPr/>
        </p:nvSpPr>
        <p:spPr>
          <a:xfrm>
            <a:off x="5184105" y="146087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408820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0B51031-1F0E-447E-8A65-49AE0C246EB1}"/>
              </a:ext>
            </a:extLst>
          </p:cNvPr>
          <p:cNvSpPr/>
          <p:nvPr/>
        </p:nvSpPr>
        <p:spPr>
          <a:xfrm>
            <a:off x="0" y="0"/>
            <a:ext cx="9906000" cy="3532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b="1" spc="-100" dirty="0">
                <a:solidFill>
                  <a:prstClr val="white"/>
                </a:solidFill>
                <a:latin typeface="맑은 고딕" panose="020B0503020000020004" pitchFamily="50" charset="-127"/>
              </a:rPr>
              <a:t>▣ 히스토리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311696" y="620688"/>
            <a:ext cx="2103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spc="-150" dirty="0">
                <a:latin typeface="+mn-ea"/>
                <a:ea typeface="+mn-ea"/>
              </a:rPr>
              <a:t> </a:t>
            </a:r>
            <a:endParaRPr lang="ko-KR" altLang="en-US" sz="1000" spc="-150" dirty="0">
              <a:latin typeface="+mn-ea"/>
              <a:ea typeface="+mn-ea"/>
            </a:endParaRPr>
          </a:p>
        </p:txBody>
      </p:sp>
      <p:graphicFrame>
        <p:nvGraphicFramePr>
          <p:cNvPr id="5" name="Group 112">
            <a:extLst>
              <a:ext uri="{FF2B5EF4-FFF2-40B4-BE49-F238E27FC236}">
                <a16:creationId xmlns:a16="http://schemas.microsoft.com/office/drawing/2014/main" id="{B3785847-D671-4FA8-8C7C-970E81D84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374170"/>
              </p:ext>
            </p:extLst>
          </p:nvPr>
        </p:nvGraphicFramePr>
        <p:xfrm>
          <a:off x="416495" y="899771"/>
          <a:ext cx="9073009" cy="1455682"/>
        </p:xfrm>
        <a:graphic>
          <a:graphicData uri="http://schemas.openxmlformats.org/drawingml/2006/table">
            <a:tbl>
              <a:tblPr/>
              <a:tblGrid>
                <a:gridCol w="760994">
                  <a:extLst>
                    <a:ext uri="{9D8B030D-6E8A-4147-A177-3AD203B41FA5}">
                      <a16:colId xmlns:a16="http://schemas.microsoft.com/office/drawing/2014/main" val="3666511568"/>
                    </a:ext>
                  </a:extLst>
                </a:gridCol>
                <a:gridCol w="760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78071">
                  <a:extLst>
                    <a:ext uri="{9D8B030D-6E8A-4147-A177-3AD203B41FA5}">
                      <a16:colId xmlns:a16="http://schemas.microsoft.com/office/drawing/2014/main" val="2812797181"/>
                    </a:ext>
                  </a:extLst>
                </a:gridCol>
                <a:gridCol w="824310">
                  <a:extLst>
                    <a:ext uri="{9D8B030D-6E8A-4147-A177-3AD203B41FA5}">
                      <a16:colId xmlns:a16="http://schemas.microsoft.com/office/drawing/2014/main" val="505381862"/>
                    </a:ext>
                  </a:extLst>
                </a:gridCol>
                <a:gridCol w="2048640">
                  <a:extLst>
                    <a:ext uri="{9D8B030D-6E8A-4147-A177-3AD203B41FA5}">
                      <a16:colId xmlns:a16="http://schemas.microsoft.com/office/drawing/2014/main" val="3746277316"/>
                    </a:ext>
                  </a:extLst>
                </a:gridCol>
              </a:tblGrid>
              <a:tr h="36154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5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Date</a:t>
                      </a:r>
                      <a:endParaRPr kumimoji="1" lang="ko-KR" altLang="en-US" sz="95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altLang="ko-KR" sz="950" b="1" spc="-100" dirty="0">
                          <a:latin typeface="+mn-ea"/>
                          <a:ea typeface="+mn-ea"/>
                        </a:rPr>
                        <a:t>Version</a:t>
                      </a:r>
                      <a:endParaRPr lang="ko-KR" altLang="en-US" sz="950" b="1" spc="-100" dirty="0"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altLang="ko-KR" sz="950" b="1" spc="-100" dirty="0"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950" b="1" spc="-100" dirty="0"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altLang="ko-KR" sz="950" b="1" spc="-100" dirty="0">
                          <a:latin typeface="+mn-ea"/>
                          <a:ea typeface="+mn-ea"/>
                        </a:rPr>
                        <a:t>Editor</a:t>
                      </a:r>
                      <a:endParaRPr lang="ko-KR" altLang="en-US" sz="950" b="1" spc="-100" dirty="0"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ko-KR" altLang="en-US" sz="950" b="1" spc="-100" dirty="0">
                          <a:latin typeface="+mn-ea"/>
                          <a:ea typeface="+mn-ea"/>
                        </a:rPr>
                        <a:t>업데이트 마크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768964"/>
                  </a:ext>
                </a:extLst>
              </a:tr>
              <a:tr h="47235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5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2023-11-21</a:t>
                      </a:r>
                      <a:endParaRPr kumimoji="1" lang="ko-KR" altLang="en-US" sz="95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  <a:endParaRPr kumimoji="1" lang="ko-KR" altLang="en-US" sz="95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SB </a:t>
                      </a:r>
                      <a:r>
                        <a:rPr kumimoji="1" lang="ko-KR" altLang="en-US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최초 작성</a:t>
                      </a: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강희경</a:t>
                      </a: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kumimoji="1" lang="ko-KR" altLang="en-US" sz="95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235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5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2023-11-21</a:t>
                      </a:r>
                      <a:endParaRPr kumimoji="1" lang="ko-KR" altLang="en-US" sz="95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1.1</a:t>
                      </a:r>
                      <a:endParaRPr kumimoji="1" lang="ko-KR" altLang="en-US" sz="95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 3, 4, 25 - </a:t>
                      </a:r>
                      <a:r>
                        <a:rPr kumimoji="1" lang="ko-KR" altLang="en-US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원서접수</a:t>
                      </a:r>
                      <a:r>
                        <a:rPr kumimoji="1" lang="en-US" altLang="ko-KR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50" b="0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링크값</a:t>
                      </a:r>
                      <a:r>
                        <a:rPr kumimoji="1" lang="ko-KR" altLang="en-US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삭제</a:t>
                      </a:r>
                      <a:r>
                        <a:rPr kumimoji="1" lang="en-US" altLang="ko-KR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추후 전달 예정</a:t>
                      </a:r>
                      <a:r>
                        <a:rPr kumimoji="1" lang="en-US" altLang="ko-KR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 67 - </a:t>
                      </a:r>
                      <a:r>
                        <a:rPr kumimoji="1" lang="ko-KR" altLang="en-US" sz="950" b="0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정규받</a:t>
                      </a:r>
                      <a:r>
                        <a:rPr kumimoji="1" lang="ko-KR" altLang="en-US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레이아웃 삭제</a:t>
                      </a:r>
                      <a:r>
                        <a:rPr kumimoji="1" lang="en-US" altLang="ko-KR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 66, 89 - </a:t>
                      </a:r>
                      <a:r>
                        <a:rPr kumimoji="1" lang="ko-KR" altLang="en-US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모바일 배너 문구 수정</a:t>
                      </a: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강희경</a:t>
                      </a: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kumimoji="1" lang="ko-KR" altLang="en-US" sz="95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6258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2077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정규반</a:t>
            </a:r>
            <a:r>
              <a:rPr lang="ko-KR" altLang="en-US" b="0" dirty="0"/>
              <a:t>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1F63374F-3B13-4476-8241-5ED66D74FF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593652"/>
              </p:ext>
            </p:extLst>
          </p:nvPr>
        </p:nvGraphicFramePr>
        <p:xfrm>
          <a:off x="8104412" y="211913"/>
          <a:ext cx="1800000" cy="3003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적용 이미지 참고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b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2024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b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https://coregj.megastudy.net/intro/2023/winter/index.asp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588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 내 이미지 활용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https://russeldata.megastudy.net/campus/images/russel/core_gj/2023/winter/cont06_tab03_img01.jpg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 내 이미지 활용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https://russeldata.megastudy.net/campus/images/russel/core_gj/2023/winter/cont06_tab03_img03.jpg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 내 이미지 활용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https://russeldata.megastudy.net/campus/images/russel/core_gj/2023/winter/cont06_tab03_img02.jpg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2068530"/>
                  </a:ext>
                </a:extLst>
              </a:tr>
            </a:tbl>
          </a:graphicData>
        </a:graphic>
      </p:graphicFrame>
      <p:sp>
        <p:nvSpPr>
          <p:cNvPr id="28" name="모서리가 둥근 직사각형 28">
            <a:extLst>
              <a:ext uri="{FF2B5EF4-FFF2-40B4-BE49-F238E27FC236}">
                <a16:creationId xmlns:a16="http://schemas.microsoft.com/office/drawing/2014/main" id="{8DE552EE-4D62-41E2-B9EB-236C137676F1}"/>
              </a:ext>
            </a:extLst>
          </p:cNvPr>
          <p:cNvSpPr/>
          <p:nvPr/>
        </p:nvSpPr>
        <p:spPr bwMode="auto">
          <a:xfrm>
            <a:off x="70485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모서리가 둥근 직사각형 33">
            <a:extLst>
              <a:ext uri="{FF2B5EF4-FFF2-40B4-BE49-F238E27FC236}">
                <a16:creationId xmlns:a16="http://schemas.microsoft.com/office/drawing/2014/main" id="{9F65E9E3-562F-494E-872F-E5519843CE9A}"/>
              </a:ext>
            </a:extLst>
          </p:cNvPr>
          <p:cNvSpPr/>
          <p:nvPr/>
        </p:nvSpPr>
        <p:spPr bwMode="auto">
          <a:xfrm>
            <a:off x="2942441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모서리가 둥근 직사각형 35">
            <a:extLst>
              <a:ext uri="{FF2B5EF4-FFF2-40B4-BE49-F238E27FC236}">
                <a16:creationId xmlns:a16="http://schemas.microsoft.com/office/drawing/2014/main" id="{B6B33FFD-2AEC-4AD7-9941-5E0190622696}"/>
              </a:ext>
            </a:extLst>
          </p:cNvPr>
          <p:cNvSpPr/>
          <p:nvPr/>
        </p:nvSpPr>
        <p:spPr bwMode="auto">
          <a:xfrm>
            <a:off x="516957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8" name="Picture 2" descr="https://russeldata.megastudy.net/campus/images/russel/core_gj/2023/winter/cont06_tab03_img03.jpg">
            <a:extLst>
              <a:ext uri="{FF2B5EF4-FFF2-40B4-BE49-F238E27FC236}">
                <a16:creationId xmlns:a16="http://schemas.microsoft.com/office/drawing/2014/main" id="{3CE69176-C66E-4229-97EE-87BD5917A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026" y="1534690"/>
            <a:ext cx="1154748" cy="11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https://russeldata.megastudy.net/campus/images/russel/core_gj/2023/winter/cont06_tab03_img01.jpg">
            <a:extLst>
              <a:ext uri="{FF2B5EF4-FFF2-40B4-BE49-F238E27FC236}">
                <a16:creationId xmlns:a16="http://schemas.microsoft.com/office/drawing/2014/main" id="{1365724C-E69F-4009-B96A-B10C8E005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052" y="1537074"/>
            <a:ext cx="1154748" cy="11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https://russeldata.megastudy.net/campus/images/russel/core_gj/2023/winter/cont06_tab03_img02.jpg">
            <a:extLst>
              <a:ext uri="{FF2B5EF4-FFF2-40B4-BE49-F238E27FC236}">
                <a16:creationId xmlns:a16="http://schemas.microsoft.com/office/drawing/2014/main" id="{6A31120D-4C7D-44B4-A72D-3B6326604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932" y="1537074"/>
            <a:ext cx="1154748" cy="11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366A4389-2C87-47A5-8C83-17ACA22FC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552220"/>
              </p:ext>
            </p:extLst>
          </p:nvPr>
        </p:nvGraphicFramePr>
        <p:xfrm>
          <a:off x="699043" y="553743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0148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u="none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입시관리</a:t>
                      </a:r>
                      <a:endParaRPr lang="ko-KR" altLang="en-US" sz="900" b="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학습관리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생활관리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7BE24212-F2FC-4560-80A5-B141662049A2}"/>
              </a:ext>
            </a:extLst>
          </p:cNvPr>
          <p:cNvCxnSpPr/>
          <p:nvPr/>
        </p:nvCxnSpPr>
        <p:spPr bwMode="auto">
          <a:xfrm>
            <a:off x="79286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2EA10AA-8BEF-4041-9162-3D8CB9E14D54}"/>
              </a:ext>
            </a:extLst>
          </p:cNvPr>
          <p:cNvSpPr txBox="1"/>
          <p:nvPr/>
        </p:nvSpPr>
        <p:spPr>
          <a:xfrm>
            <a:off x="79286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엄격한 출결 관리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AF913CC-7996-444E-B9B7-D2CA98CC4335}"/>
              </a:ext>
            </a:extLst>
          </p:cNvPr>
          <p:cNvSpPr txBox="1"/>
          <p:nvPr/>
        </p:nvSpPr>
        <p:spPr>
          <a:xfrm>
            <a:off x="792864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매 교시 엄격한 출결 관리 및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상시 모니터링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지각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무단 외출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무단 결석 등 </a:t>
            </a:r>
            <a:r>
              <a:rPr lang="ko-KR" altLang="en-US" sz="900" b="1" spc="-100" dirty="0">
                <a:latin typeface="+mn-ea"/>
                <a:ea typeface="+mn-ea"/>
              </a:rPr>
              <a:t>면학분위기 저해 요소 엄격하게 관리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전자 출결 관리 시스템</a:t>
            </a:r>
            <a:r>
              <a:rPr lang="ko-KR" altLang="en-US" sz="900" spc="-100" dirty="0">
                <a:latin typeface="+mn-ea"/>
                <a:ea typeface="+mn-ea"/>
              </a:rPr>
              <a:t>으로 등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하원 시 부모님께 문자 발송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034CBC6-86CD-47A9-8381-1E8385089B6A}"/>
              </a:ext>
            </a:extLst>
          </p:cNvPr>
          <p:cNvCxnSpPr/>
          <p:nvPr/>
        </p:nvCxnSpPr>
        <p:spPr bwMode="auto">
          <a:xfrm>
            <a:off x="3030455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3AA29DE-0856-47A0-B00A-9BF8E5A0544C}"/>
              </a:ext>
            </a:extLst>
          </p:cNvPr>
          <p:cNvSpPr txBox="1"/>
          <p:nvPr/>
        </p:nvSpPr>
        <p:spPr>
          <a:xfrm>
            <a:off x="3030455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엄격한 태도 점수 제도 운영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B51A6D5-A02D-45A2-B515-F5AC37DB5CCE}"/>
              </a:ext>
            </a:extLst>
          </p:cNvPr>
          <p:cNvSpPr txBox="1"/>
          <p:nvPr/>
        </p:nvSpPr>
        <p:spPr>
          <a:xfrm>
            <a:off x="3030455" y="3148588"/>
            <a:ext cx="198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휴대폰 소지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수면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자습 시간 중 이동 등 </a:t>
            </a:r>
            <a:r>
              <a:rPr lang="ko-KR" altLang="en-US" sz="900" b="1" spc="-100" dirty="0">
                <a:latin typeface="+mn-ea"/>
                <a:ea typeface="+mn-ea"/>
              </a:rPr>
              <a:t>면학분위기 저해 요소를 엄격하게 관리 및 태도 점수 운영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태도 점수 제도를 통해 일정 점수 초과 시 상담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강제 퇴원 조치</a:t>
            </a: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FCE92406-5659-46A5-905D-762567A443CD}"/>
              </a:ext>
            </a:extLst>
          </p:cNvPr>
          <p:cNvCxnSpPr/>
          <p:nvPr/>
        </p:nvCxnSpPr>
        <p:spPr bwMode="auto">
          <a:xfrm>
            <a:off x="525758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03225FD-9A9B-4AD5-895A-FEACD7CC78CC}"/>
              </a:ext>
            </a:extLst>
          </p:cNvPr>
          <p:cNvSpPr txBox="1"/>
          <p:nvPr/>
        </p:nvSpPr>
        <p:spPr>
          <a:xfrm>
            <a:off x="525758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>
                <a:latin typeface="+mn-ea"/>
                <a:ea typeface="+mn-ea"/>
              </a:rPr>
              <a:t>정신적 멘토링</a:t>
            </a:r>
            <a:endParaRPr lang="ko-KR" altLang="en-US" sz="1000" b="1" spc="-100" dirty="0">
              <a:latin typeface="+mn-ea"/>
              <a:ea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7F3D24F-0AD2-4358-96D0-E6B5105EDA36}"/>
              </a:ext>
            </a:extLst>
          </p:cNvPr>
          <p:cNvSpPr txBox="1"/>
          <p:nvPr/>
        </p:nvSpPr>
        <p:spPr>
          <a:xfrm>
            <a:off x="5257584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학생중심 사고를 기반하여 학생에 대한 존중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배려 등으로 </a:t>
            </a:r>
            <a:r>
              <a:rPr lang="ko-KR" altLang="en-US" sz="900" b="1" spc="-100" dirty="0">
                <a:latin typeface="+mn-ea"/>
                <a:ea typeface="+mn-ea"/>
              </a:rPr>
              <a:t>동반자 역할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학습 고충 및 슬럼프 등으로 가장 필요할 때 가장 가까운 곳에 있기 위해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앞 또는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내 상주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endParaRPr lang="en-US" altLang="ko-KR" sz="900" spc="-100" dirty="0">
              <a:latin typeface="+mn-ea"/>
              <a:ea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F9F2993-5E84-4F1B-AD48-D4C8BCE021D4}"/>
              </a:ext>
            </a:extLst>
          </p:cNvPr>
          <p:cNvSpPr txBox="1"/>
          <p:nvPr/>
        </p:nvSpPr>
        <p:spPr>
          <a:xfrm>
            <a:off x="704850" y="1074613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오직 학습에만 집중하고 집단적인 면학분위기 형성</a:t>
            </a:r>
            <a:r>
              <a:rPr lang="ko-KR" altLang="en-US" sz="1000" spc="-100" dirty="0">
                <a:latin typeface="+mn-ea"/>
                <a:ea typeface="+mn-ea"/>
              </a:rPr>
              <a:t>을 위한 엄격한 생활관리를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D7673A8-711B-4653-80D9-81CF32A0E100}"/>
              </a:ext>
            </a:extLst>
          </p:cNvPr>
          <p:cNvSpPr/>
          <p:nvPr/>
        </p:nvSpPr>
        <p:spPr>
          <a:xfrm>
            <a:off x="792865" y="1533864"/>
            <a:ext cx="1980000" cy="11848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F2F8D1E-EC1E-4CEA-8BE2-7C8530FFE295}"/>
              </a:ext>
            </a:extLst>
          </p:cNvPr>
          <p:cNvSpPr/>
          <p:nvPr/>
        </p:nvSpPr>
        <p:spPr>
          <a:xfrm>
            <a:off x="719386" y="146087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C9FBCC6-6408-403F-9E54-7157A2A7AB73}"/>
              </a:ext>
            </a:extLst>
          </p:cNvPr>
          <p:cNvSpPr/>
          <p:nvPr/>
        </p:nvSpPr>
        <p:spPr>
          <a:xfrm>
            <a:off x="3030455" y="1533864"/>
            <a:ext cx="1980000" cy="11848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7493411-69CE-4F48-AC1C-EF9A870CDB47}"/>
              </a:ext>
            </a:extLst>
          </p:cNvPr>
          <p:cNvSpPr/>
          <p:nvPr/>
        </p:nvSpPr>
        <p:spPr>
          <a:xfrm>
            <a:off x="2956976" y="146087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FF12F39-09BF-4E31-BC56-EA0E5528D7F8}"/>
              </a:ext>
            </a:extLst>
          </p:cNvPr>
          <p:cNvSpPr/>
          <p:nvPr/>
        </p:nvSpPr>
        <p:spPr>
          <a:xfrm>
            <a:off x="5257584" y="1533864"/>
            <a:ext cx="1980000" cy="11848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CDF801A-DCD7-4E47-9E96-D14B5D241354}"/>
              </a:ext>
            </a:extLst>
          </p:cNvPr>
          <p:cNvSpPr/>
          <p:nvPr/>
        </p:nvSpPr>
        <p:spPr>
          <a:xfrm>
            <a:off x="5184105" y="146087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545843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정규반</a:t>
            </a:r>
            <a:r>
              <a:rPr lang="ko-KR" altLang="en-US" b="0" dirty="0"/>
              <a:t>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796965"/>
              </p:ext>
            </p:extLst>
          </p:nvPr>
        </p:nvGraphicFramePr>
        <p:xfrm>
          <a:off x="8104412" y="211913"/>
          <a:ext cx="1800000" cy="390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삭제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67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승반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내용으로 교체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8705749"/>
                  </a:ext>
                </a:extLst>
              </a:tr>
            </a:tbl>
          </a:graphicData>
        </a:graphic>
      </p:graphicFrame>
      <p:sp>
        <p:nvSpPr>
          <p:cNvPr id="232" name="TextBox 231">
            <a:extLst>
              <a:ext uri="{FF2B5EF4-FFF2-40B4-BE49-F238E27FC236}">
                <a16:creationId xmlns:a16="http://schemas.microsoft.com/office/drawing/2014/main" id="{AAC78854-AEBB-4321-9A4E-3F9C3D1F4711}"/>
              </a:ext>
            </a:extLst>
          </p:cNvPr>
          <p:cNvSpPr txBox="1"/>
          <p:nvPr/>
        </p:nvSpPr>
        <p:spPr>
          <a:xfrm>
            <a:off x="704850" y="405842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학습 의욕을 높여주는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승반∙강반</a:t>
            </a:r>
            <a:r>
              <a:rPr lang="en-US" altLang="ko-KR" sz="1200" b="1" spc="-100" dirty="0">
                <a:solidFill>
                  <a:srgbClr val="0070C0"/>
                </a:solidFill>
                <a:latin typeface="+mn-ea"/>
                <a:ea typeface="+mn-ea"/>
              </a:rPr>
              <a:t>/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장학제도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 err="1">
                <a:latin typeface="+mn-ea"/>
                <a:ea typeface="+mn-ea"/>
              </a:rPr>
              <a:t>재원생들의</a:t>
            </a:r>
            <a:r>
              <a:rPr lang="ko-KR" altLang="en-US" sz="1000" spc="-100" dirty="0">
                <a:latin typeface="+mn-ea"/>
                <a:ea typeface="+mn-ea"/>
              </a:rPr>
              <a:t> 노력과 성공의 결과를 응원하며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더 높은 동기와 성취 부여</a:t>
            </a:r>
            <a:r>
              <a:rPr lang="ko-KR" altLang="en-US" sz="1000" spc="-100" dirty="0">
                <a:latin typeface="+mn-ea"/>
                <a:ea typeface="+mn-ea"/>
              </a:rPr>
              <a:t>를 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DBC75FF8-6E92-4742-B4C5-0B4019F85820}"/>
              </a:ext>
            </a:extLst>
          </p:cNvPr>
          <p:cNvSpPr txBox="1"/>
          <p:nvPr/>
        </p:nvSpPr>
        <p:spPr>
          <a:xfrm>
            <a:off x="920552" y="421231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04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BD0A8FCF-5A3F-44FE-8E3A-8D113DAE217E}"/>
              </a:ext>
            </a:extLst>
          </p:cNvPr>
          <p:cNvSpPr/>
          <p:nvPr/>
        </p:nvSpPr>
        <p:spPr>
          <a:xfrm>
            <a:off x="2934279" y="1265931"/>
            <a:ext cx="4395208" cy="237859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73A5357F-2074-44AA-902D-52330B772F0E}"/>
              </a:ext>
            </a:extLst>
          </p:cNvPr>
          <p:cNvSpPr/>
          <p:nvPr/>
        </p:nvSpPr>
        <p:spPr>
          <a:xfrm>
            <a:off x="3440832" y="3241532"/>
            <a:ext cx="645015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그린반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A158F5C1-DC48-4F19-9B06-6F1041B87EDC}"/>
              </a:ext>
            </a:extLst>
          </p:cNvPr>
          <p:cNvGrpSpPr/>
          <p:nvPr/>
        </p:nvGrpSpPr>
        <p:grpSpPr>
          <a:xfrm>
            <a:off x="3459883" y="1736105"/>
            <a:ext cx="3129830" cy="1502319"/>
            <a:chOff x="2211349" y="1731914"/>
            <a:chExt cx="3599999" cy="1728000"/>
          </a:xfrm>
        </p:grpSpPr>
        <p:cxnSp>
          <p:nvCxnSpPr>
            <p:cNvPr id="237" name="꺾인 연결선 81">
              <a:extLst>
                <a:ext uri="{FF2B5EF4-FFF2-40B4-BE49-F238E27FC236}">
                  <a16:creationId xmlns:a16="http://schemas.microsoft.com/office/drawing/2014/main" id="{4318E195-6193-4A1C-88C2-8048EFC08DBE}"/>
                </a:ext>
              </a:extLst>
            </p:cNvPr>
            <p:cNvCxnSpPr/>
            <p:nvPr/>
          </p:nvCxnSpPr>
          <p:spPr bwMode="auto">
            <a:xfrm rot="10800000" flipV="1">
              <a:off x="2211349" y="3027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8" name="꺾인 연결선 82">
              <a:extLst>
                <a:ext uri="{FF2B5EF4-FFF2-40B4-BE49-F238E27FC236}">
                  <a16:creationId xmlns:a16="http://schemas.microsoft.com/office/drawing/2014/main" id="{3C872E73-3B3B-4980-91C0-7E80F5FDB1AF}"/>
                </a:ext>
              </a:extLst>
            </p:cNvPr>
            <p:cNvCxnSpPr/>
            <p:nvPr/>
          </p:nvCxnSpPr>
          <p:spPr bwMode="auto">
            <a:xfrm rot="10800000" flipV="1">
              <a:off x="2931348" y="2595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9" name="꺾인 연결선 83">
              <a:extLst>
                <a:ext uri="{FF2B5EF4-FFF2-40B4-BE49-F238E27FC236}">
                  <a16:creationId xmlns:a16="http://schemas.microsoft.com/office/drawing/2014/main" id="{6CD2984E-ACC6-43FD-A569-6C550F9A0EBD}"/>
                </a:ext>
              </a:extLst>
            </p:cNvPr>
            <p:cNvCxnSpPr/>
            <p:nvPr/>
          </p:nvCxnSpPr>
          <p:spPr bwMode="auto">
            <a:xfrm rot="10800000" flipV="1">
              <a:off x="3651348" y="2163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0" name="꺾인 연결선 84">
              <a:extLst>
                <a:ext uri="{FF2B5EF4-FFF2-40B4-BE49-F238E27FC236}">
                  <a16:creationId xmlns:a16="http://schemas.microsoft.com/office/drawing/2014/main" id="{6EB1E4EF-742D-4FD6-A4CA-5485898171F9}"/>
                </a:ext>
              </a:extLst>
            </p:cNvPr>
            <p:cNvCxnSpPr/>
            <p:nvPr/>
          </p:nvCxnSpPr>
          <p:spPr bwMode="auto">
            <a:xfrm rot="10800000" flipV="1">
              <a:off x="4371348" y="1731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07C10D13-38EE-49F8-BB5C-E2127A5162B1}"/>
              </a:ext>
            </a:extLst>
          </p:cNvPr>
          <p:cNvSpPr/>
          <p:nvPr/>
        </p:nvSpPr>
        <p:spPr>
          <a:xfrm>
            <a:off x="4085847" y="2861453"/>
            <a:ext cx="625966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블루반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F64F951C-624F-41B7-B31E-DA46E59D7B33}"/>
              </a:ext>
            </a:extLst>
          </p:cNvPr>
          <p:cNvSpPr/>
          <p:nvPr/>
        </p:nvSpPr>
        <p:spPr>
          <a:xfrm>
            <a:off x="4711813" y="2492105"/>
            <a:ext cx="625967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연고대반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A0118AF0-46A8-46CB-9AA5-19A3236C1284}"/>
              </a:ext>
            </a:extLst>
          </p:cNvPr>
          <p:cNvSpPr/>
          <p:nvPr/>
        </p:nvSpPr>
        <p:spPr>
          <a:xfrm>
            <a:off x="5337780" y="2115410"/>
            <a:ext cx="625966" cy="33855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서울대</a:t>
            </a:r>
            <a:endParaRPr lang="en-US" altLang="ko-KR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의치대반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F875243F-FAD7-4C62-AAB2-7958D95AB05B}"/>
              </a:ext>
            </a:extLst>
          </p:cNvPr>
          <p:cNvSpPr/>
          <p:nvPr/>
        </p:nvSpPr>
        <p:spPr>
          <a:xfrm>
            <a:off x="5963746" y="1735719"/>
            <a:ext cx="625967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HS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반</a:t>
            </a:r>
          </a:p>
        </p:txBody>
      </p:sp>
      <p:sp>
        <p:nvSpPr>
          <p:cNvPr id="245" name="위쪽 화살표 89">
            <a:extLst>
              <a:ext uri="{FF2B5EF4-FFF2-40B4-BE49-F238E27FC236}">
                <a16:creationId xmlns:a16="http://schemas.microsoft.com/office/drawing/2014/main" id="{32FE07B6-1DBD-4187-BE36-50068EC1B1C1}"/>
              </a:ext>
            </a:extLst>
          </p:cNvPr>
          <p:cNvSpPr/>
          <p:nvPr/>
        </p:nvSpPr>
        <p:spPr bwMode="auto">
          <a:xfrm rot="3587484">
            <a:off x="5459108" y="1765742"/>
            <a:ext cx="398045" cy="1914610"/>
          </a:xfrm>
          <a:prstGeom prst="upArrow">
            <a:avLst/>
          </a:prstGeom>
          <a:solidFill>
            <a:schemeClr val="accent2">
              <a:lumMod val="20000"/>
              <a:lumOff val="80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B52AA9E6-AE3F-4C05-865D-016CD9453536}"/>
              </a:ext>
            </a:extLst>
          </p:cNvPr>
          <p:cNvSpPr/>
          <p:nvPr/>
        </p:nvSpPr>
        <p:spPr>
          <a:xfrm>
            <a:off x="5412022" y="2773050"/>
            <a:ext cx="1216532" cy="5001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5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승반</a:t>
            </a:r>
            <a:endParaRPr lang="en-US" altLang="ko-KR" sz="105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목표 달성 성취감 및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학습 만족도 상승</a:t>
            </a:r>
            <a:endParaRPr lang="ko-KR" altLang="en-US" sz="300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247" name="위쪽 화살표 91">
            <a:extLst>
              <a:ext uri="{FF2B5EF4-FFF2-40B4-BE49-F238E27FC236}">
                <a16:creationId xmlns:a16="http://schemas.microsoft.com/office/drawing/2014/main" id="{CC979E8C-EA55-4787-9747-70A63C2C5B9C}"/>
              </a:ext>
            </a:extLst>
          </p:cNvPr>
          <p:cNvSpPr/>
          <p:nvPr/>
        </p:nvSpPr>
        <p:spPr bwMode="auto">
          <a:xfrm rot="14400000">
            <a:off x="4365306" y="1236050"/>
            <a:ext cx="398045" cy="1914610"/>
          </a:xfrm>
          <a:prstGeom prst="upArrow">
            <a:avLst/>
          </a:prstGeom>
          <a:solidFill>
            <a:schemeClr val="accent5">
              <a:lumMod val="40000"/>
              <a:lumOff val="60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A562BC8F-497E-4870-B6A9-84BA86329EDD}"/>
              </a:ext>
            </a:extLst>
          </p:cNvPr>
          <p:cNvSpPr/>
          <p:nvPr/>
        </p:nvSpPr>
        <p:spPr>
          <a:xfrm>
            <a:off x="3517301" y="1565562"/>
            <a:ext cx="1216532" cy="5001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5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강반</a:t>
            </a:r>
            <a:endParaRPr lang="en-US" altLang="ko-KR" sz="105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학습방향</a:t>
            </a:r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및 실력 재점검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목표 재도전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249" name="타원형 설명선 93">
            <a:extLst>
              <a:ext uri="{FF2B5EF4-FFF2-40B4-BE49-F238E27FC236}">
                <a16:creationId xmlns:a16="http://schemas.microsoft.com/office/drawing/2014/main" id="{04493DA3-DC85-4A18-B998-6D8E95AE9F59}"/>
              </a:ext>
            </a:extLst>
          </p:cNvPr>
          <p:cNvSpPr/>
          <p:nvPr/>
        </p:nvSpPr>
        <p:spPr bwMode="auto">
          <a:xfrm>
            <a:off x="6212494" y="1391027"/>
            <a:ext cx="360040" cy="314041"/>
          </a:xfrm>
          <a:prstGeom prst="wedgeEllipseCallout">
            <a:avLst>
              <a:gd name="adj1" fmla="val -44114"/>
              <a:gd name="adj2" fmla="val 67353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장학</a:t>
            </a:r>
            <a:endParaRPr lang="en-US" altLang="ko-KR" sz="700" b="1" spc="-80" dirty="0">
              <a:latin typeface="+mn-ea"/>
              <a:ea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혜택</a:t>
            </a:r>
          </a:p>
        </p:txBody>
      </p:sp>
      <p:sp>
        <p:nvSpPr>
          <p:cNvPr id="250" name="타원형 설명선 94">
            <a:extLst>
              <a:ext uri="{FF2B5EF4-FFF2-40B4-BE49-F238E27FC236}">
                <a16:creationId xmlns:a16="http://schemas.microsoft.com/office/drawing/2014/main" id="{F897A1D4-7C23-4FF7-BCB3-4BCFC473A933}"/>
              </a:ext>
            </a:extLst>
          </p:cNvPr>
          <p:cNvSpPr/>
          <p:nvPr/>
        </p:nvSpPr>
        <p:spPr bwMode="auto">
          <a:xfrm>
            <a:off x="5575901" y="1766873"/>
            <a:ext cx="360040" cy="314041"/>
          </a:xfrm>
          <a:prstGeom prst="wedgeEllipseCallout">
            <a:avLst>
              <a:gd name="adj1" fmla="val -44114"/>
              <a:gd name="adj2" fmla="val 67353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장학</a:t>
            </a:r>
            <a:endParaRPr lang="en-US" altLang="ko-KR" sz="700" b="1" spc="-80" dirty="0">
              <a:latin typeface="+mn-ea"/>
              <a:ea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혜택</a:t>
            </a:r>
          </a:p>
        </p:txBody>
      </p:sp>
      <p:sp>
        <p:nvSpPr>
          <p:cNvPr id="251" name="모서리가 둥근 직사각형 97">
            <a:extLst>
              <a:ext uri="{FF2B5EF4-FFF2-40B4-BE49-F238E27FC236}">
                <a16:creationId xmlns:a16="http://schemas.microsoft.com/office/drawing/2014/main" id="{CF5EAFE8-6061-4CEC-A9C0-FFAED4ED339D}"/>
              </a:ext>
            </a:extLst>
          </p:cNvPr>
          <p:cNvSpPr/>
          <p:nvPr/>
        </p:nvSpPr>
        <p:spPr bwMode="auto">
          <a:xfrm>
            <a:off x="721317" y="1260911"/>
            <a:ext cx="2153914" cy="2383617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52" name="직선 연결선 251">
            <a:extLst>
              <a:ext uri="{FF2B5EF4-FFF2-40B4-BE49-F238E27FC236}">
                <a16:creationId xmlns:a16="http://schemas.microsoft.com/office/drawing/2014/main" id="{CC7DCA07-FF21-4DAE-8BF4-C98E526C2B42}"/>
              </a:ext>
            </a:extLst>
          </p:cNvPr>
          <p:cNvCxnSpPr/>
          <p:nvPr/>
        </p:nvCxnSpPr>
        <p:spPr bwMode="auto">
          <a:xfrm>
            <a:off x="794091" y="1779084"/>
            <a:ext cx="1926661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3" name="TextBox 252">
            <a:extLst>
              <a:ext uri="{FF2B5EF4-FFF2-40B4-BE49-F238E27FC236}">
                <a16:creationId xmlns:a16="http://schemas.microsoft.com/office/drawing/2014/main" id="{09EDC292-2BEC-4DCE-8B8E-8EE390404AF4}"/>
              </a:ext>
            </a:extLst>
          </p:cNvPr>
          <p:cNvSpPr txBox="1"/>
          <p:nvPr/>
        </p:nvSpPr>
        <p:spPr>
          <a:xfrm>
            <a:off x="1045252" y="1391215"/>
            <a:ext cx="1423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 err="1">
                <a:latin typeface="+mn-ea"/>
                <a:ea typeface="+mn-ea"/>
              </a:rPr>
              <a:t>승반∙강반</a:t>
            </a:r>
            <a:r>
              <a:rPr lang="ko-KR" altLang="en-US" sz="1000" b="1" spc="-100" dirty="0">
                <a:latin typeface="+mn-ea"/>
                <a:ea typeface="+mn-ea"/>
              </a:rPr>
              <a:t> 제도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C63BE565-7569-44B5-A11F-B19F151A6EF2}"/>
              </a:ext>
            </a:extLst>
          </p:cNvPr>
          <p:cNvSpPr txBox="1"/>
          <p:nvPr/>
        </p:nvSpPr>
        <p:spPr>
          <a:xfrm>
            <a:off x="809331" y="1913511"/>
            <a:ext cx="1911421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모의고사</a:t>
            </a:r>
            <a:r>
              <a:rPr lang="en-US" altLang="ko-KR" dirty="0"/>
              <a:t>, </a:t>
            </a:r>
            <a:r>
              <a:rPr lang="ko-KR" altLang="en-US" dirty="0"/>
              <a:t>평가원 성적과 학습 태도 점수를 바탕으로 엄격하게 </a:t>
            </a:r>
            <a:r>
              <a:rPr lang="ko-KR" altLang="en-US" b="1" dirty="0"/>
              <a:t>수준별 </a:t>
            </a:r>
            <a:r>
              <a:rPr lang="ko-KR" altLang="en-US" b="1" dirty="0" err="1"/>
              <a:t>반편성</a:t>
            </a:r>
            <a:r>
              <a:rPr lang="ko-KR" altLang="en-US" b="1" dirty="0"/>
              <a:t> 실시 및 연 </a:t>
            </a:r>
            <a:r>
              <a:rPr lang="en-US" altLang="ko-KR" b="1" dirty="0"/>
              <a:t>2~3</a:t>
            </a:r>
            <a:r>
              <a:rPr lang="ko-KR" altLang="en-US" b="1" dirty="0"/>
              <a:t>회 수준별 </a:t>
            </a:r>
            <a:r>
              <a:rPr lang="ko-KR" altLang="en-US" b="1" dirty="0" err="1"/>
              <a:t>승반</a:t>
            </a:r>
            <a:r>
              <a:rPr lang="en-US" altLang="ko-KR" b="1" dirty="0"/>
              <a:t>·</a:t>
            </a:r>
            <a:r>
              <a:rPr lang="ko-KR" altLang="en-US" b="1" dirty="0"/>
              <a:t>강반 운영</a:t>
            </a:r>
          </a:p>
          <a:p>
            <a:r>
              <a:rPr lang="ko-KR" altLang="en-US" dirty="0" err="1"/>
              <a:t>바자관</a:t>
            </a:r>
            <a:r>
              <a:rPr lang="ko-KR" altLang="en-US" dirty="0"/>
              <a:t> 재원생들간의 </a:t>
            </a:r>
            <a:r>
              <a:rPr lang="ko-KR" altLang="en-US" b="1" dirty="0"/>
              <a:t>선의의 경쟁</a:t>
            </a:r>
            <a:r>
              <a:rPr lang="en-US" altLang="ko-KR" b="1" dirty="0"/>
              <a:t>, </a:t>
            </a:r>
            <a:r>
              <a:rPr lang="ko-KR" altLang="en-US" b="1" dirty="0"/>
              <a:t>학구열에 대한 보상</a:t>
            </a:r>
            <a:r>
              <a:rPr lang="en-US" altLang="ko-KR" dirty="0"/>
              <a:t>, </a:t>
            </a:r>
            <a:r>
              <a:rPr lang="ko-KR" altLang="en-US" dirty="0"/>
              <a:t>반대로 </a:t>
            </a:r>
            <a:r>
              <a:rPr lang="ko-KR" altLang="en-US" dirty="0" err="1"/>
              <a:t>학습상태에</a:t>
            </a:r>
            <a:r>
              <a:rPr lang="ko-KR" altLang="en-US" dirty="0"/>
              <a:t> 대한 경각심을 심어주며 </a:t>
            </a:r>
            <a:r>
              <a:rPr lang="ko-KR" altLang="en-US" b="1" dirty="0" err="1"/>
              <a:t>재원생들의</a:t>
            </a:r>
            <a:r>
              <a:rPr lang="ko-KR" altLang="en-US" b="1" dirty="0"/>
              <a:t> 명확한 목표 지향점 제공</a:t>
            </a:r>
          </a:p>
          <a:p>
            <a:r>
              <a:rPr lang="ko-KR" altLang="en-US" dirty="0"/>
              <a:t>학습 동기 부여로 집단적인 면학분위기와 긍정적인 긴장감 조성</a:t>
            </a:r>
            <a:r>
              <a:rPr lang="en-US" altLang="ko-KR" dirty="0"/>
              <a:t>, </a:t>
            </a:r>
            <a:r>
              <a:rPr lang="ko-KR" altLang="en-US" dirty="0"/>
              <a:t>지속적인 학습 태도 및 성적 향상 관리 가능</a:t>
            </a: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DD5AA931-4B9A-4D17-B006-BC1176CACDC1}"/>
              </a:ext>
            </a:extLst>
          </p:cNvPr>
          <p:cNvSpPr/>
          <p:nvPr/>
        </p:nvSpPr>
        <p:spPr>
          <a:xfrm>
            <a:off x="4019469" y="3441954"/>
            <a:ext cx="331152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※ 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반편성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및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장학혜택은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학원별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홈페이지에서 확인 바랍니다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1C48C4FF-3501-4C05-AF47-A658718AA2C6}"/>
              </a:ext>
            </a:extLst>
          </p:cNvPr>
          <p:cNvSpPr/>
          <p:nvPr/>
        </p:nvSpPr>
        <p:spPr>
          <a:xfrm>
            <a:off x="704851" y="3699379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A25F6814-699D-4D97-89FA-2ECA8B3C57D0}"/>
              </a:ext>
            </a:extLst>
          </p:cNvPr>
          <p:cNvSpPr/>
          <p:nvPr/>
        </p:nvSpPr>
        <p:spPr>
          <a:xfrm>
            <a:off x="706500" y="3779356"/>
            <a:ext cx="2168732" cy="6463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연세대</a:t>
            </a:r>
            <a:r>
              <a:rPr lang="en-US" altLang="ko-KR" sz="1000" b="1" spc="-8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spc="-8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서울</a:t>
            </a:r>
            <a:r>
              <a:rPr lang="en-US" altLang="ko-KR" sz="1000" b="1" spc="-8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b="1" spc="-8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생화학과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</a:t>
            </a:r>
            <a:r>
              <a:rPr lang="en-US" altLang="ko-KR" sz="1000" spc="-8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CORE </a:t>
            </a:r>
            <a:r>
              <a:rPr lang="ko-KR" altLang="en-US" sz="1000" spc="-8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광주 최</a:t>
            </a:r>
            <a:r>
              <a:rPr lang="en-US" altLang="ko-KR" sz="1000" spc="-8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OO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44F18B10-73F1-4363-A03E-15B2CEFA35D3}"/>
              </a:ext>
            </a:extLst>
          </p:cNvPr>
          <p:cNvSpPr/>
          <p:nvPr/>
        </p:nvSpPr>
        <p:spPr>
          <a:xfrm>
            <a:off x="5159107" y="3699379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26CE16C1-07DE-4425-8497-C4BE7B9E6FBE}"/>
              </a:ext>
            </a:extLst>
          </p:cNvPr>
          <p:cNvSpPr/>
          <p:nvPr/>
        </p:nvSpPr>
        <p:spPr>
          <a:xfrm>
            <a:off x="5160756" y="3779356"/>
            <a:ext cx="2168732" cy="6463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우석대학교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b="1" spc="-8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약학과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</a:t>
            </a:r>
            <a:r>
              <a:rPr lang="en-US" altLang="ko-KR" sz="1000" spc="-8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CORE </a:t>
            </a:r>
            <a:r>
              <a:rPr lang="ko-KR" altLang="en-US" sz="1000" spc="-8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광주 윤</a:t>
            </a:r>
            <a:r>
              <a:rPr lang="en-US" altLang="ko-KR" sz="1000" spc="-8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OO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37EAC619-C98F-4A56-9B9E-1962B1B9C48B}"/>
              </a:ext>
            </a:extLst>
          </p:cNvPr>
          <p:cNvSpPr/>
          <p:nvPr/>
        </p:nvSpPr>
        <p:spPr>
          <a:xfrm>
            <a:off x="2934279" y="3699379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ED5ACC27-6ECE-41E2-A83F-8CFDD0C97B9C}"/>
              </a:ext>
            </a:extLst>
          </p:cNvPr>
          <p:cNvSpPr/>
          <p:nvPr/>
        </p:nvSpPr>
        <p:spPr>
          <a:xfrm>
            <a:off x="2935928" y="3779356"/>
            <a:ext cx="2168732" cy="63094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중앙대학교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b="1" spc="-8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약학부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</a:t>
            </a:r>
            <a:r>
              <a:rPr lang="en-US" altLang="ko-KR" sz="1000" spc="-8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CORE </a:t>
            </a:r>
            <a:r>
              <a:rPr lang="ko-KR" altLang="en-US" sz="1000" spc="-8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광주 강</a:t>
            </a:r>
            <a:r>
              <a:rPr lang="en-US" altLang="ko-KR" sz="1000" spc="-8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OO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301" name="덧셈 기호 147">
            <a:extLst>
              <a:ext uri="{FF2B5EF4-FFF2-40B4-BE49-F238E27FC236}">
                <a16:creationId xmlns:a16="http://schemas.microsoft.com/office/drawing/2014/main" id="{FD1ED6D2-1C93-4996-95B0-89737DAD323C}"/>
              </a:ext>
            </a:extLst>
          </p:cNvPr>
          <p:cNvSpPr/>
          <p:nvPr/>
        </p:nvSpPr>
        <p:spPr bwMode="auto">
          <a:xfrm>
            <a:off x="3884685" y="5833240"/>
            <a:ext cx="252000" cy="252000"/>
          </a:xfrm>
          <a:prstGeom prst="mathPlus">
            <a:avLst/>
          </a:prstGeom>
          <a:solidFill>
            <a:schemeClr val="bg1">
              <a:lumMod val="7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2" name="모서리가 둥근 직사각형 148">
            <a:extLst>
              <a:ext uri="{FF2B5EF4-FFF2-40B4-BE49-F238E27FC236}">
                <a16:creationId xmlns:a16="http://schemas.microsoft.com/office/drawing/2014/main" id="{B1277BB0-8C65-49FE-B8DD-1AC85C3226BD}"/>
              </a:ext>
            </a:extLst>
          </p:cNvPr>
          <p:cNvSpPr/>
          <p:nvPr/>
        </p:nvSpPr>
        <p:spPr bwMode="auto">
          <a:xfrm>
            <a:off x="704850" y="6130797"/>
            <a:ext cx="6624638" cy="682579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03" name="직선 연결선 302">
            <a:extLst>
              <a:ext uri="{FF2B5EF4-FFF2-40B4-BE49-F238E27FC236}">
                <a16:creationId xmlns:a16="http://schemas.microsoft.com/office/drawing/2014/main" id="{334C51BF-2481-4EC2-AEBF-6462611B09FF}"/>
              </a:ext>
            </a:extLst>
          </p:cNvPr>
          <p:cNvCxnSpPr/>
          <p:nvPr/>
        </p:nvCxnSpPr>
        <p:spPr bwMode="auto">
          <a:xfrm>
            <a:off x="1429129" y="6211484"/>
            <a:ext cx="0" cy="54000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CAB96665-9B4F-4294-9D97-975D5C2B08F5}"/>
              </a:ext>
            </a:extLst>
          </p:cNvPr>
          <p:cNvSpPr txBox="1"/>
          <p:nvPr/>
        </p:nvSpPr>
        <p:spPr>
          <a:xfrm>
            <a:off x="786307" y="6288524"/>
            <a:ext cx="570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장학</a:t>
            </a:r>
            <a:endParaRPr lang="en-US" altLang="ko-KR" sz="10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제도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CA10AC7C-B8AB-4954-92C3-C0B64C40D5A9}"/>
              </a:ext>
            </a:extLst>
          </p:cNvPr>
          <p:cNvSpPr txBox="1"/>
          <p:nvPr/>
        </p:nvSpPr>
        <p:spPr>
          <a:xfrm>
            <a:off x="1475924" y="6224184"/>
            <a:ext cx="577713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입학 시 성적에 따라 장학 혜택 제공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우수한 </a:t>
            </a:r>
            <a:r>
              <a:rPr lang="ko-KR" altLang="en-US" sz="900" spc="-100" dirty="0" err="1">
                <a:latin typeface="+mn-ea"/>
                <a:ea typeface="+mn-ea"/>
              </a:rPr>
              <a:t>재원생들이</a:t>
            </a:r>
            <a:r>
              <a:rPr lang="ko-KR" altLang="en-US" sz="900" spc="-100" dirty="0">
                <a:latin typeface="+mn-ea"/>
                <a:ea typeface="+mn-ea"/>
              </a:rPr>
              <a:t> 수능까지 더 좋은 결과를 낼 수 있도록 적극적으로 지원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장학제도는 </a:t>
            </a:r>
            <a:r>
              <a:rPr lang="ko-KR" altLang="en-US" sz="900" b="1" spc="-100" dirty="0" err="1">
                <a:latin typeface="+mn-ea"/>
                <a:ea typeface="+mn-ea"/>
              </a:rPr>
              <a:t>승반</a:t>
            </a:r>
            <a:r>
              <a:rPr lang="ko-KR" altLang="en-US" sz="900" b="1" spc="-100" dirty="0">
                <a:latin typeface="+mn-ea"/>
                <a:ea typeface="+mn-ea"/>
              </a:rPr>
              <a:t> 적용 시 함께 적용</a:t>
            </a:r>
            <a:r>
              <a:rPr lang="ko-KR" altLang="en-US" sz="900" spc="-100" dirty="0">
                <a:latin typeface="+mn-ea"/>
                <a:ea typeface="+mn-ea"/>
              </a:rPr>
              <a:t>되어 </a:t>
            </a:r>
            <a:r>
              <a:rPr lang="ko-KR" altLang="en-US" sz="900" spc="-100" dirty="0" err="1">
                <a:latin typeface="+mn-ea"/>
                <a:ea typeface="+mn-ea"/>
              </a:rPr>
              <a:t>재원생들의</a:t>
            </a:r>
            <a:r>
              <a:rPr lang="ko-KR" altLang="en-US" sz="900" spc="-100" dirty="0">
                <a:latin typeface="+mn-ea"/>
                <a:ea typeface="+mn-ea"/>
              </a:rPr>
              <a:t> 노력과 성공의 결과를 응원하며 더 높은 동기와 성취 부여</a:t>
            </a: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3B3D44C9-A587-42C6-BCEB-6DF8582C0CF8}"/>
              </a:ext>
            </a:extLst>
          </p:cNvPr>
          <p:cNvSpPr/>
          <p:nvPr/>
        </p:nvSpPr>
        <p:spPr>
          <a:xfrm>
            <a:off x="693690" y="3693860"/>
            <a:ext cx="6635798" cy="206559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A96B9D66-90EE-4036-B3E5-CFA71C3922AB}"/>
              </a:ext>
            </a:extLst>
          </p:cNvPr>
          <p:cNvSpPr/>
          <p:nvPr/>
        </p:nvSpPr>
        <p:spPr>
          <a:xfrm>
            <a:off x="621539" y="361765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5CA82DC3-9DDF-41AF-890D-BBCA2BB80367}"/>
              </a:ext>
            </a:extLst>
          </p:cNvPr>
          <p:cNvSpPr/>
          <p:nvPr/>
        </p:nvSpPr>
        <p:spPr>
          <a:xfrm>
            <a:off x="5130462" y="3444536"/>
            <a:ext cx="2199025" cy="19370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6D388B45-4C48-4A13-A4DA-783EFDDE61E7}"/>
              </a:ext>
            </a:extLst>
          </p:cNvPr>
          <p:cNvSpPr/>
          <p:nvPr/>
        </p:nvSpPr>
        <p:spPr>
          <a:xfrm>
            <a:off x="5058311" y="336833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1955BBA9-CC97-4C53-8656-89973CDCF70C}"/>
              </a:ext>
            </a:extLst>
          </p:cNvPr>
          <p:cNvGrpSpPr/>
          <p:nvPr/>
        </p:nvGrpSpPr>
        <p:grpSpPr>
          <a:xfrm>
            <a:off x="808713" y="4666252"/>
            <a:ext cx="1973538" cy="967910"/>
            <a:chOff x="816877" y="4725144"/>
            <a:chExt cx="1973538" cy="96791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8C24E13C-E240-4F1B-B994-A3176847B0E9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89" name="꺾인 연결선 111">
                <a:extLst>
                  <a:ext uri="{FF2B5EF4-FFF2-40B4-BE49-F238E27FC236}">
                    <a16:creationId xmlns:a16="http://schemas.microsoft.com/office/drawing/2014/main" id="{EC58A6CC-3B7A-45FA-BBF7-B03D47750BFF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0" name="꺾인 연결선 112">
                <a:extLst>
                  <a:ext uri="{FF2B5EF4-FFF2-40B4-BE49-F238E27FC236}">
                    <a16:creationId xmlns:a16="http://schemas.microsoft.com/office/drawing/2014/main" id="{F69F5FCF-5755-4424-A1F0-A6D6566764DB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1" name="꺾인 연결선 113">
                <a:extLst>
                  <a:ext uri="{FF2B5EF4-FFF2-40B4-BE49-F238E27FC236}">
                    <a16:creationId xmlns:a16="http://schemas.microsoft.com/office/drawing/2014/main" id="{F61FE905-FC86-490F-8026-D8FC5351869A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" name="꺾인 연결선 114">
                <a:extLst>
                  <a:ext uri="{FF2B5EF4-FFF2-40B4-BE49-F238E27FC236}">
                    <a16:creationId xmlns:a16="http://schemas.microsoft.com/office/drawing/2014/main" id="{911ABE2A-9AB3-40A9-AAE4-7C8E2A7AB580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87DB1328-75AF-4835-96EF-074DB8B9082A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그린반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0FC15B91-A045-4A42-956C-0CABB118921B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BD51C06-7D95-49C7-A002-F563769DA0E0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6CF36A37-7ADB-407E-B113-4538900675CA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86578B9-5871-489B-8E8F-1F883A1A69B0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HS</a:t>
              </a:r>
              <a:r>
                <a:rPr lang="ko-KR" altLang="en-US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93" name="위쪽 화살표 115">
            <a:extLst>
              <a:ext uri="{FF2B5EF4-FFF2-40B4-BE49-F238E27FC236}">
                <a16:creationId xmlns:a16="http://schemas.microsoft.com/office/drawing/2014/main" id="{E0666CA8-A35C-42B2-9CF6-ED7C9ECE640A}"/>
              </a:ext>
            </a:extLst>
          </p:cNvPr>
          <p:cNvSpPr/>
          <p:nvPr/>
        </p:nvSpPr>
        <p:spPr bwMode="auto">
          <a:xfrm rot="3501043">
            <a:off x="2122228" y="4271861"/>
            <a:ext cx="152768" cy="983923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+mn-ea"/>
              <a:ea typeface="+mn-ea"/>
            </a:endParaRPr>
          </a:p>
        </p:txBody>
      </p:sp>
      <p:sp>
        <p:nvSpPr>
          <p:cNvPr id="94" name="사각형 설명선 116">
            <a:extLst>
              <a:ext uri="{FF2B5EF4-FFF2-40B4-BE49-F238E27FC236}">
                <a16:creationId xmlns:a16="http://schemas.microsoft.com/office/drawing/2014/main" id="{CA3FAAD0-8FD4-4091-8788-275C6E4426F1}"/>
              </a:ext>
            </a:extLst>
          </p:cNvPr>
          <p:cNvSpPr/>
          <p:nvPr/>
        </p:nvSpPr>
        <p:spPr bwMode="auto">
          <a:xfrm>
            <a:off x="1136576" y="4594838"/>
            <a:ext cx="807760" cy="223835"/>
          </a:xfrm>
          <a:prstGeom prst="wedgeRectCallout">
            <a:avLst>
              <a:gd name="adj1" fmla="val 64855"/>
              <a:gd name="adj2" fmla="val -2749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>
                <a:solidFill>
                  <a:srgbClr val="0070C0"/>
                </a:solidFill>
                <a:latin typeface="+mn-ea"/>
                <a:ea typeface="+mn-ea"/>
              </a:rPr>
              <a:t>최상위권반으로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497537BB-62AA-4E5A-BC49-F6324FC339BE}"/>
              </a:ext>
            </a:extLst>
          </p:cNvPr>
          <p:cNvGrpSpPr/>
          <p:nvPr/>
        </p:nvGrpSpPr>
        <p:grpSpPr>
          <a:xfrm>
            <a:off x="3038141" y="4666252"/>
            <a:ext cx="1973538" cy="967910"/>
            <a:chOff x="816877" y="4725144"/>
            <a:chExt cx="1973538" cy="967910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6D2A650B-9297-40AE-9978-A513D76DD866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102" name="꺾인 연결선 128">
                <a:extLst>
                  <a:ext uri="{FF2B5EF4-FFF2-40B4-BE49-F238E27FC236}">
                    <a16:creationId xmlns:a16="http://schemas.microsoft.com/office/drawing/2014/main" id="{47389170-75A4-499A-8D58-8F919D0A1331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3" name="꺾인 연결선 129">
                <a:extLst>
                  <a:ext uri="{FF2B5EF4-FFF2-40B4-BE49-F238E27FC236}">
                    <a16:creationId xmlns:a16="http://schemas.microsoft.com/office/drawing/2014/main" id="{75CD43DF-DAA5-4C25-B7B4-B121929A5F27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4" name="꺾인 연결선 130">
                <a:extLst>
                  <a:ext uri="{FF2B5EF4-FFF2-40B4-BE49-F238E27FC236}">
                    <a16:creationId xmlns:a16="http://schemas.microsoft.com/office/drawing/2014/main" id="{DFBCF5C2-4479-45D0-9C52-7FFE269F02E6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5" name="꺾인 연결선 131">
                <a:extLst>
                  <a:ext uri="{FF2B5EF4-FFF2-40B4-BE49-F238E27FC236}">
                    <a16:creationId xmlns:a16="http://schemas.microsoft.com/office/drawing/2014/main" id="{FF2B98BF-3864-4249-AF3A-A181840B3457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EDA08260-34FB-45EF-B6E8-B79E965E6E8D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그린반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58B3449-3AF0-45C8-B319-05D27FB63AC1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6C15339-380E-475E-B3D1-7C38B08AFE3E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연고대반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E459229F-F716-4A78-A6F8-2C7BA9FA0FC0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bg2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bg2"/>
                </a:solidFill>
                <a:latin typeface="+mn-ea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CE56433B-1C69-40AB-89AA-C47773DECFEC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HS</a:t>
              </a:r>
              <a:r>
                <a:rPr lang="ko-KR" altLang="en-US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106" name="사각형 설명선 132">
            <a:extLst>
              <a:ext uri="{FF2B5EF4-FFF2-40B4-BE49-F238E27FC236}">
                <a16:creationId xmlns:a16="http://schemas.microsoft.com/office/drawing/2014/main" id="{512E7D89-0267-44B7-9497-EA47F9341392}"/>
              </a:ext>
            </a:extLst>
          </p:cNvPr>
          <p:cNvSpPr/>
          <p:nvPr/>
        </p:nvSpPr>
        <p:spPr bwMode="auto">
          <a:xfrm>
            <a:off x="3124002" y="4594838"/>
            <a:ext cx="807760" cy="223835"/>
          </a:xfrm>
          <a:prstGeom prst="wedgeRectCallout">
            <a:avLst>
              <a:gd name="adj1" fmla="val 20832"/>
              <a:gd name="adj2" fmla="val 107890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>
                <a:solidFill>
                  <a:srgbClr val="0070C0"/>
                </a:solidFill>
                <a:latin typeface="+mn-ea"/>
                <a:ea typeface="+mn-ea"/>
              </a:rPr>
              <a:t>최상위권반으로 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07" name="위쪽 화살표 133">
            <a:extLst>
              <a:ext uri="{FF2B5EF4-FFF2-40B4-BE49-F238E27FC236}">
                <a16:creationId xmlns:a16="http://schemas.microsoft.com/office/drawing/2014/main" id="{96C06525-A8A8-4A3B-8AE4-B17F7BBB1DF4}"/>
              </a:ext>
            </a:extLst>
          </p:cNvPr>
          <p:cNvSpPr/>
          <p:nvPr/>
        </p:nvSpPr>
        <p:spPr bwMode="auto">
          <a:xfrm rot="3622285">
            <a:off x="4184701" y="4280288"/>
            <a:ext cx="198001" cy="1062585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+mn-ea"/>
              <a:ea typeface="+mn-ea"/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AFB77AB1-1020-4C61-99AD-922A05DE9CE9}"/>
              </a:ext>
            </a:extLst>
          </p:cNvPr>
          <p:cNvGrpSpPr/>
          <p:nvPr/>
        </p:nvGrpSpPr>
        <p:grpSpPr>
          <a:xfrm>
            <a:off x="5266824" y="4666252"/>
            <a:ext cx="1973538" cy="967910"/>
            <a:chOff x="816877" y="4725144"/>
            <a:chExt cx="1973538" cy="967910"/>
          </a:xfrm>
        </p:grpSpPr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EAA450F4-3CEB-487F-8D9D-1CC4B5992EB4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115" name="꺾인 연결선 141">
                <a:extLst>
                  <a:ext uri="{FF2B5EF4-FFF2-40B4-BE49-F238E27FC236}">
                    <a16:creationId xmlns:a16="http://schemas.microsoft.com/office/drawing/2014/main" id="{C7D3E11F-F0C0-45E9-8DBE-B802F0E61C71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6" name="꺾인 연결선 142">
                <a:extLst>
                  <a:ext uri="{FF2B5EF4-FFF2-40B4-BE49-F238E27FC236}">
                    <a16:creationId xmlns:a16="http://schemas.microsoft.com/office/drawing/2014/main" id="{F987728B-7D40-4D10-A826-5BDDC27DAF98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7" name="꺾인 연결선 143">
                <a:extLst>
                  <a:ext uri="{FF2B5EF4-FFF2-40B4-BE49-F238E27FC236}">
                    <a16:creationId xmlns:a16="http://schemas.microsoft.com/office/drawing/2014/main" id="{762CF36D-D146-4608-A8A5-CAAE51DD8268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8" name="꺾인 연결선 144">
                <a:extLst>
                  <a:ext uri="{FF2B5EF4-FFF2-40B4-BE49-F238E27FC236}">
                    <a16:creationId xmlns:a16="http://schemas.microsoft.com/office/drawing/2014/main" id="{6C87CA51-CA36-4354-BFCA-9099A6CAE0B3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AE1CE754-F86F-4577-ADFD-44825D6CFCCF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그린반</a:t>
              </a:r>
              <a:endParaRPr lang="ko-KR" altLang="en-US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8BAF9084-E698-443F-B7E6-7D79B3E431D4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블루반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D294A2C-013B-471C-BF07-C7FF9558941A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연고대반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5DA9862E-CC07-430C-877A-A7EFFD1AC62A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4CFC482B-6314-4653-81B7-C536969A8745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HS</a:t>
              </a:r>
              <a:r>
                <a:rPr lang="ko-KR" altLang="en-US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119" name="사각형 설명선 145">
            <a:extLst>
              <a:ext uri="{FF2B5EF4-FFF2-40B4-BE49-F238E27FC236}">
                <a16:creationId xmlns:a16="http://schemas.microsoft.com/office/drawing/2014/main" id="{E3FA5B8E-7772-47CE-9E7B-5A544B78A892}"/>
              </a:ext>
            </a:extLst>
          </p:cNvPr>
          <p:cNvSpPr/>
          <p:nvPr/>
        </p:nvSpPr>
        <p:spPr bwMode="auto">
          <a:xfrm>
            <a:off x="5352685" y="4594838"/>
            <a:ext cx="807760" cy="223835"/>
          </a:xfrm>
          <a:prstGeom prst="wedgeRectCallout">
            <a:avLst>
              <a:gd name="adj1" fmla="val 20832"/>
              <a:gd name="adj2" fmla="val 107890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>
                <a:solidFill>
                  <a:srgbClr val="0070C0"/>
                </a:solidFill>
                <a:latin typeface="+mn-ea"/>
                <a:ea typeface="+mn-ea"/>
              </a:rPr>
              <a:t>최상위권반으로 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20" name="위쪽 화살표 146">
            <a:extLst>
              <a:ext uri="{FF2B5EF4-FFF2-40B4-BE49-F238E27FC236}">
                <a16:creationId xmlns:a16="http://schemas.microsoft.com/office/drawing/2014/main" id="{5459691F-5EEA-427F-8DDE-5C88F008ECAF}"/>
              </a:ext>
            </a:extLst>
          </p:cNvPr>
          <p:cNvSpPr/>
          <p:nvPr/>
        </p:nvSpPr>
        <p:spPr bwMode="auto">
          <a:xfrm rot="3622285">
            <a:off x="6445070" y="4258131"/>
            <a:ext cx="206752" cy="969057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34135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정규반</a:t>
            </a:r>
            <a:r>
              <a:rPr lang="ko-KR" altLang="en-US" b="0" dirty="0"/>
              <a:t>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10361"/>
              </p:ext>
            </p:extLst>
          </p:nvPr>
        </p:nvGraphicFramePr>
        <p:xfrm>
          <a:off x="8104412" y="211913"/>
          <a:ext cx="1800000" cy="2458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위클리모의고사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항목을</a:t>
                      </a:r>
                      <a:b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첫번째 순서에 노출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페이지 이동</a:t>
                      </a:r>
                      <a:b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https://coregj.megastudy.net/intro/2022/weekly/index.asp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9249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페이지 이동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https://coregj.megastudy.net/event/2021/quel/index.asp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906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페이지 이동</a:t>
                      </a:r>
                      <a:b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https://coregj.megastudy.net/intro/2022/premium/index.asp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6208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페이지 이동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https://coregj.megastudy.net/intro/info/monthly/index.asp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0606298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45E847E5-4C7A-43E5-8CC1-A5D48ED785E2}"/>
              </a:ext>
            </a:extLst>
          </p:cNvPr>
          <p:cNvSpPr txBox="1"/>
          <p:nvPr/>
        </p:nvSpPr>
        <p:spPr>
          <a:xfrm>
            <a:off x="704850" y="556844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대학에 합격한 선배들이 학습한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실전 학습 콘텐츠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내 위치를 정확하게 점검하고 지속적인 약점 보완</a:t>
            </a:r>
            <a:r>
              <a:rPr lang="ko-KR" altLang="en-US" sz="1000" spc="-100" dirty="0">
                <a:latin typeface="+mn-ea"/>
                <a:ea typeface="+mn-ea"/>
              </a:rPr>
              <a:t>할 수 있는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실전 학습 콘텐츠로 수능 </a:t>
            </a:r>
            <a:r>
              <a:rPr lang="en-US" altLang="ko-KR" sz="1000" spc="-100" dirty="0">
                <a:latin typeface="+mn-ea"/>
                <a:ea typeface="+mn-ea"/>
              </a:rPr>
              <a:t>1</a:t>
            </a:r>
            <a:r>
              <a:rPr lang="ko-KR" altLang="en-US" sz="1000" spc="-100" dirty="0">
                <a:latin typeface="+mn-ea"/>
                <a:ea typeface="+mn-ea"/>
              </a:rPr>
              <a:t>등급과 고득점을 위한 실력 완성합니다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693CCA-FBA0-4A89-BB4F-B749BA61ABC8}"/>
              </a:ext>
            </a:extLst>
          </p:cNvPr>
          <p:cNvSpPr txBox="1"/>
          <p:nvPr/>
        </p:nvSpPr>
        <p:spPr>
          <a:xfrm>
            <a:off x="920552" y="572233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05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13EA925-D137-47EA-AFF9-658AC5072F38}"/>
              </a:ext>
            </a:extLst>
          </p:cNvPr>
          <p:cNvSpPr/>
          <p:nvPr/>
        </p:nvSpPr>
        <p:spPr>
          <a:xfrm>
            <a:off x="4089450" y="3486330"/>
            <a:ext cx="3240038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6" name="Picture 2" descr="월간 학습지 장영진">
            <a:extLst>
              <a:ext uri="{FF2B5EF4-FFF2-40B4-BE49-F238E27FC236}">
                <a16:creationId xmlns:a16="http://schemas.microsoft.com/office/drawing/2014/main" id="{8F6643E9-94BE-405C-8DCE-EC103AD47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864" y="3846662"/>
            <a:ext cx="1451776" cy="147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E2D665EA-E795-4F63-9FDD-0416DA88B429}"/>
              </a:ext>
            </a:extLst>
          </p:cNvPr>
          <p:cNvSpPr/>
          <p:nvPr/>
        </p:nvSpPr>
        <p:spPr>
          <a:xfrm>
            <a:off x="4085458" y="1341438"/>
            <a:ext cx="3240038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A508C7-79FA-4876-AB78-08F40A6E6B49}"/>
              </a:ext>
            </a:extLst>
          </p:cNvPr>
          <p:cNvSpPr txBox="1"/>
          <p:nvPr/>
        </p:nvSpPr>
        <p:spPr>
          <a:xfrm>
            <a:off x="5613472" y="1484784"/>
            <a:ext cx="176120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최신 출제 경향 맞춤 실전 수능</a:t>
            </a:r>
          </a:p>
          <a:p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QUEL</a:t>
            </a:r>
          </a:p>
          <a:p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모의고사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08BCCE1-87C5-47D2-A504-F2D75788D90B}"/>
              </a:ext>
            </a:extLst>
          </p:cNvPr>
          <p:cNvSpPr txBox="1"/>
          <p:nvPr/>
        </p:nvSpPr>
        <p:spPr>
          <a:xfrm>
            <a:off x="5613472" y="2487242"/>
            <a:ext cx="17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메가스터디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통합 전 영역 실전 수능 대비 모의고사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최신 출제 경향에 맞춘 강도 있는 실전 훈련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6F9137-354D-4EB9-AE94-5BD3D1750497}"/>
              </a:ext>
            </a:extLst>
          </p:cNvPr>
          <p:cNvSpPr/>
          <p:nvPr/>
        </p:nvSpPr>
        <p:spPr>
          <a:xfrm>
            <a:off x="704850" y="3488825"/>
            <a:ext cx="3240038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CFC83A4-FC70-42FE-B2D3-A0A03CB22A4E}"/>
              </a:ext>
            </a:extLst>
          </p:cNvPr>
          <p:cNvSpPr txBox="1"/>
          <p:nvPr/>
        </p:nvSpPr>
        <p:spPr>
          <a:xfrm>
            <a:off x="2232864" y="3632171"/>
            <a:ext cx="1712023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전략에 실전을 </a:t>
            </a:r>
            <a:r>
              <a:rPr lang="en-US" altLang="ko-KR" sz="1000" spc="-100" dirty="0">
                <a:latin typeface="+mn-ea"/>
                <a:ea typeface="+mn-ea"/>
              </a:rPr>
              <a:t>THE</a:t>
            </a:r>
            <a:r>
              <a:rPr lang="ko-KR" altLang="en-US" sz="1000" spc="-100" dirty="0">
                <a:latin typeface="+mn-ea"/>
                <a:ea typeface="+mn-ea"/>
              </a:rPr>
              <a:t>하다</a:t>
            </a: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메가</a:t>
            </a:r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X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대성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더 프리미엄 모의고사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4B0BD49-5BCB-4355-85F3-61C44C8C647D}"/>
              </a:ext>
            </a:extLst>
          </p:cNvPr>
          <p:cNvSpPr txBox="1"/>
          <p:nvPr/>
        </p:nvSpPr>
        <p:spPr>
          <a:xfrm>
            <a:off x="2232864" y="4634629"/>
            <a:ext cx="17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과목별 전문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출제진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 및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다회차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검토 과정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전과목 모두 구성 및 정확한 객관적인 위치 확인</a:t>
            </a:r>
          </a:p>
        </p:txBody>
      </p:sp>
      <p:pic>
        <p:nvPicPr>
          <p:cNvPr id="46" name="Picture 6" descr="메가X대성 더 프리미엄 모의고사">
            <a:extLst>
              <a:ext uri="{FF2B5EF4-FFF2-40B4-BE49-F238E27FC236}">
                <a16:creationId xmlns:a16="http://schemas.microsoft.com/office/drawing/2014/main" id="{C9B5C614-2D53-43A8-A604-6FA60A2E4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64" y="3823020"/>
            <a:ext cx="1439999" cy="143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82B5A7EC-F99C-4C57-8382-9ACB9B0C149C}"/>
              </a:ext>
            </a:extLst>
          </p:cNvPr>
          <p:cNvSpPr/>
          <p:nvPr/>
        </p:nvSpPr>
        <p:spPr>
          <a:xfrm>
            <a:off x="711051" y="1340848"/>
            <a:ext cx="3240038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7DD84F0-3815-4B15-8ED9-42637629B900}"/>
              </a:ext>
            </a:extLst>
          </p:cNvPr>
          <p:cNvSpPr txBox="1"/>
          <p:nvPr/>
        </p:nvSpPr>
        <p:spPr>
          <a:xfrm>
            <a:off x="2239065" y="1484194"/>
            <a:ext cx="171202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러셀</a:t>
            </a:r>
            <a:r>
              <a:rPr lang="en-US" altLang="ko-KR" sz="1000" spc="-100" dirty="0">
                <a:latin typeface="+mn-ea"/>
                <a:ea typeface="+mn-ea"/>
              </a:rPr>
              <a:t>CORE </a:t>
            </a:r>
            <a:r>
              <a:rPr lang="ko-KR" altLang="en-US" sz="1000" spc="-100" dirty="0">
                <a:latin typeface="+mn-ea"/>
                <a:ea typeface="+mn-ea"/>
              </a:rPr>
              <a:t>선생님 직접 출제</a:t>
            </a:r>
          </a:p>
          <a:p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러셀</a:t>
            </a:r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CORE</a:t>
            </a:r>
          </a:p>
          <a:p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Weekly </a:t>
            </a:r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모의고사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E51B0D-97C0-42E1-817C-0D59A98E3799}"/>
              </a:ext>
            </a:extLst>
          </p:cNvPr>
          <p:cNvSpPr txBox="1"/>
          <p:nvPr/>
        </p:nvSpPr>
        <p:spPr>
          <a:xfrm>
            <a:off x="2239065" y="2486652"/>
            <a:ext cx="17120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러셀</a:t>
            </a:r>
            <a:r>
              <a: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CORE 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선생님들이 직접 출제한 모의고사 콘텐츠 제공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매주 정해진 시간에 집체 모의고사 응시하여 실전 감각 향상 및 긴장감 유지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8FEE0AC-FAA7-4C79-989E-A01D6E7D9BF2}"/>
              </a:ext>
            </a:extLst>
          </p:cNvPr>
          <p:cNvSpPr txBox="1"/>
          <p:nvPr/>
        </p:nvSpPr>
        <p:spPr>
          <a:xfrm>
            <a:off x="5617464" y="3629676"/>
            <a:ext cx="171202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러셀 수학 월간지</a:t>
            </a: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월간 학습지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  <a:p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(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월간 장영진</a:t>
            </a:r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E60D508-4507-419C-B2A9-008C98F22A43}"/>
              </a:ext>
            </a:extLst>
          </p:cNvPr>
          <p:cNvSpPr txBox="1"/>
          <p:nvPr/>
        </p:nvSpPr>
        <p:spPr>
          <a:xfrm>
            <a:off x="5617464" y="4632134"/>
            <a:ext cx="17120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수학 장영진 선생님의 자작 문항으로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메월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집체 모의고사 진행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수험생활에 필요한 다양한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수학∙입시관련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정보 제공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3" name="Picture 2" descr="퀄 모의고사">
            <a:extLst>
              <a:ext uri="{FF2B5EF4-FFF2-40B4-BE49-F238E27FC236}">
                <a16:creationId xmlns:a16="http://schemas.microsoft.com/office/drawing/2014/main" id="{8326DCC4-ACA1-4498-B760-B5880597C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472" y="1491611"/>
            <a:ext cx="1440000" cy="180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모서리가 둥근 직사각형 71">
            <a:extLst>
              <a:ext uri="{FF2B5EF4-FFF2-40B4-BE49-F238E27FC236}">
                <a16:creationId xmlns:a16="http://schemas.microsoft.com/office/drawing/2014/main" id="{03F7A770-B5E1-4B96-88E2-D8AACB5A2CD3}"/>
              </a:ext>
            </a:extLst>
          </p:cNvPr>
          <p:cNvSpPr/>
          <p:nvPr/>
        </p:nvSpPr>
        <p:spPr bwMode="auto">
          <a:xfrm>
            <a:off x="5701486" y="2220287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55" name="모서리가 둥근 직사각형 72">
            <a:extLst>
              <a:ext uri="{FF2B5EF4-FFF2-40B4-BE49-F238E27FC236}">
                <a16:creationId xmlns:a16="http://schemas.microsoft.com/office/drawing/2014/main" id="{1D461E2A-BCCB-4063-BA3F-5179DC0CBCAC}"/>
              </a:ext>
            </a:extLst>
          </p:cNvPr>
          <p:cNvSpPr/>
          <p:nvPr/>
        </p:nvSpPr>
        <p:spPr bwMode="auto">
          <a:xfrm>
            <a:off x="2320877" y="4367674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56" name="모서리가 둥근 직사각형 73">
            <a:extLst>
              <a:ext uri="{FF2B5EF4-FFF2-40B4-BE49-F238E27FC236}">
                <a16:creationId xmlns:a16="http://schemas.microsoft.com/office/drawing/2014/main" id="{0DE84534-15AE-429E-AB15-DFA5E1EA05FB}"/>
              </a:ext>
            </a:extLst>
          </p:cNvPr>
          <p:cNvSpPr/>
          <p:nvPr/>
        </p:nvSpPr>
        <p:spPr bwMode="auto">
          <a:xfrm>
            <a:off x="2327079" y="2215330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57" name="모서리가 둥근 직사각형 76">
            <a:extLst>
              <a:ext uri="{FF2B5EF4-FFF2-40B4-BE49-F238E27FC236}">
                <a16:creationId xmlns:a16="http://schemas.microsoft.com/office/drawing/2014/main" id="{D81A75F8-5A79-4572-B8D9-17B4FBC24ED7}"/>
              </a:ext>
            </a:extLst>
          </p:cNvPr>
          <p:cNvSpPr/>
          <p:nvPr/>
        </p:nvSpPr>
        <p:spPr bwMode="auto">
          <a:xfrm>
            <a:off x="5705477" y="4360812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2F55561-35EB-4423-9B7C-65C5497776A9}"/>
              </a:ext>
            </a:extLst>
          </p:cNvPr>
          <p:cNvSpPr/>
          <p:nvPr/>
        </p:nvSpPr>
        <p:spPr>
          <a:xfrm>
            <a:off x="705244" y="1340848"/>
            <a:ext cx="3233430" cy="209727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B12D06F-05ED-4DD7-8C09-8CE64D5E68CC}"/>
              </a:ext>
            </a:extLst>
          </p:cNvPr>
          <p:cNvSpPr/>
          <p:nvPr/>
        </p:nvSpPr>
        <p:spPr>
          <a:xfrm>
            <a:off x="5621715" y="215720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539864C-DA49-40D8-A719-FDD45E71265E}"/>
              </a:ext>
            </a:extLst>
          </p:cNvPr>
          <p:cNvSpPr/>
          <p:nvPr/>
        </p:nvSpPr>
        <p:spPr>
          <a:xfrm>
            <a:off x="2267691" y="430459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D3BF74B-DCAD-465A-8A45-9C7447CC3FB3}"/>
              </a:ext>
            </a:extLst>
          </p:cNvPr>
          <p:cNvSpPr/>
          <p:nvPr/>
        </p:nvSpPr>
        <p:spPr>
          <a:xfrm>
            <a:off x="2247308" y="214816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2708813-EB3D-4E63-A2FA-E61813B14E51}"/>
              </a:ext>
            </a:extLst>
          </p:cNvPr>
          <p:cNvSpPr/>
          <p:nvPr/>
        </p:nvSpPr>
        <p:spPr>
          <a:xfrm>
            <a:off x="5652291" y="429364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</a:t>
            </a:r>
            <a:endParaRPr lang="ko-KR" altLang="en-US" sz="1000" b="1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D9A79BC-D599-41C7-9E1E-77778CA13780}"/>
              </a:ext>
            </a:extLst>
          </p:cNvPr>
          <p:cNvSpPr/>
          <p:nvPr/>
        </p:nvSpPr>
        <p:spPr>
          <a:xfrm>
            <a:off x="618455" y="126099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FD807A72-92D0-4464-B1BE-845F289F3D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137" y="1654938"/>
            <a:ext cx="1478820" cy="134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009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정규반</a:t>
            </a:r>
            <a:r>
              <a:rPr lang="ko-KR" altLang="en-US" b="0" dirty="0"/>
              <a:t>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276041"/>
              </p:ext>
            </p:extLst>
          </p:nvPr>
        </p:nvGraphicFramePr>
        <p:xfrm>
          <a:off x="8104412" y="211913"/>
          <a:ext cx="1800000" cy="1501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교체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첨부파일 이미지 참고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러셀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CORE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광주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폴더 내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모의고사 추가 사진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.jpg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 내 이미지 활용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https://russeldata.megastudy.net/campus/images/russel/core_gj/2023/winter/cont07_img03.png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578408"/>
                  </a:ext>
                </a:extLst>
              </a:tr>
            </a:tbl>
          </a:graphicData>
        </a:graphic>
      </p:graphicFrame>
      <p:pic>
        <p:nvPicPr>
          <p:cNvPr id="31" name="그림 30">
            <a:extLst>
              <a:ext uri="{FF2B5EF4-FFF2-40B4-BE49-F238E27FC236}">
                <a16:creationId xmlns:a16="http://schemas.microsoft.com/office/drawing/2014/main" id="{A96C3F65-4AD5-44A5-8DB8-77CE0F4C34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51" t="35426"/>
          <a:stretch/>
        </p:blipFill>
        <p:spPr>
          <a:xfrm>
            <a:off x="704528" y="4446144"/>
            <a:ext cx="3240323" cy="2222237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BA73EC54-8278-4940-B261-1BABFA0BEFC6}"/>
              </a:ext>
            </a:extLst>
          </p:cNvPr>
          <p:cNvSpPr/>
          <p:nvPr/>
        </p:nvSpPr>
        <p:spPr>
          <a:xfrm>
            <a:off x="5180465" y="55691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3" name="Picture 2" descr="https://russeldata.megastudy.net/campus/images/russel/core_gj/2023/winter_overall/program_img04.jpg">
            <a:extLst>
              <a:ext uri="{FF2B5EF4-FFF2-40B4-BE49-F238E27FC236}">
                <a16:creationId xmlns:a16="http://schemas.microsoft.com/office/drawing/2014/main" id="{E3D0F96D-F0D8-4825-B19C-59E3C6DEA3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4" t="-218" r="6276" b="42165"/>
          <a:stretch/>
        </p:blipFill>
        <p:spPr bwMode="auto">
          <a:xfrm>
            <a:off x="5403771" y="1095119"/>
            <a:ext cx="1693043" cy="180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C5A618-DC9B-40F0-B283-7B71F4593480}"/>
              </a:ext>
            </a:extLst>
          </p:cNvPr>
          <p:cNvSpPr/>
          <p:nvPr/>
        </p:nvSpPr>
        <p:spPr>
          <a:xfrm>
            <a:off x="2936416" y="55691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5" name="Picture 6" descr="https://russeldata.megastudy.net/campus/images/russel/intro/2023/winter/program_img03.png">
            <a:extLst>
              <a:ext uri="{FF2B5EF4-FFF2-40B4-BE49-F238E27FC236}">
                <a16:creationId xmlns:a16="http://schemas.microsoft.com/office/drawing/2014/main" id="{0A6C0E81-E22B-43F0-A11F-5B608E78EA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" r="8795" b="44310"/>
          <a:stretch/>
        </p:blipFill>
        <p:spPr bwMode="auto">
          <a:xfrm>
            <a:off x="3116274" y="1062333"/>
            <a:ext cx="1800200" cy="185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C89E2F14-AA17-4457-B2D7-AF822ED977A0}"/>
              </a:ext>
            </a:extLst>
          </p:cNvPr>
          <p:cNvSpPr/>
          <p:nvPr/>
        </p:nvSpPr>
        <p:spPr>
          <a:xfrm>
            <a:off x="706839" y="55691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42" name="Picture 4" descr="https://russeldata.megastudy.net/campus/images/russel/intro/2023/winter/program_img02.png">
            <a:extLst>
              <a:ext uri="{FF2B5EF4-FFF2-40B4-BE49-F238E27FC236}">
                <a16:creationId xmlns:a16="http://schemas.microsoft.com/office/drawing/2014/main" id="{7CA66271-1356-4EFD-A5D3-A0F21F8193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69"/>
          <a:stretch/>
        </p:blipFill>
        <p:spPr bwMode="auto">
          <a:xfrm>
            <a:off x="922541" y="1062511"/>
            <a:ext cx="1715172" cy="185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1E4E18E-53BB-4586-B838-73B6B70EBE76}"/>
              </a:ext>
            </a:extLst>
          </p:cNvPr>
          <p:cNvSpPr txBox="1"/>
          <p:nvPr/>
        </p:nvSpPr>
        <p:spPr>
          <a:xfrm>
            <a:off x="706838" y="68721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러셀 학습 </a:t>
            </a:r>
            <a:r>
              <a:rPr lang="ko-KR" altLang="en-US" sz="1200" b="1" spc="-100" dirty="0" err="1">
                <a:latin typeface="+mn-ea"/>
                <a:ea typeface="+mn-ea"/>
              </a:rPr>
              <a:t>플래너</a:t>
            </a:r>
            <a:endParaRPr lang="ko-KR" altLang="en-US" sz="1200" b="1" spc="-100" dirty="0">
              <a:latin typeface="+mn-ea"/>
              <a:ea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7B38860-F1F2-49E2-963A-CC1C0878D7A2}"/>
              </a:ext>
            </a:extLst>
          </p:cNvPr>
          <p:cNvSpPr txBox="1"/>
          <p:nvPr/>
        </p:nvSpPr>
        <p:spPr>
          <a:xfrm>
            <a:off x="712867" y="303692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학습 목표 수립 및 자기주도학습 훈련</a:t>
            </a:r>
          </a:p>
          <a:p>
            <a:r>
              <a:rPr lang="ko-KR" altLang="en-US" dirty="0"/>
              <a:t>매일 </a:t>
            </a:r>
            <a:r>
              <a:rPr lang="ko-KR" altLang="en-US" dirty="0" err="1"/>
              <a:t>시간별</a:t>
            </a:r>
            <a:r>
              <a:rPr lang="en-US" altLang="ko-KR" dirty="0"/>
              <a:t>/</a:t>
            </a:r>
            <a:r>
              <a:rPr lang="ko-KR" altLang="en-US" dirty="0"/>
              <a:t>과목별 목표 학습량과 실제 학습량 비교 후 담임선생님의 피드백을 통해 학습 상황 점검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BA9E3AA-2960-4B0C-BFAE-EEB73B32919B}"/>
              </a:ext>
            </a:extLst>
          </p:cNvPr>
          <p:cNvSpPr txBox="1"/>
          <p:nvPr/>
        </p:nvSpPr>
        <p:spPr>
          <a:xfrm>
            <a:off x="2936415" y="68721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 err="1">
                <a:latin typeface="+mn-ea"/>
                <a:ea typeface="+mn-ea"/>
              </a:rPr>
              <a:t>일일수학</a:t>
            </a:r>
            <a:r>
              <a:rPr lang="ko-KR" altLang="en-US" sz="1200" b="1" spc="-100" dirty="0">
                <a:latin typeface="+mn-ea"/>
                <a:ea typeface="+mn-ea"/>
              </a:rPr>
              <a:t> </a:t>
            </a:r>
            <a:r>
              <a:rPr lang="en-US" altLang="ko-KR" sz="1200" b="1" spc="-100" dirty="0">
                <a:latin typeface="+mn-ea"/>
                <a:ea typeface="+mn-ea"/>
              </a:rPr>
              <a:t>30</a:t>
            </a:r>
            <a:r>
              <a:rPr lang="ko-KR" altLang="en-US" sz="1200" b="1" spc="-100" dirty="0">
                <a:latin typeface="+mn-ea"/>
                <a:ea typeface="+mn-ea"/>
              </a:rPr>
              <a:t>제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BB449FD-03F7-444B-BE1B-5F330762C306}"/>
              </a:ext>
            </a:extLst>
          </p:cNvPr>
          <p:cNvSpPr txBox="1"/>
          <p:nvPr/>
        </p:nvSpPr>
        <p:spPr>
          <a:xfrm>
            <a:off x="2942444" y="303692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매일 일정한 양의 수학 문제풀이로 습관 형성</a:t>
            </a:r>
          </a:p>
          <a:p>
            <a:r>
              <a:rPr lang="ko-KR" altLang="en-US" dirty="0"/>
              <a:t>지속적인 훈련으로 실수 방지 및 습관 개선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EC20B0F-3291-44A2-B4B4-0D8ECAA44FED}"/>
              </a:ext>
            </a:extLst>
          </p:cNvPr>
          <p:cNvSpPr txBox="1"/>
          <p:nvPr/>
        </p:nvSpPr>
        <p:spPr>
          <a:xfrm>
            <a:off x="5180464" y="68721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러셀 </a:t>
            </a:r>
            <a:r>
              <a:rPr lang="ko-KR" altLang="en-US" sz="1200" b="1" spc="-100" dirty="0" err="1">
                <a:latin typeface="+mn-ea"/>
                <a:ea typeface="+mn-ea"/>
              </a:rPr>
              <a:t>총평노트</a:t>
            </a:r>
            <a:endParaRPr lang="ko-KR" altLang="en-US" sz="1200" b="1" spc="-100" dirty="0">
              <a:latin typeface="+mn-ea"/>
              <a:ea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CEED9D8-FC2D-4DD9-8D70-78128771B4D9}"/>
              </a:ext>
            </a:extLst>
          </p:cNvPr>
          <p:cNvSpPr txBox="1"/>
          <p:nvPr/>
        </p:nvSpPr>
        <p:spPr>
          <a:xfrm>
            <a:off x="5186493" y="303692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spc="-150" dirty="0"/>
              <a:t>시험 응시 전후 목표 성적과 실제 성적 기록</a:t>
            </a:r>
          </a:p>
          <a:p>
            <a:r>
              <a:rPr lang="ko-KR" altLang="en-US" spc="-150" dirty="0"/>
              <a:t>과목별 성적 변화 확인으로 향후 목표 설정 및 보완</a:t>
            </a:r>
          </a:p>
          <a:p>
            <a:r>
              <a:rPr lang="ko-KR" altLang="en-US" spc="-150" dirty="0"/>
              <a:t>실수</a:t>
            </a:r>
            <a:r>
              <a:rPr lang="en-US" altLang="ko-KR" spc="-150" dirty="0"/>
              <a:t>, </a:t>
            </a:r>
            <a:r>
              <a:rPr lang="ko-KR" altLang="en-US" spc="-150" dirty="0"/>
              <a:t>오답 등 자기 평가를 통해 취약점 개선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BC64D17-44A5-451D-91B2-677687C4D5EB}"/>
              </a:ext>
            </a:extLst>
          </p:cNvPr>
          <p:cNvSpPr txBox="1"/>
          <p:nvPr/>
        </p:nvSpPr>
        <p:spPr>
          <a:xfrm>
            <a:off x="704850" y="4163359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실전 대비 훈련을 위해 </a:t>
            </a:r>
            <a:r>
              <a:rPr lang="ko-KR" altLang="en-US" sz="1000" b="1" spc="-100" dirty="0">
                <a:latin typeface="+mn-ea"/>
                <a:ea typeface="+mn-ea"/>
              </a:rPr>
              <a:t>정기적으로 집체 모의고사를 진행</a:t>
            </a:r>
            <a:r>
              <a:rPr lang="ko-KR" altLang="en-US" sz="1000" spc="-100" dirty="0">
                <a:latin typeface="+mn-ea"/>
                <a:ea typeface="+mn-ea"/>
              </a:rPr>
              <a:t>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841E29-637A-4164-B738-DD942A62A543}"/>
              </a:ext>
            </a:extLst>
          </p:cNvPr>
          <p:cNvSpPr/>
          <p:nvPr/>
        </p:nvSpPr>
        <p:spPr>
          <a:xfrm>
            <a:off x="699043" y="4446144"/>
            <a:ext cx="3245808" cy="22222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EF037A3-90CD-47E4-B274-4960E675E495}"/>
              </a:ext>
            </a:extLst>
          </p:cNvPr>
          <p:cNvSpPr/>
          <p:nvPr/>
        </p:nvSpPr>
        <p:spPr>
          <a:xfrm>
            <a:off x="626891" y="436994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4AC9450-510C-4938-B48E-7079DB67ACAA}"/>
              </a:ext>
            </a:extLst>
          </p:cNvPr>
          <p:cNvSpPr/>
          <p:nvPr/>
        </p:nvSpPr>
        <p:spPr>
          <a:xfrm>
            <a:off x="704850" y="3767924"/>
            <a:ext cx="661883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학습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플래너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일일수학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30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제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총평 노트는 러셀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재원생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대상으로 ‘전액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지원’되는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콘텐츠입니다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pic>
        <p:nvPicPr>
          <p:cNvPr id="64" name="Picture 2" descr="https://russeldata.megastudy.net/campus/images/russel/core_gj/2023/winter/cont07_img03.png">
            <a:extLst>
              <a:ext uri="{FF2B5EF4-FFF2-40B4-BE49-F238E27FC236}">
                <a16:creationId xmlns:a16="http://schemas.microsoft.com/office/drawing/2014/main" id="{BCA89A2F-0F8A-48B1-B98A-59F8F3A52E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3" t="57145" r="51436" b="4469"/>
          <a:stretch/>
        </p:blipFill>
        <p:spPr bwMode="auto">
          <a:xfrm>
            <a:off x="4088904" y="4459824"/>
            <a:ext cx="3237786" cy="220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48E93038-B09F-466A-A50D-F080150A06C1}"/>
              </a:ext>
            </a:extLst>
          </p:cNvPr>
          <p:cNvSpPr/>
          <p:nvPr/>
        </p:nvSpPr>
        <p:spPr>
          <a:xfrm>
            <a:off x="4094574" y="4446144"/>
            <a:ext cx="3245808" cy="22222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B27B810-7B7B-44F7-8562-6D390414D70C}"/>
              </a:ext>
            </a:extLst>
          </p:cNvPr>
          <p:cNvSpPr/>
          <p:nvPr/>
        </p:nvSpPr>
        <p:spPr>
          <a:xfrm>
            <a:off x="4022422" y="436994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14280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DBFA4BC5-5850-41AB-9705-826D8A083DBA}"/>
              </a:ext>
            </a:extLst>
          </p:cNvPr>
          <p:cNvSpPr/>
          <p:nvPr/>
        </p:nvSpPr>
        <p:spPr bwMode="auto">
          <a:xfrm>
            <a:off x="94384" y="4157756"/>
            <a:ext cx="7113240" cy="89965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</a:t>
            </a:r>
            <a:r>
              <a:rPr lang="en-US" altLang="ko-KR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CORE </a:t>
            </a:r>
            <a:r>
              <a:rPr lang="ko-KR" altLang="en-US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광주 </a:t>
            </a:r>
            <a:r>
              <a:rPr lang="en-US" altLang="ko-KR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정규반에서</a:t>
            </a:r>
            <a:endParaRPr lang="en-US" altLang="ko-KR" sz="1400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목표하는 최상위권 대입성공을 쟁취</a:t>
            </a:r>
            <a:r>
              <a:rPr lang="ko-KR" altLang="en-US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 수 있습니다</a:t>
            </a:r>
            <a:r>
              <a:rPr lang="en-US" altLang="ko-KR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4D3F808C-1D89-4C91-80BB-F23FEDF95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900" b="0" dirty="0">
                <a:latin typeface="+mn-ea"/>
                <a:ea typeface="+mn-ea"/>
              </a:rPr>
              <a:t>2024 N</a:t>
            </a:r>
            <a:r>
              <a:rPr lang="ko-KR" altLang="en-US" sz="900" b="0" dirty="0">
                <a:latin typeface="+mn-ea"/>
                <a:ea typeface="+mn-ea"/>
              </a:rPr>
              <a:t>수 </a:t>
            </a:r>
            <a:r>
              <a:rPr lang="ko-KR" altLang="en-US" sz="900" b="0" dirty="0" err="1">
                <a:latin typeface="+mn-ea"/>
                <a:ea typeface="+mn-ea"/>
              </a:rPr>
              <a:t>정규반</a:t>
            </a:r>
            <a:r>
              <a:rPr lang="en-US" altLang="ko-KR" sz="900" b="0" dirty="0">
                <a:latin typeface="+mn-ea"/>
                <a:ea typeface="+mn-ea"/>
              </a:rPr>
              <a:t>(CORE</a:t>
            </a:r>
            <a:r>
              <a:rPr lang="ko-KR" altLang="en-US" sz="900" b="0" dirty="0">
                <a:latin typeface="+mn-ea"/>
                <a:ea typeface="+mn-ea"/>
              </a:rPr>
              <a:t>광주 </a:t>
            </a:r>
            <a:r>
              <a:rPr lang="ko-KR" altLang="en-US" sz="900" b="0" dirty="0" err="1">
                <a:latin typeface="+mn-ea"/>
                <a:ea typeface="+mn-ea"/>
              </a:rPr>
              <a:t>정규반</a:t>
            </a:r>
            <a:r>
              <a:rPr lang="ko-KR" altLang="en-US" sz="900" b="0" dirty="0">
                <a:latin typeface="+mn-ea"/>
                <a:ea typeface="+mn-ea"/>
              </a:rPr>
              <a:t> </a:t>
            </a:r>
            <a:r>
              <a:rPr lang="en-US" altLang="ko-KR" sz="900" b="0" dirty="0">
                <a:latin typeface="+mn-ea"/>
                <a:ea typeface="+mn-ea"/>
              </a:rPr>
              <a:t>PC)</a:t>
            </a:r>
            <a:endParaRPr lang="ko-KR" altLang="en-US" sz="900" dirty="0">
              <a:latin typeface="+mn-ea"/>
              <a:ea typeface="+mn-ea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335741A-6D89-4D3C-B5BF-2942D88502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054720"/>
              </p:ext>
            </p:extLst>
          </p:nvPr>
        </p:nvGraphicFramePr>
        <p:xfrm>
          <a:off x="8104412" y="211913"/>
          <a:ext cx="1800000" cy="514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위클리모의고사 노출 순서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평가원 아래 노출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5784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학원명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문구 수정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493666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4873071C-2D8A-492B-87F3-8210CC8AA028}"/>
              </a:ext>
            </a:extLst>
          </p:cNvPr>
          <p:cNvSpPr/>
          <p:nvPr/>
        </p:nvSpPr>
        <p:spPr bwMode="auto">
          <a:xfrm>
            <a:off x="2414275" y="4374341"/>
            <a:ext cx="1228274" cy="239603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73F4FB7-AFF0-4C34-9393-0A05675033FF}"/>
              </a:ext>
            </a:extLst>
          </p:cNvPr>
          <p:cNvSpPr/>
          <p:nvPr/>
        </p:nvSpPr>
        <p:spPr>
          <a:xfrm>
            <a:off x="2345401" y="429222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1DFE2-F4D9-444F-A491-2C37599507C6}"/>
              </a:ext>
            </a:extLst>
          </p:cNvPr>
          <p:cNvSpPr txBox="1"/>
          <p:nvPr/>
        </p:nvSpPr>
        <p:spPr>
          <a:xfrm>
            <a:off x="699044" y="557226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러셀 실전 콘텐츠 </a:t>
            </a:r>
            <a:r>
              <a:rPr lang="ko-KR" altLang="en-US" b="1" dirty="0"/>
              <a:t>연간 시행 일정</a:t>
            </a:r>
            <a:endParaRPr lang="en-US" altLang="ko-KR" b="1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47A7B403-4B29-4597-BD9A-2F83FF4CB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482226"/>
              </p:ext>
            </p:extLst>
          </p:nvPr>
        </p:nvGraphicFramePr>
        <p:xfrm>
          <a:off x="704846" y="829503"/>
          <a:ext cx="6624644" cy="20974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7834">
                  <a:extLst>
                    <a:ext uri="{9D8B030D-6E8A-4147-A177-3AD203B41FA5}">
                      <a16:colId xmlns:a16="http://schemas.microsoft.com/office/drawing/2014/main" val="867735794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1910370212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3482806968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620574942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3284788555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3351359752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4118264870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403071871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559985015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715404424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2648072025"/>
                    </a:ext>
                  </a:extLst>
                </a:gridCol>
              </a:tblGrid>
              <a:tr h="2686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구분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2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3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4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5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6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7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8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9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10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11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6897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평가원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50" baseline="0" dirty="0"/>
                        <a:t>6</a:t>
                      </a:r>
                      <a:r>
                        <a:rPr lang="ko-KR" altLang="en-US" sz="900" spc="-50" baseline="0" dirty="0"/>
                        <a:t>평</a:t>
                      </a: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50" baseline="0" dirty="0"/>
                        <a:t>9</a:t>
                      </a:r>
                      <a:r>
                        <a:rPr lang="ko-KR" altLang="en-US" sz="900" spc="-50" baseline="0" dirty="0"/>
                        <a:t>평</a:t>
                      </a: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spc="-50" baseline="0" dirty="0"/>
                        <a:t>수능</a:t>
                      </a: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63018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러셀</a:t>
                      </a:r>
                      <a:r>
                        <a:rPr lang="en-US" altLang="ko-KR" sz="900" b="1" spc="-50" baseline="0" dirty="0"/>
                        <a:t>CORE</a:t>
                      </a:r>
                    </a:p>
                    <a:p>
                      <a:pPr algn="ctr" latinLnBrk="1"/>
                      <a:r>
                        <a:rPr lang="en-US" altLang="ko-KR" sz="900" b="1" spc="-50" baseline="0" dirty="0"/>
                        <a:t>Weekly </a:t>
                      </a:r>
                      <a:r>
                        <a:rPr lang="ko-KR" altLang="en-US" sz="900" b="1" spc="-50" baseline="0" dirty="0"/>
                        <a:t>모의고사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0602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QUEL </a:t>
                      </a:r>
                      <a:r>
                        <a:rPr lang="ko-KR" altLang="en-US" sz="900" b="1" spc="-50" baseline="0" dirty="0"/>
                        <a:t>모의고사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86328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메가</a:t>
                      </a:r>
                      <a:r>
                        <a:rPr lang="en-US" altLang="ko-KR" sz="900" b="1" spc="-50" baseline="0" dirty="0"/>
                        <a:t>X</a:t>
                      </a:r>
                      <a:r>
                        <a:rPr lang="ko-KR" altLang="en-US" sz="900" b="1" spc="-50" baseline="0" dirty="0"/>
                        <a:t>대성</a:t>
                      </a:r>
                      <a:endParaRPr lang="en-US" altLang="ko-KR" sz="900" b="1" spc="-50" baseline="0" dirty="0"/>
                    </a:p>
                    <a:p>
                      <a:pPr algn="ctr" latinLnBrk="1"/>
                      <a:r>
                        <a:rPr lang="ko-KR" altLang="en-US" sz="900" b="1" spc="-50" baseline="0" dirty="0"/>
                        <a:t>더 프리미엄 모의고사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12681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월간 학습지</a:t>
                      </a:r>
                      <a:endParaRPr lang="en-US" altLang="ko-KR" sz="900" b="1" spc="-50" baseline="0" dirty="0"/>
                    </a:p>
                    <a:p>
                      <a:pPr algn="ctr" latinLnBrk="1"/>
                      <a:r>
                        <a:rPr lang="en-US" altLang="ko-KR" sz="900" b="1" spc="-50" baseline="0" dirty="0"/>
                        <a:t>(</a:t>
                      </a:r>
                      <a:r>
                        <a:rPr lang="ko-KR" altLang="en-US" sz="900" b="1" spc="-50" baseline="0" dirty="0"/>
                        <a:t>월간 장영진</a:t>
                      </a:r>
                      <a:r>
                        <a:rPr lang="en-US" altLang="ko-KR" sz="900" b="1" spc="-50" baseline="0" dirty="0"/>
                        <a:t>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740279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0B141A-0DBE-4C30-8DAF-7399B2D56034}"/>
              </a:ext>
            </a:extLst>
          </p:cNvPr>
          <p:cNvSpPr/>
          <p:nvPr/>
        </p:nvSpPr>
        <p:spPr>
          <a:xfrm>
            <a:off x="704850" y="2943453"/>
            <a:ext cx="661883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상기 일정은 평가원 시행계획 및 학원 학사일정에 따라 변경 및 조정될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BC525D8-2619-464F-8CDE-05DF49E523C6}"/>
              </a:ext>
            </a:extLst>
          </p:cNvPr>
          <p:cNvSpPr/>
          <p:nvPr/>
        </p:nvSpPr>
        <p:spPr>
          <a:xfrm>
            <a:off x="699042" y="1460051"/>
            <a:ext cx="6630445" cy="37067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83B5788-8A1E-45A1-ABB1-07D06F2D8DA8}"/>
              </a:ext>
            </a:extLst>
          </p:cNvPr>
          <p:cNvSpPr/>
          <p:nvPr/>
        </p:nvSpPr>
        <p:spPr>
          <a:xfrm>
            <a:off x="619379" y="138158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476344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정규반</a:t>
            </a:r>
            <a:r>
              <a:rPr lang="ko-KR" altLang="en-US" b="0" dirty="0"/>
              <a:t> </a:t>
            </a:r>
            <a:r>
              <a:rPr lang="en-US" altLang="ko-KR" b="0" dirty="0"/>
              <a:t>PC)</a:t>
            </a:r>
            <a:endParaRPr lang="ko-KR" altLang="en-US" b="0" dirty="0"/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111928"/>
              </p:ext>
            </p:extLst>
          </p:nvPr>
        </p:nvGraphicFramePr>
        <p:xfrm>
          <a:off x="8103684" y="218024"/>
          <a:ext cx="1800000" cy="30517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배너 노출 순서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1) 2024 </a:t>
                      </a:r>
                      <a:r>
                        <a:rPr kumimoji="0" lang="ko-KR" altLang="en-US" sz="9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윈터스쿨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2) 2024 </a:t>
                      </a:r>
                      <a:r>
                        <a:rPr kumimoji="0" lang="ko-KR" altLang="en-US" sz="9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윈터스쿨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종합반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3) 2025 N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수 </a:t>
                      </a:r>
                      <a:r>
                        <a:rPr kumimoji="0" lang="ko-KR" altLang="en-US" sz="9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정규반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4) 2025 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재수 </a:t>
                      </a:r>
                      <a:r>
                        <a:rPr kumimoji="0" lang="ko-KR" altLang="en-US" sz="9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종합반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5) 2024 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프리윈터스쿨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6) 2024 1~2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월 정규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9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특강단과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7) 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고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2,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고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3 1~2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월 </a:t>
                      </a:r>
                      <a:r>
                        <a:rPr kumimoji="0" lang="ko-KR" altLang="en-US" sz="9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윈터특강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8) 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대학별 논술 파이널 특강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학원명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문구 수정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756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 내용에 맞춰 문수 수정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8674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배너 노출 순서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1) 2024 </a:t>
                      </a:r>
                      <a:r>
                        <a:rPr kumimoji="0" lang="ko-KR" altLang="en-US" sz="9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윈터스쿨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종합반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2) 2024 </a:t>
                      </a:r>
                      <a:r>
                        <a:rPr kumimoji="0" lang="ko-KR" altLang="en-US" sz="9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윈터스쿨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3) 2025 N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수 </a:t>
                      </a:r>
                      <a:r>
                        <a:rPr kumimoji="0" lang="ko-KR" altLang="en-US" sz="9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정규반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4) 2025 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재수 </a:t>
                      </a:r>
                      <a:r>
                        <a:rPr kumimoji="0" lang="ko-KR" altLang="en-US" sz="9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종합반</a:t>
                      </a:r>
                      <a:endParaRPr kumimoji="0" lang="ko-KR" altLang="en-US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1303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 내용에 맞춰 문수 수정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76247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메뉴 노출 순서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2025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우선선발반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아래에 노출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2446282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34CBA1C0-6D87-4339-9DE6-A846D4E252BA}"/>
              </a:ext>
            </a:extLst>
          </p:cNvPr>
          <p:cNvSpPr txBox="1"/>
          <p:nvPr/>
        </p:nvSpPr>
        <p:spPr>
          <a:xfrm>
            <a:off x="57150" y="300737"/>
            <a:ext cx="1172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err="1">
                <a:latin typeface="+mn-ea"/>
                <a:ea typeface="+mn-ea"/>
              </a:rPr>
              <a:t>학원별</a:t>
            </a:r>
            <a:r>
              <a:rPr lang="ko-KR" altLang="en-US" sz="1000" b="1" dirty="0">
                <a:latin typeface="+mn-ea"/>
                <a:ea typeface="+mn-ea"/>
              </a:rPr>
              <a:t> 메인 배너</a:t>
            </a:r>
            <a:endParaRPr lang="en-US" altLang="ko-KR" sz="10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72C6A76-BE57-4625-8C00-9A098097BC04}"/>
              </a:ext>
            </a:extLst>
          </p:cNvPr>
          <p:cNvSpPr/>
          <p:nvPr/>
        </p:nvSpPr>
        <p:spPr bwMode="auto">
          <a:xfrm>
            <a:off x="57150" y="549275"/>
            <a:ext cx="5040000" cy="248437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800" b="1" spc="-10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41B419C-9068-4D53-9DAF-7370D94AF903}"/>
              </a:ext>
            </a:extLst>
          </p:cNvPr>
          <p:cNvSpPr/>
          <p:nvPr/>
        </p:nvSpPr>
        <p:spPr>
          <a:xfrm>
            <a:off x="4122812" y="557645"/>
            <a:ext cx="825800" cy="2585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altLang="ko-KR" sz="900" b="1" spc="-100" dirty="0">
                <a:latin typeface="+mn-ea"/>
                <a:ea typeface="+mn-ea"/>
              </a:rPr>
              <a:t>N</a:t>
            </a:r>
            <a:r>
              <a:rPr lang="ko-KR" altLang="en-US" sz="900" b="1" spc="-100" dirty="0">
                <a:latin typeface="+mn-ea"/>
                <a:ea typeface="+mn-ea"/>
              </a:rPr>
              <a:t>수</a:t>
            </a:r>
            <a:endParaRPr lang="en-US" altLang="ko-KR" sz="900" b="1" spc="-100" dirty="0">
              <a:latin typeface="+mn-ea"/>
              <a:ea typeface="+mn-ea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614DC56-82F3-4553-BBF4-DF8C66D88F37}"/>
              </a:ext>
            </a:extLst>
          </p:cNvPr>
          <p:cNvSpPr/>
          <p:nvPr/>
        </p:nvSpPr>
        <p:spPr>
          <a:xfrm>
            <a:off x="148609" y="925048"/>
            <a:ext cx="17886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1000" spc="-100" dirty="0">
                <a:latin typeface="+mn-ea"/>
                <a:ea typeface="+mn-ea"/>
              </a:rPr>
              <a:t>단과 수업과 </a:t>
            </a:r>
            <a:r>
              <a:rPr lang="ko-KR" altLang="en-US" sz="1000" spc="-100" dirty="0" err="1">
                <a:latin typeface="+mn-ea"/>
                <a:ea typeface="+mn-ea"/>
              </a:rPr>
              <a:t>의무자습을</a:t>
            </a:r>
            <a:r>
              <a:rPr lang="ko-KR" altLang="en-US" sz="1000" spc="-100" dirty="0">
                <a:latin typeface="+mn-ea"/>
                <a:ea typeface="+mn-ea"/>
              </a:rPr>
              <a:t> 한방에</a:t>
            </a:r>
            <a:r>
              <a:rPr lang="en-US" altLang="ko-KR" sz="1000" spc="-100" dirty="0">
                <a:latin typeface="+mn-ea"/>
                <a:ea typeface="+mn-ea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011D675-57EC-4FDD-BC35-C6DDB204E504}"/>
              </a:ext>
            </a:extLst>
          </p:cNvPr>
          <p:cNvSpPr/>
          <p:nvPr/>
        </p:nvSpPr>
        <p:spPr>
          <a:xfrm>
            <a:off x="151639" y="1268760"/>
            <a:ext cx="4153984" cy="625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altLang="ko-KR" sz="3200" b="1" spc="-200" dirty="0">
                <a:latin typeface="+mn-ea"/>
                <a:ea typeface="+mn-ea"/>
              </a:rPr>
              <a:t>2025 </a:t>
            </a:r>
            <a:r>
              <a:rPr lang="en-US" altLang="ko-KR" sz="3200" b="1" spc="-200" dirty="0">
                <a:solidFill>
                  <a:srgbClr val="0070C0"/>
                </a:solidFill>
                <a:latin typeface="+mn-ea"/>
                <a:ea typeface="+mn-ea"/>
              </a:rPr>
              <a:t>N</a:t>
            </a:r>
            <a:r>
              <a:rPr lang="ko-KR" altLang="en-US" sz="3200" b="1" spc="-200" dirty="0">
                <a:solidFill>
                  <a:srgbClr val="0070C0"/>
                </a:solidFill>
                <a:latin typeface="+mn-ea"/>
                <a:ea typeface="+mn-ea"/>
              </a:rPr>
              <a:t>수 </a:t>
            </a:r>
            <a:r>
              <a:rPr lang="ko-KR" altLang="en-US" sz="3200" b="1" spc="-200" dirty="0" err="1">
                <a:solidFill>
                  <a:srgbClr val="0070C0"/>
                </a:solidFill>
                <a:latin typeface="+mn-ea"/>
                <a:ea typeface="+mn-ea"/>
              </a:rPr>
              <a:t>정규반</a:t>
            </a:r>
            <a:endParaRPr lang="ko-KR" altLang="en-US" sz="3200" b="1" spc="-2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B7992D4-A16F-4994-B441-C62EAD6181EC}"/>
              </a:ext>
            </a:extLst>
          </p:cNvPr>
          <p:cNvSpPr/>
          <p:nvPr/>
        </p:nvSpPr>
        <p:spPr>
          <a:xfrm>
            <a:off x="131967" y="1979746"/>
            <a:ext cx="2717411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900" spc="-100" dirty="0">
                <a:latin typeface="+mn-ea"/>
                <a:ea typeface="+mn-ea"/>
              </a:rPr>
              <a:t>최상위권이 집결하는 러셀</a:t>
            </a:r>
            <a:r>
              <a:rPr lang="en-US" altLang="ko-KR" sz="900" spc="-100" dirty="0">
                <a:latin typeface="+mn-ea"/>
                <a:ea typeface="+mn-ea"/>
              </a:rPr>
              <a:t>CORE </a:t>
            </a:r>
            <a:r>
              <a:rPr lang="ko-KR" altLang="en-US" sz="900" spc="-100" dirty="0">
                <a:latin typeface="+mn-ea"/>
                <a:ea typeface="+mn-ea"/>
              </a:rPr>
              <a:t>광주에서 경쟁하는 것이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900" spc="-100" dirty="0">
                <a:latin typeface="+mn-ea"/>
                <a:ea typeface="+mn-ea"/>
              </a:rPr>
              <a:t>대입 성공의 경쟁력입니다</a:t>
            </a:r>
          </a:p>
        </p:txBody>
      </p:sp>
      <p:sp>
        <p:nvSpPr>
          <p:cNvPr id="52" name="모서리가 둥근 직사각형 41">
            <a:extLst>
              <a:ext uri="{FF2B5EF4-FFF2-40B4-BE49-F238E27FC236}">
                <a16:creationId xmlns:a16="http://schemas.microsoft.com/office/drawing/2014/main" id="{ABE9D1CD-187A-4AEC-961D-F4A0530F25B4}"/>
              </a:ext>
            </a:extLst>
          </p:cNvPr>
          <p:cNvSpPr/>
          <p:nvPr/>
        </p:nvSpPr>
        <p:spPr bwMode="auto">
          <a:xfrm>
            <a:off x="148610" y="2573159"/>
            <a:ext cx="2932182" cy="288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9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 개강 </a:t>
            </a:r>
            <a:r>
              <a:rPr lang="en-US" altLang="ko-KR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 2/5(</a:t>
            </a:r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 2</a:t>
            </a:r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 개강</a:t>
            </a:r>
            <a:r>
              <a:rPr lang="en-US" altLang="ko-KR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 3/1(</a:t>
            </a:r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금</a:t>
            </a:r>
            <a:r>
              <a:rPr lang="en-US" altLang="ko-KR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 I </a:t>
            </a:r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모집 중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80B3601-0E31-4B49-9B53-466E9CDC14FB}"/>
              </a:ext>
            </a:extLst>
          </p:cNvPr>
          <p:cNvSpPr txBox="1"/>
          <p:nvPr/>
        </p:nvSpPr>
        <p:spPr>
          <a:xfrm>
            <a:off x="57150" y="3182118"/>
            <a:ext cx="13612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err="1">
                <a:latin typeface="+mn-ea"/>
                <a:ea typeface="+mn-ea"/>
              </a:rPr>
              <a:t>학원별</a:t>
            </a:r>
            <a:r>
              <a:rPr lang="ko-KR" altLang="en-US" sz="1000" b="1" dirty="0">
                <a:latin typeface="+mn-ea"/>
                <a:ea typeface="+mn-ea"/>
              </a:rPr>
              <a:t> 좌측</a:t>
            </a:r>
            <a:r>
              <a:rPr lang="en-US" altLang="ko-KR" sz="1000" b="1" dirty="0">
                <a:latin typeface="+mn-ea"/>
                <a:ea typeface="+mn-ea"/>
              </a:rPr>
              <a:t>SS </a:t>
            </a:r>
            <a:r>
              <a:rPr lang="ko-KR" altLang="en-US" sz="1000" b="1" dirty="0">
                <a:latin typeface="+mn-ea"/>
                <a:ea typeface="+mn-ea"/>
              </a:rPr>
              <a:t>배너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979378C-844C-42ED-82C9-E3BC7BB185AA}"/>
              </a:ext>
            </a:extLst>
          </p:cNvPr>
          <p:cNvSpPr txBox="1"/>
          <p:nvPr/>
        </p:nvSpPr>
        <p:spPr>
          <a:xfrm>
            <a:off x="2804072" y="3182118"/>
            <a:ext cx="30684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>
                <a:latin typeface="+mn-ea"/>
                <a:ea typeface="+mn-ea"/>
              </a:rPr>
              <a:t>학원별</a:t>
            </a:r>
            <a:r>
              <a:rPr lang="ko-KR" altLang="en-US" sz="1000" b="1" dirty="0">
                <a:latin typeface="+mn-ea"/>
                <a:ea typeface="+mn-ea"/>
              </a:rPr>
              <a:t> </a:t>
            </a:r>
            <a:r>
              <a:rPr lang="en-US" altLang="ko-KR" sz="1000" b="1" dirty="0">
                <a:latin typeface="+mn-ea"/>
                <a:ea typeface="+mn-ea"/>
              </a:rPr>
              <a:t>LNB</a:t>
            </a:r>
          </a:p>
          <a:p>
            <a:endParaRPr lang="en-US" altLang="ko-KR" sz="1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r>
              <a:rPr lang="en-US" altLang="ko-KR" sz="1000" spc="-100" dirty="0">
                <a:solidFill>
                  <a:srgbClr val="FF0000"/>
                </a:solidFill>
                <a:latin typeface="+mn-ea"/>
                <a:ea typeface="+mn-ea"/>
              </a:rPr>
              <a:t>2025 </a:t>
            </a:r>
            <a:r>
              <a:rPr lang="ko-KR" altLang="en-US" sz="1000" spc="-100" dirty="0">
                <a:solidFill>
                  <a:srgbClr val="FF0000"/>
                </a:solidFill>
                <a:latin typeface="+mn-ea"/>
                <a:ea typeface="+mn-ea"/>
              </a:rPr>
              <a:t>재수생 우선선발반 아래에 노출</a:t>
            </a:r>
            <a:endParaRPr lang="en-US" altLang="ko-KR" sz="10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1858C4D-D7EB-4BFD-A621-FC82496F68F0}"/>
              </a:ext>
            </a:extLst>
          </p:cNvPr>
          <p:cNvSpPr/>
          <p:nvPr/>
        </p:nvSpPr>
        <p:spPr bwMode="auto">
          <a:xfrm>
            <a:off x="57150" y="3428339"/>
            <a:ext cx="1085509" cy="1901708"/>
          </a:xfrm>
          <a:prstGeom prst="rect">
            <a:avLst/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2800" b="1" spc="-10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모서리가 둥근 직사각형 45">
            <a:extLst>
              <a:ext uri="{FF2B5EF4-FFF2-40B4-BE49-F238E27FC236}">
                <a16:creationId xmlns:a16="http://schemas.microsoft.com/office/drawing/2014/main" id="{C0AC3067-41EB-48F0-ACEE-CA2AC7D27BC1}"/>
              </a:ext>
            </a:extLst>
          </p:cNvPr>
          <p:cNvSpPr/>
          <p:nvPr/>
        </p:nvSpPr>
        <p:spPr bwMode="auto">
          <a:xfrm>
            <a:off x="180543" y="3600946"/>
            <a:ext cx="898024" cy="202299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9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900" spc="-150" dirty="0">
                <a:solidFill>
                  <a:srgbClr val="000000"/>
                </a:solidFill>
                <a:latin typeface="+mn-ea"/>
                <a:ea typeface="+mn-ea"/>
              </a:rPr>
              <a:t>N</a:t>
            </a:r>
            <a:r>
              <a:rPr lang="ko-KR" altLang="en-US" sz="900" spc="-150" dirty="0">
                <a:solidFill>
                  <a:srgbClr val="000000"/>
                </a:solidFill>
                <a:latin typeface="+mn-ea"/>
                <a:ea typeface="+mn-ea"/>
              </a:rPr>
              <a:t>수</a:t>
            </a:r>
            <a:endParaRPr lang="en-US" altLang="ko-KR" sz="900" spc="-15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3F3C9BF-BFE3-4ABE-9461-4D91C7EBCEBC}"/>
              </a:ext>
            </a:extLst>
          </p:cNvPr>
          <p:cNvSpPr/>
          <p:nvPr/>
        </p:nvSpPr>
        <p:spPr bwMode="auto">
          <a:xfrm>
            <a:off x="57150" y="5059261"/>
            <a:ext cx="1085509" cy="270785"/>
          </a:xfrm>
          <a:prstGeom prst="rect">
            <a:avLst/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 </a:t>
            </a:r>
            <a:r>
              <a: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2/5(</a:t>
            </a: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 2</a:t>
            </a: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 </a:t>
            </a:r>
            <a:r>
              <a: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3/1(</a:t>
            </a: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금</a:t>
            </a:r>
            <a:r>
              <a: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b="1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94B5A7-26B2-400A-A757-F68750807B9D}"/>
              </a:ext>
            </a:extLst>
          </p:cNvPr>
          <p:cNvSpPr txBox="1"/>
          <p:nvPr/>
        </p:nvSpPr>
        <p:spPr>
          <a:xfrm>
            <a:off x="65421" y="3861048"/>
            <a:ext cx="1077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00" dirty="0">
                <a:latin typeface="+mn-ea"/>
                <a:ea typeface="+mn-ea"/>
              </a:rPr>
              <a:t>2025</a:t>
            </a:r>
          </a:p>
          <a:p>
            <a:pPr algn="ctr"/>
            <a:r>
              <a:rPr lang="en-US" altLang="ko-KR" sz="1600" b="1" spc="-100" dirty="0">
                <a:solidFill>
                  <a:srgbClr val="0070C0"/>
                </a:solidFill>
                <a:latin typeface="+mn-ea"/>
                <a:ea typeface="+mn-ea"/>
              </a:rPr>
              <a:t>N</a:t>
            </a:r>
            <a:r>
              <a:rPr lang="ko-KR" altLang="en-US" sz="1600" b="1" spc="-100" dirty="0">
                <a:solidFill>
                  <a:srgbClr val="0070C0"/>
                </a:solidFill>
                <a:latin typeface="+mn-ea"/>
                <a:ea typeface="+mn-ea"/>
              </a:rPr>
              <a:t>수</a:t>
            </a:r>
            <a:endParaRPr lang="en-US" altLang="ko-KR" sz="16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r>
              <a:rPr lang="ko-KR" altLang="en-US" sz="1600" b="1" spc="-100" dirty="0" err="1">
                <a:solidFill>
                  <a:srgbClr val="0070C0"/>
                </a:solidFill>
                <a:latin typeface="+mn-ea"/>
                <a:ea typeface="+mn-ea"/>
              </a:rPr>
              <a:t>정규반</a:t>
            </a:r>
            <a:endParaRPr lang="ko-KR" altLang="en-US" sz="1600" b="1" spc="-1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85B0C9D-7763-4BA0-9802-A9618F58EF28}"/>
              </a:ext>
            </a:extLst>
          </p:cNvPr>
          <p:cNvSpPr txBox="1"/>
          <p:nvPr/>
        </p:nvSpPr>
        <p:spPr>
          <a:xfrm>
            <a:off x="65421" y="4649419"/>
            <a:ext cx="107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spc="-100" dirty="0">
                <a:latin typeface="+mn-ea"/>
                <a:ea typeface="+mn-ea"/>
              </a:rPr>
              <a:t>단과 수업과</a:t>
            </a:r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spc="-100" dirty="0" err="1">
                <a:latin typeface="+mn-ea"/>
                <a:ea typeface="+mn-ea"/>
              </a:rPr>
              <a:t>의무자습을</a:t>
            </a:r>
            <a:r>
              <a:rPr lang="ko-KR" altLang="en-US" sz="900" spc="-100" dirty="0">
                <a:latin typeface="+mn-ea"/>
                <a:ea typeface="+mn-ea"/>
              </a:rPr>
              <a:t> 한방에</a:t>
            </a:r>
            <a:r>
              <a:rPr lang="en-US" altLang="ko-KR" sz="900" spc="-100" dirty="0">
                <a:latin typeface="+mn-ea"/>
                <a:ea typeface="+mn-ea"/>
              </a:rPr>
              <a:t>!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B3452E4-0589-4830-900B-7DE8887F41E9}"/>
              </a:ext>
            </a:extLst>
          </p:cNvPr>
          <p:cNvSpPr/>
          <p:nvPr/>
        </p:nvSpPr>
        <p:spPr>
          <a:xfrm>
            <a:off x="1192304" y="2006963"/>
            <a:ext cx="720000" cy="18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EFA57D3-7B02-4AF4-8B23-63D27D63D7F3}"/>
              </a:ext>
            </a:extLst>
          </p:cNvPr>
          <p:cNvSpPr/>
          <p:nvPr/>
        </p:nvSpPr>
        <p:spPr>
          <a:xfrm>
            <a:off x="1120153" y="190790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4644C4-F61F-4381-9AC8-D91EC4FF3EC7}"/>
              </a:ext>
            </a:extLst>
          </p:cNvPr>
          <p:cNvSpPr/>
          <p:nvPr/>
        </p:nvSpPr>
        <p:spPr>
          <a:xfrm>
            <a:off x="148608" y="2578520"/>
            <a:ext cx="2932184" cy="27689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C6359DD-8145-44D4-AFFF-6D6981F67695}"/>
              </a:ext>
            </a:extLst>
          </p:cNvPr>
          <p:cNvSpPr/>
          <p:nvPr/>
        </p:nvSpPr>
        <p:spPr>
          <a:xfrm>
            <a:off x="76458" y="247946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CB241DA-30E0-4E93-B910-FDC211535A43}"/>
              </a:ext>
            </a:extLst>
          </p:cNvPr>
          <p:cNvSpPr/>
          <p:nvPr/>
        </p:nvSpPr>
        <p:spPr>
          <a:xfrm>
            <a:off x="57150" y="5058566"/>
            <a:ext cx="1085508" cy="27027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611288B-9CFE-4137-9031-00693345301E}"/>
              </a:ext>
            </a:extLst>
          </p:cNvPr>
          <p:cNvSpPr/>
          <p:nvPr/>
        </p:nvSpPr>
        <p:spPr>
          <a:xfrm>
            <a:off x="-15001" y="495950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</a:t>
            </a:r>
            <a:endParaRPr lang="ko-KR" altLang="en-US" sz="1000" b="1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3F2BD50-01CD-44B4-8ACF-06764A540E96}"/>
              </a:ext>
            </a:extLst>
          </p:cNvPr>
          <p:cNvSpPr/>
          <p:nvPr/>
        </p:nvSpPr>
        <p:spPr>
          <a:xfrm>
            <a:off x="2724408" y="333535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</a:t>
            </a:r>
            <a:endParaRPr lang="ko-KR" altLang="en-US" sz="1000" b="1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ECD100C-E7ED-4D4F-8216-C01AA3C4AA45}"/>
              </a:ext>
            </a:extLst>
          </p:cNvPr>
          <p:cNvSpPr/>
          <p:nvPr/>
        </p:nvSpPr>
        <p:spPr>
          <a:xfrm>
            <a:off x="0" y="48009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282759A-18CC-47D5-85F2-212F98210A3A}"/>
              </a:ext>
            </a:extLst>
          </p:cNvPr>
          <p:cNvSpPr/>
          <p:nvPr/>
        </p:nvSpPr>
        <p:spPr>
          <a:xfrm>
            <a:off x="0" y="335879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77142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0A252BA7-6CD3-4FEF-8DEF-29F6D1C33411}"/>
              </a:ext>
            </a:extLst>
          </p:cNvPr>
          <p:cNvSpPr/>
          <p:nvPr/>
        </p:nvSpPr>
        <p:spPr>
          <a:xfrm>
            <a:off x="3396739" y="616669"/>
            <a:ext cx="3012579" cy="603336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E1FE9D6-3AB7-4261-A67A-16384331BCAF}"/>
              </a:ext>
            </a:extLst>
          </p:cNvPr>
          <p:cNvSpPr/>
          <p:nvPr/>
        </p:nvSpPr>
        <p:spPr bwMode="auto">
          <a:xfrm>
            <a:off x="3540284" y="2221778"/>
            <a:ext cx="2725486" cy="2660666"/>
          </a:xfrm>
          <a:prstGeom prst="roundRect">
            <a:avLst>
              <a:gd name="adj" fmla="val 2343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+mn-ea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>
                <a:latin typeface="+mn-ea"/>
              </a:rPr>
              <a:t>2024 N</a:t>
            </a:r>
            <a:r>
              <a:rPr lang="ko-KR" altLang="en-US" b="0" dirty="0">
                <a:latin typeface="+mn-ea"/>
              </a:rPr>
              <a:t>수 </a:t>
            </a:r>
            <a:r>
              <a:rPr lang="ko-KR" altLang="en-US" b="0" dirty="0" err="1">
                <a:latin typeface="+mn-ea"/>
              </a:rPr>
              <a:t>정규반</a:t>
            </a:r>
            <a:r>
              <a:rPr lang="en-US" altLang="ko-KR" b="0" dirty="0">
                <a:latin typeface="+mn-ea"/>
              </a:rPr>
              <a:t>(CORE</a:t>
            </a:r>
            <a:r>
              <a:rPr lang="ko-KR" altLang="en-US" b="0" dirty="0">
                <a:latin typeface="+mn-ea"/>
              </a:rPr>
              <a:t>광주 </a:t>
            </a:r>
            <a:r>
              <a:rPr lang="ko-KR" altLang="en-US" b="0" dirty="0" err="1">
                <a:latin typeface="+mn-ea"/>
              </a:rPr>
              <a:t>정규반</a:t>
            </a:r>
            <a:r>
              <a:rPr lang="ko-KR" altLang="en-US" b="0" dirty="0">
                <a:latin typeface="+mn-ea"/>
              </a:rPr>
              <a:t> </a:t>
            </a:r>
            <a:r>
              <a:rPr lang="en-US" altLang="ko-KR" b="0" dirty="0">
                <a:latin typeface="+mn-ea"/>
              </a:rPr>
              <a:t>MO)</a:t>
            </a:r>
            <a:endParaRPr lang="ko-KR" altLang="en-US" b="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5C9BBD-AFAC-49B1-BC14-38F2A1051493}"/>
              </a:ext>
            </a:extLst>
          </p:cNvPr>
          <p:cNvSpPr txBox="1"/>
          <p:nvPr/>
        </p:nvSpPr>
        <p:spPr>
          <a:xfrm>
            <a:off x="645739" y="1326627"/>
            <a:ext cx="214872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50" dirty="0" err="1">
                <a:latin typeface="+mn-ea"/>
                <a:ea typeface="+mn-ea"/>
              </a:rPr>
              <a:t>바른공부</a:t>
            </a:r>
            <a:r>
              <a:rPr lang="ko-KR" altLang="en-US" sz="1800" b="1" spc="-150" dirty="0">
                <a:latin typeface="+mn-ea"/>
                <a:ea typeface="+mn-ea"/>
              </a:rPr>
              <a:t> </a:t>
            </a:r>
            <a:r>
              <a:rPr lang="ko-KR" altLang="en-US" sz="1800" b="1" spc="-150" dirty="0" err="1">
                <a:latin typeface="+mn-ea"/>
                <a:ea typeface="+mn-ea"/>
              </a:rPr>
              <a:t>자습전용관</a:t>
            </a:r>
            <a:endParaRPr lang="en-US" altLang="ko-KR" sz="1800" b="1" spc="-150" dirty="0">
              <a:latin typeface="+mn-ea"/>
              <a:ea typeface="+mn-ea"/>
            </a:endParaRPr>
          </a:p>
          <a:p>
            <a:pPr algn="ctr"/>
            <a:r>
              <a:rPr lang="en-US" altLang="ko-KR" sz="2800" b="1" spc="-150" dirty="0">
                <a:latin typeface="+mn-ea"/>
                <a:ea typeface="+mn-ea"/>
              </a:rPr>
              <a:t>N</a:t>
            </a:r>
            <a:r>
              <a:rPr lang="ko-KR" altLang="en-US" sz="2800" b="1" spc="-150" dirty="0">
                <a:latin typeface="+mn-ea"/>
                <a:ea typeface="+mn-ea"/>
              </a:rPr>
              <a:t>수 </a:t>
            </a:r>
            <a:r>
              <a:rPr lang="ko-KR" altLang="en-US" sz="2800" b="1" spc="-150" dirty="0" err="1">
                <a:latin typeface="+mn-ea"/>
                <a:ea typeface="+mn-ea"/>
              </a:rPr>
              <a:t>정규반</a:t>
            </a:r>
            <a:endParaRPr lang="ko-KR" altLang="en-US" sz="2800" b="1" spc="-150" dirty="0">
              <a:latin typeface="+mn-ea"/>
              <a:ea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F8A0372-2F5F-4F5C-B861-107DF6839D18}"/>
              </a:ext>
            </a:extLst>
          </p:cNvPr>
          <p:cNvSpPr txBox="1"/>
          <p:nvPr/>
        </p:nvSpPr>
        <p:spPr>
          <a:xfrm>
            <a:off x="417785" y="999265"/>
            <a:ext cx="26433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  <a:ea typeface="+mn-ea"/>
              </a:rPr>
              <a:t>단과 수업과 의무자습을 한방에</a:t>
            </a:r>
            <a:r>
              <a:rPr lang="en-US" altLang="ko-KR" spc="-150" dirty="0">
                <a:latin typeface="+mn-ea"/>
                <a:ea typeface="+mn-ea"/>
              </a:rPr>
              <a:t>!</a:t>
            </a: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8FDE43BA-2606-4A2E-A62D-99E3834A37AD}"/>
              </a:ext>
            </a:extLst>
          </p:cNvPr>
          <p:cNvSpPr/>
          <p:nvPr/>
        </p:nvSpPr>
        <p:spPr bwMode="auto">
          <a:xfrm>
            <a:off x="243689" y="989231"/>
            <a:ext cx="562723" cy="56295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endParaRPr lang="ko-KR" altLang="en-US" sz="1400" b="1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DB67D3-2E8F-4EEA-AF33-B6BE6E6F877C}"/>
              </a:ext>
            </a:extLst>
          </p:cNvPr>
          <p:cNvSpPr/>
          <p:nvPr/>
        </p:nvSpPr>
        <p:spPr>
          <a:xfrm>
            <a:off x="213815" y="620686"/>
            <a:ext cx="3012579" cy="599870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6588D6F-0C07-42FD-AC1C-A3097341C7D1}"/>
              </a:ext>
            </a:extLst>
          </p:cNvPr>
          <p:cNvSpPr/>
          <p:nvPr/>
        </p:nvSpPr>
        <p:spPr>
          <a:xfrm>
            <a:off x="233161" y="657526"/>
            <a:ext cx="30125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spc="-150" dirty="0">
                <a:solidFill>
                  <a:prstClr val="black"/>
                </a:solidFill>
                <a:latin typeface="맑은 고딕"/>
                <a:ea typeface="맑은 고딕"/>
                <a:cs typeface="Segoe UI" panose="020B0502040204020203" pitchFamily="34" charset="0"/>
              </a:rPr>
              <a:t>2025 N</a:t>
            </a:r>
            <a:r>
              <a:rPr lang="ko-KR" altLang="en-US" sz="1000" spc="-150" dirty="0">
                <a:solidFill>
                  <a:prstClr val="black"/>
                </a:solidFill>
                <a:latin typeface="맑은 고딕"/>
                <a:ea typeface="맑은 고딕"/>
                <a:cs typeface="Segoe UI" panose="020B0502040204020203" pitchFamily="34" charset="0"/>
              </a:rPr>
              <a:t>수 </a:t>
            </a:r>
            <a:r>
              <a:rPr lang="ko-KR" altLang="en-US" sz="1000" spc="-150" dirty="0" err="1">
                <a:solidFill>
                  <a:prstClr val="black"/>
                </a:solidFill>
                <a:latin typeface="맑은 고딕"/>
                <a:ea typeface="맑은 고딕"/>
                <a:cs typeface="Segoe UI" panose="020B0502040204020203" pitchFamily="34" charset="0"/>
              </a:rPr>
              <a:t>정규반</a:t>
            </a:r>
            <a:endParaRPr lang="en-US" altLang="ko-KR" sz="1000" spc="-150" dirty="0">
              <a:solidFill>
                <a:prstClr val="black"/>
              </a:solidFill>
              <a:latin typeface="맑은 고딕"/>
              <a:ea typeface="맑은 고딕"/>
              <a:cs typeface="Segoe UI" panose="020B0502040204020203" pitchFamily="34" charset="0"/>
            </a:endParaRPr>
          </a:p>
        </p:txBody>
      </p:sp>
      <p:pic>
        <p:nvPicPr>
          <p:cNvPr id="23" name="Picture 2" descr="http://russeldata.megastudy.net/campus/images/russel/m_russel/common/page_prev.jpg">
            <a:extLst>
              <a:ext uri="{FF2B5EF4-FFF2-40B4-BE49-F238E27FC236}">
                <a16:creationId xmlns:a16="http://schemas.microsoft.com/office/drawing/2014/main" id="{E40A7810-6824-482A-9D41-D5E7D8479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15" y="710663"/>
            <a:ext cx="151236" cy="14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1D95D13-00CF-4359-9572-68D0D55A8C5C}"/>
              </a:ext>
            </a:extLst>
          </p:cNvPr>
          <p:cNvCxnSpPr/>
          <p:nvPr/>
        </p:nvCxnSpPr>
        <p:spPr>
          <a:xfrm>
            <a:off x="248950" y="934295"/>
            <a:ext cx="295776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512603B-45C0-455A-94A3-24B0376FE771}"/>
              </a:ext>
            </a:extLst>
          </p:cNvPr>
          <p:cNvGrpSpPr/>
          <p:nvPr/>
        </p:nvGrpSpPr>
        <p:grpSpPr>
          <a:xfrm>
            <a:off x="701860" y="2671129"/>
            <a:ext cx="1836475" cy="513797"/>
            <a:chOff x="2993425" y="3861048"/>
            <a:chExt cx="1836475" cy="665869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1D79E51-FB4F-4CC4-8E7B-D57ECF039A08}"/>
                </a:ext>
              </a:extLst>
            </p:cNvPr>
            <p:cNvGrpSpPr/>
            <p:nvPr/>
          </p:nvGrpSpPr>
          <p:grpSpPr>
            <a:xfrm>
              <a:off x="2993425" y="4227764"/>
              <a:ext cx="1836475" cy="299153"/>
              <a:chOff x="-246935" y="4515796"/>
              <a:chExt cx="1836475" cy="299153"/>
            </a:xfrm>
          </p:grpSpPr>
          <p:sp>
            <p:nvSpPr>
              <p:cNvPr id="29" name="모서리가 둥근 직사각형 31">
                <a:extLst>
                  <a:ext uri="{FF2B5EF4-FFF2-40B4-BE49-F238E27FC236}">
                    <a16:creationId xmlns:a16="http://schemas.microsoft.com/office/drawing/2014/main" id="{D1F7C9DC-F613-473C-AD52-461DFA78A939}"/>
                  </a:ext>
                </a:extLst>
              </p:cNvPr>
              <p:cNvSpPr/>
              <p:nvPr/>
            </p:nvSpPr>
            <p:spPr bwMode="auto">
              <a:xfrm>
                <a:off x="-246935" y="4515796"/>
                <a:ext cx="720080" cy="28803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alpha val="90000"/>
                </a:schemeClr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ko-KR" altLang="en-US" sz="900" b="1" spc="-100" dirty="0">
                    <a:solidFill>
                      <a:schemeClr val="bg1"/>
                    </a:solidFill>
                    <a:latin typeface="+mn-ea"/>
                    <a:ea typeface="+mn-ea"/>
                  </a:rPr>
                  <a:t>접수 방법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A01949B-ACB1-4ACC-95D6-1923649638ED}"/>
                  </a:ext>
                </a:extLst>
              </p:cNvPr>
              <p:cNvSpPr txBox="1"/>
              <p:nvPr/>
            </p:nvSpPr>
            <p:spPr>
              <a:xfrm>
                <a:off x="476735" y="4515796"/>
                <a:ext cx="1112805" cy="2991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ko-KR" altLang="en-US" sz="9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현장 또는 온라인 접수</a:t>
                </a:r>
              </a:p>
            </p:txBody>
          </p:sp>
        </p:grpSp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4EC0E482-FA33-40BA-BA8D-1F782DF38DE3}"/>
                </a:ext>
              </a:extLst>
            </p:cNvPr>
            <p:cNvSpPr/>
            <p:nvPr/>
          </p:nvSpPr>
          <p:spPr bwMode="auto">
            <a:xfrm>
              <a:off x="2997015" y="3861048"/>
              <a:ext cx="720080" cy="2880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9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900" b="1" spc="-100" dirty="0">
                  <a:solidFill>
                    <a:schemeClr val="bg1"/>
                  </a:solidFill>
                  <a:latin typeface="+mn-ea"/>
                  <a:ea typeface="+mn-ea"/>
                </a:rPr>
                <a:t>개강일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F62D8A7-241A-48D8-BBF1-39AEE72EE44C}"/>
                </a:ext>
              </a:extLst>
            </p:cNvPr>
            <p:cNvSpPr txBox="1"/>
            <p:nvPr/>
          </p:nvSpPr>
          <p:spPr>
            <a:xfrm>
              <a:off x="3720685" y="3861048"/>
              <a:ext cx="1039067" cy="299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-150" dirty="0">
                  <a:latin typeface="+mn-ea"/>
                  <a:ea typeface="+mn-ea"/>
                </a:rPr>
                <a:t>1</a:t>
              </a:r>
              <a:r>
                <a:rPr lang="ko-KR" altLang="en-US" sz="900" spc="-150" dirty="0">
                  <a:latin typeface="+mn-ea"/>
                  <a:ea typeface="+mn-ea"/>
                </a:rPr>
                <a:t>차</a:t>
              </a:r>
              <a:r>
                <a:rPr lang="en-US" altLang="ko-KR" sz="900" spc="-150" dirty="0">
                  <a:latin typeface="+mn-ea"/>
                  <a:ea typeface="+mn-ea"/>
                </a:rPr>
                <a:t>. 2/5(</a:t>
              </a:r>
              <a:r>
                <a:rPr lang="ko-KR" altLang="en-US" sz="900" spc="-150" dirty="0">
                  <a:latin typeface="+mn-ea"/>
                  <a:ea typeface="+mn-ea"/>
                </a:rPr>
                <a:t>월</a:t>
              </a:r>
              <a:r>
                <a:rPr lang="en-US" altLang="ko-KR" sz="900" spc="-150" dirty="0">
                  <a:latin typeface="+mn-ea"/>
                  <a:ea typeface="+mn-ea"/>
                </a:rPr>
                <a:t>), 2</a:t>
              </a:r>
              <a:r>
                <a:rPr lang="ko-KR" altLang="en-US" sz="900" spc="-150" dirty="0">
                  <a:latin typeface="+mn-ea"/>
                  <a:ea typeface="+mn-ea"/>
                </a:rPr>
                <a:t>차</a:t>
              </a:r>
              <a:r>
                <a:rPr lang="en-US" altLang="ko-KR" sz="900" spc="-150" dirty="0">
                  <a:latin typeface="+mn-ea"/>
                  <a:ea typeface="+mn-ea"/>
                </a:rPr>
                <a:t>. 3/1(</a:t>
              </a:r>
              <a:r>
                <a:rPr lang="ko-KR" altLang="en-US" sz="900" spc="-150" dirty="0">
                  <a:latin typeface="+mn-ea"/>
                  <a:ea typeface="+mn-ea"/>
                </a:rPr>
                <a:t>금</a:t>
              </a:r>
              <a:r>
                <a:rPr lang="en-US" altLang="ko-KR" sz="900" spc="-150" dirty="0">
                  <a:latin typeface="+mn-ea"/>
                  <a:ea typeface="+mn-ea"/>
                </a:rPr>
                <a:t>)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3D71CF3-25DD-4843-808E-BAB6C1D0D9B4}"/>
              </a:ext>
            </a:extLst>
          </p:cNvPr>
          <p:cNvGrpSpPr/>
          <p:nvPr/>
        </p:nvGrpSpPr>
        <p:grpSpPr>
          <a:xfrm>
            <a:off x="233161" y="3662043"/>
            <a:ext cx="2957766" cy="490075"/>
            <a:chOff x="303685" y="4804535"/>
            <a:chExt cx="7560000" cy="490075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8C5EEEB-AAF9-441C-893C-3EFDD74E60EF}"/>
                </a:ext>
              </a:extLst>
            </p:cNvPr>
            <p:cNvSpPr/>
            <p:nvPr/>
          </p:nvSpPr>
          <p:spPr bwMode="auto">
            <a:xfrm>
              <a:off x="303685" y="4804535"/>
              <a:ext cx="2520000" cy="490075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</a:t>
              </a: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CORE </a:t>
              </a: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광주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모집요강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45D6F40-776B-4741-856D-FF3E308E64E7}"/>
                </a:ext>
              </a:extLst>
            </p:cNvPr>
            <p:cNvSpPr/>
            <p:nvPr/>
          </p:nvSpPr>
          <p:spPr bwMode="auto">
            <a:xfrm>
              <a:off x="534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수능에 최적화된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BA7D23F-A34C-4B6D-99A8-461779021BA2}"/>
                </a:ext>
              </a:extLst>
            </p:cNvPr>
            <p:cNvSpPr/>
            <p:nvPr/>
          </p:nvSpPr>
          <p:spPr bwMode="auto">
            <a:xfrm>
              <a:off x="282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최상위권 집결</a:t>
              </a: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</a:t>
              </a: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CORE </a:t>
              </a: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광주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0" name="Fill">
            <a:extLst>
              <a:ext uri="{FF2B5EF4-FFF2-40B4-BE49-F238E27FC236}">
                <a16:creationId xmlns:a16="http://schemas.microsoft.com/office/drawing/2014/main" id="{AAD659C4-6E83-4B78-B373-D4979E946157}"/>
              </a:ext>
            </a:extLst>
          </p:cNvPr>
          <p:cNvSpPr>
            <a:spLocks/>
          </p:cNvSpPr>
          <p:nvPr/>
        </p:nvSpPr>
        <p:spPr bwMode="auto">
          <a:xfrm rot="5400000">
            <a:off x="1608785" y="5615090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58" name="Fill">
            <a:extLst>
              <a:ext uri="{FF2B5EF4-FFF2-40B4-BE49-F238E27FC236}">
                <a16:creationId xmlns:a16="http://schemas.microsoft.com/office/drawing/2014/main" id="{71487D39-D575-4D62-BC61-911B74ED14BB}"/>
              </a:ext>
            </a:extLst>
          </p:cNvPr>
          <p:cNvSpPr>
            <a:spLocks/>
          </p:cNvSpPr>
          <p:nvPr/>
        </p:nvSpPr>
        <p:spPr bwMode="auto">
          <a:xfrm rot="5400000">
            <a:off x="4811598" y="556084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8DE08D-B8EB-45AE-9D65-FAC912D77D8F}"/>
              </a:ext>
            </a:extLst>
          </p:cNvPr>
          <p:cNvSpPr txBox="1"/>
          <p:nvPr/>
        </p:nvSpPr>
        <p:spPr>
          <a:xfrm>
            <a:off x="264259" y="2151495"/>
            <a:ext cx="2911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pc="-150" dirty="0">
                <a:latin typeface="+mn-ea"/>
                <a:ea typeface="+mn-ea"/>
              </a:rPr>
              <a:t>최상위권이 집결하는 러셀</a:t>
            </a:r>
            <a:r>
              <a:rPr lang="en-US" altLang="ko-KR" sz="1000" spc="-150" dirty="0">
                <a:latin typeface="+mn-ea"/>
                <a:ea typeface="+mn-ea"/>
              </a:rPr>
              <a:t>CORE </a:t>
            </a:r>
            <a:r>
              <a:rPr lang="ko-KR" altLang="en-US" sz="1000" spc="-150" dirty="0">
                <a:latin typeface="+mn-ea"/>
                <a:ea typeface="+mn-ea"/>
              </a:rPr>
              <a:t>광주에서 경쟁하는 것이</a:t>
            </a:r>
          </a:p>
          <a:p>
            <a:pPr algn="ctr"/>
            <a:r>
              <a:rPr lang="ko-KR" altLang="en-US" sz="1000" spc="-150" dirty="0">
                <a:latin typeface="+mn-ea"/>
                <a:ea typeface="+mn-ea"/>
              </a:rPr>
              <a:t>대입성공의 경쟁력입니다</a:t>
            </a:r>
            <a:r>
              <a:rPr lang="en-US" altLang="ko-KR" sz="10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76238ED-9793-4C68-974A-D305E27BE5F7}"/>
              </a:ext>
            </a:extLst>
          </p:cNvPr>
          <p:cNvSpPr/>
          <p:nvPr/>
        </p:nvSpPr>
        <p:spPr bwMode="auto">
          <a:xfrm>
            <a:off x="1428388" y="2151495"/>
            <a:ext cx="706356" cy="2058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191C266-17DA-4C43-AD0D-05513CBB00EB}"/>
              </a:ext>
            </a:extLst>
          </p:cNvPr>
          <p:cNvSpPr/>
          <p:nvPr/>
        </p:nvSpPr>
        <p:spPr>
          <a:xfrm>
            <a:off x="1301113" y="206937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D2B404C-FE5B-4ADB-9394-D11E8AD4537C}"/>
              </a:ext>
            </a:extLst>
          </p:cNvPr>
          <p:cNvSpPr/>
          <p:nvPr/>
        </p:nvSpPr>
        <p:spPr bwMode="auto">
          <a:xfrm>
            <a:off x="1101531" y="2525283"/>
            <a:ext cx="2142062" cy="591364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0925C46-31F0-4633-BEB6-8F3C4B34354E}"/>
              </a:ext>
            </a:extLst>
          </p:cNvPr>
          <p:cNvSpPr/>
          <p:nvPr/>
        </p:nvSpPr>
        <p:spPr>
          <a:xfrm>
            <a:off x="570755" y="253950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0CB7B581-CD09-4C5C-BB4F-8BCD3E533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649729"/>
              </p:ext>
            </p:extLst>
          </p:nvPr>
        </p:nvGraphicFramePr>
        <p:xfrm>
          <a:off x="8113403" y="211913"/>
          <a:ext cx="1800000" cy="275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페이지와 상이한 부분만 작성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CORE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광주 모집요강</a:t>
                      </a:r>
                      <a:endParaRPr kumimoji="1" lang="en-US" altLang="ko-KR" sz="900" b="1" i="0" u="none" strike="noStrike" cap="none" spc="-5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학원명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반영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개강일 및 접수방법 반영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01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얼럿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메시지 표출</a:t>
                      </a:r>
                      <a:b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 “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추후 오픈 예정입니다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.”</a:t>
                      </a:r>
                      <a:b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spc="-10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1" spc="-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추후 링크 생성 후 반영 사항</a:t>
                      </a:r>
                      <a:r>
                        <a:rPr lang="en-US" altLang="ko-KR" sz="900" b="1" spc="-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br>
                        <a:rPr lang="en-US" altLang="ko-KR" sz="900" b="1" spc="-10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</a:br>
                      <a:r>
                        <a:rPr lang="ko-KR" altLang="en-US" sz="900" b="0" spc="-10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버튼 클릭 시 </a:t>
                      </a:r>
                      <a:r>
                        <a:rPr lang="ko-KR" altLang="en-US" sz="900" b="0" spc="-100" baseline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얼럿</a:t>
                      </a:r>
                      <a:r>
                        <a:rPr lang="ko-KR" altLang="en-US" sz="900" b="0" spc="-10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 메시지 표출 후 </a:t>
                      </a:r>
                      <a:r>
                        <a:rPr lang="en-US" altLang="ko-KR" sz="900" b="0" spc="-10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PC </a:t>
                      </a:r>
                      <a:r>
                        <a:rPr lang="ko-KR" altLang="en-US" sz="900" b="0" spc="-10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원서접수 바로가기 페이지로 이동</a:t>
                      </a:r>
                      <a:br>
                        <a:rPr lang="en-US" altLang="ko-KR" sz="900" b="0" spc="-10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spc="-10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 “</a:t>
                      </a:r>
                      <a:r>
                        <a:rPr lang="ko-KR" altLang="en-US" sz="900" b="0" spc="-10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원서접수는 </a:t>
                      </a:r>
                      <a:r>
                        <a:rPr lang="en-US" altLang="ko-KR" sz="900" b="0" spc="-10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PC </a:t>
                      </a:r>
                      <a:r>
                        <a:rPr lang="ko-KR" altLang="en-US" sz="900" b="0" spc="-10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페이지에서 이용 가능합니다</a:t>
                      </a:r>
                      <a:r>
                        <a:rPr lang="en-US" altLang="ko-KR" sz="900" b="0" spc="-10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.” 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900" b="0" spc="-10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해당 원서 접수 페이지로 이동</a:t>
                      </a:r>
                      <a:endParaRPr lang="ko-KR" altLang="en-US" sz="900" b="0" spc="-10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</a:tbl>
          </a:graphicData>
        </a:graphic>
      </p:graphicFrame>
      <p:sp>
        <p:nvSpPr>
          <p:cNvPr id="53" name="직사각형 52">
            <a:extLst>
              <a:ext uri="{FF2B5EF4-FFF2-40B4-BE49-F238E27FC236}">
                <a16:creationId xmlns:a16="http://schemas.microsoft.com/office/drawing/2014/main" id="{F19958F4-5E2E-4340-B4A6-8B9AB5173F0E}"/>
              </a:ext>
            </a:extLst>
          </p:cNvPr>
          <p:cNvSpPr/>
          <p:nvPr/>
        </p:nvSpPr>
        <p:spPr bwMode="auto">
          <a:xfrm>
            <a:off x="341585" y="3728738"/>
            <a:ext cx="776992" cy="2058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1EC74E7-56DC-447A-8706-7EC946EC8AA6}"/>
              </a:ext>
            </a:extLst>
          </p:cNvPr>
          <p:cNvSpPr/>
          <p:nvPr/>
        </p:nvSpPr>
        <p:spPr>
          <a:xfrm>
            <a:off x="272480" y="364662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0CD7862-1586-4209-83DC-D0A426C3FC12}"/>
              </a:ext>
            </a:extLst>
          </p:cNvPr>
          <p:cNvSpPr/>
          <p:nvPr/>
        </p:nvSpPr>
        <p:spPr bwMode="auto">
          <a:xfrm>
            <a:off x="1305971" y="3876799"/>
            <a:ext cx="776992" cy="2058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15E3B30-BEED-46A9-9CA7-1A12B6950F84}"/>
              </a:ext>
            </a:extLst>
          </p:cNvPr>
          <p:cNvSpPr/>
          <p:nvPr/>
        </p:nvSpPr>
        <p:spPr>
          <a:xfrm>
            <a:off x="1236866" y="379468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9951503-3DB5-4B91-98D5-5994DB0D817D}"/>
              </a:ext>
            </a:extLst>
          </p:cNvPr>
          <p:cNvSpPr txBox="1"/>
          <p:nvPr/>
        </p:nvSpPr>
        <p:spPr>
          <a:xfrm>
            <a:off x="553225" y="4474088"/>
            <a:ext cx="2305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러셀</a:t>
            </a:r>
            <a:r>
              <a:rPr lang="en-US" altLang="ko-KR" sz="1200" b="1" spc="-150" dirty="0">
                <a:latin typeface="+mn-ea"/>
                <a:ea typeface="+mn-ea"/>
              </a:rPr>
              <a:t>CORE </a:t>
            </a:r>
            <a:r>
              <a:rPr lang="ko-KR" altLang="en-US" sz="1200" b="1" spc="-150" dirty="0">
                <a:latin typeface="+mn-ea"/>
                <a:ea typeface="+mn-ea"/>
              </a:rPr>
              <a:t>광주</a:t>
            </a:r>
            <a:r>
              <a:rPr lang="en-US" altLang="ko-KR" sz="1200" b="1" spc="-150" dirty="0">
                <a:latin typeface="+mn-ea"/>
                <a:ea typeface="+mn-ea"/>
              </a:rPr>
              <a:t> N</a:t>
            </a:r>
            <a:r>
              <a:rPr lang="ko-KR" altLang="en-US" sz="1200" b="1" spc="-150" dirty="0">
                <a:latin typeface="+mn-ea"/>
                <a:ea typeface="+mn-ea"/>
              </a:rPr>
              <a:t>수 </a:t>
            </a:r>
            <a:r>
              <a:rPr lang="ko-KR" altLang="en-US" sz="1200" b="1" spc="-150" dirty="0" err="1">
                <a:latin typeface="+mn-ea"/>
                <a:ea typeface="+mn-ea"/>
              </a:rPr>
              <a:t>정규반</a:t>
            </a:r>
            <a:endParaRPr lang="en-US" altLang="ko-KR" sz="1200" b="1" spc="-15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50" dirty="0">
                <a:solidFill>
                  <a:srgbClr val="0070C0"/>
                </a:solidFill>
                <a:latin typeface="+mn-ea"/>
                <a:ea typeface="+mn-ea"/>
              </a:rPr>
              <a:t>모집안내</a:t>
            </a:r>
          </a:p>
        </p:txBody>
      </p:sp>
      <p:graphicFrame>
        <p:nvGraphicFramePr>
          <p:cNvPr id="78" name="표 77">
            <a:extLst>
              <a:ext uri="{FF2B5EF4-FFF2-40B4-BE49-F238E27FC236}">
                <a16:creationId xmlns:a16="http://schemas.microsoft.com/office/drawing/2014/main" id="{588967BF-29D5-4E22-BBAC-2A67AF24D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405626"/>
              </p:ext>
            </p:extLst>
          </p:nvPr>
        </p:nvGraphicFramePr>
        <p:xfrm>
          <a:off x="328730" y="5024648"/>
          <a:ext cx="284721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052">
                  <a:extLst>
                    <a:ext uri="{9D8B030D-6E8A-4147-A177-3AD203B41FA5}">
                      <a16:colId xmlns:a16="http://schemas.microsoft.com/office/drawing/2014/main" val="1697495965"/>
                    </a:ext>
                  </a:extLst>
                </a:gridCol>
                <a:gridCol w="2069164">
                  <a:extLst>
                    <a:ext uri="{9D8B030D-6E8A-4147-A177-3AD203B41FA5}">
                      <a16:colId xmlns:a16="http://schemas.microsoft.com/office/drawing/2014/main" val="34336443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개강일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b="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</a:t>
                      </a:r>
                      <a:r>
                        <a:rPr lang="en-US" altLang="ko-KR" sz="900" b="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2/5(</a:t>
                      </a:r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900" b="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),</a:t>
                      </a:r>
                    </a:p>
                    <a:p>
                      <a:r>
                        <a:rPr lang="en-US" altLang="ko-KR" sz="900" b="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</a:t>
                      </a:r>
                      <a:r>
                        <a:rPr lang="en-US" altLang="ko-KR" sz="900" b="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3/1(</a:t>
                      </a:r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금</a:t>
                      </a:r>
                      <a:r>
                        <a:rPr lang="en-US" altLang="ko-KR" sz="900" b="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765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접수 방법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ko-KR" altLang="en-US" sz="900" spc="-1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현장 또는 온라인 접수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4881218"/>
                  </a:ext>
                </a:extLst>
              </a:tr>
            </a:tbl>
          </a:graphicData>
        </a:graphic>
      </p:graphicFrame>
      <p:sp>
        <p:nvSpPr>
          <p:cNvPr id="79" name="사각형: 둥근 모서리 5">
            <a:extLst>
              <a:ext uri="{FF2B5EF4-FFF2-40B4-BE49-F238E27FC236}">
                <a16:creationId xmlns:a16="http://schemas.microsoft.com/office/drawing/2014/main" id="{BE572CFC-B62C-416D-961C-1ED2D51DA8A5}"/>
              </a:ext>
            </a:extLst>
          </p:cNvPr>
          <p:cNvSpPr/>
          <p:nvPr/>
        </p:nvSpPr>
        <p:spPr bwMode="auto">
          <a:xfrm>
            <a:off x="1046233" y="5952971"/>
            <a:ext cx="1494770" cy="29685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원서접수 바로가기</a:t>
            </a:r>
            <a:r>
              <a:rPr lang="en-US" altLang="ko-KR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900" b="1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5124492-B718-4326-BA79-FC6F54D32099}"/>
              </a:ext>
            </a:extLst>
          </p:cNvPr>
          <p:cNvSpPr/>
          <p:nvPr/>
        </p:nvSpPr>
        <p:spPr>
          <a:xfrm>
            <a:off x="984904" y="587677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79D9C30-3900-4489-9786-BC447E4B5C78}"/>
              </a:ext>
            </a:extLst>
          </p:cNvPr>
          <p:cNvSpPr/>
          <p:nvPr/>
        </p:nvSpPr>
        <p:spPr bwMode="auto">
          <a:xfrm>
            <a:off x="843859" y="4498272"/>
            <a:ext cx="997343" cy="2058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13AAB55-4099-4C6A-A75F-7D7E51F142D0}"/>
              </a:ext>
            </a:extLst>
          </p:cNvPr>
          <p:cNvSpPr/>
          <p:nvPr/>
        </p:nvSpPr>
        <p:spPr>
          <a:xfrm>
            <a:off x="809677" y="441615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D567705-09D8-4B0A-9A33-883B781D8FCC}"/>
              </a:ext>
            </a:extLst>
          </p:cNvPr>
          <p:cNvSpPr txBox="1"/>
          <p:nvPr/>
        </p:nvSpPr>
        <p:spPr>
          <a:xfrm>
            <a:off x="3750473" y="703462"/>
            <a:ext cx="2305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러셀</a:t>
            </a:r>
            <a:r>
              <a:rPr lang="en-US" altLang="ko-KR" sz="1200" b="1" spc="-150" dirty="0">
                <a:latin typeface="+mn-ea"/>
                <a:ea typeface="+mn-ea"/>
              </a:rPr>
              <a:t>CORE </a:t>
            </a:r>
            <a:r>
              <a:rPr lang="ko-KR" altLang="en-US" sz="1200" b="1" spc="-150" dirty="0">
                <a:latin typeface="+mn-ea"/>
                <a:ea typeface="+mn-ea"/>
              </a:rPr>
              <a:t>광주</a:t>
            </a:r>
            <a:r>
              <a:rPr lang="en-US" altLang="ko-KR" sz="1200" b="1" spc="-150" dirty="0">
                <a:latin typeface="+mn-ea"/>
                <a:ea typeface="+mn-ea"/>
              </a:rPr>
              <a:t> N</a:t>
            </a:r>
            <a:r>
              <a:rPr lang="ko-KR" altLang="en-US" sz="1200" b="1" spc="-150" dirty="0">
                <a:latin typeface="+mn-ea"/>
                <a:ea typeface="+mn-ea"/>
              </a:rPr>
              <a:t>수 </a:t>
            </a:r>
            <a:r>
              <a:rPr lang="ko-KR" altLang="en-US" sz="1200" b="1" spc="-150" dirty="0" err="1">
                <a:latin typeface="+mn-ea"/>
                <a:ea typeface="+mn-ea"/>
              </a:rPr>
              <a:t>정규반</a:t>
            </a:r>
            <a:endParaRPr lang="en-US" altLang="ko-KR" sz="1200" b="1" spc="-15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50" dirty="0">
                <a:solidFill>
                  <a:srgbClr val="0070C0"/>
                </a:solidFill>
                <a:latin typeface="+mn-ea"/>
                <a:ea typeface="+mn-ea"/>
              </a:rPr>
              <a:t>입학 절차 안내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EA74171-0293-4577-A221-1ACBB39E74D0}"/>
              </a:ext>
            </a:extLst>
          </p:cNvPr>
          <p:cNvSpPr/>
          <p:nvPr/>
        </p:nvSpPr>
        <p:spPr bwMode="auto">
          <a:xfrm>
            <a:off x="4103953" y="727441"/>
            <a:ext cx="906675" cy="2058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EF24D82-F62C-4C25-BF67-8EC6D5304055}"/>
              </a:ext>
            </a:extLst>
          </p:cNvPr>
          <p:cNvSpPr/>
          <p:nvPr/>
        </p:nvSpPr>
        <p:spPr>
          <a:xfrm>
            <a:off x="4001585" y="64532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142DAEB-7083-4C58-A7DA-75142544E380}"/>
              </a:ext>
            </a:extLst>
          </p:cNvPr>
          <p:cNvCxnSpPr/>
          <p:nvPr/>
        </p:nvCxnSpPr>
        <p:spPr bwMode="auto">
          <a:xfrm>
            <a:off x="3512840" y="1552189"/>
            <a:ext cx="2808312" cy="0"/>
          </a:xfrm>
          <a:prstGeom prst="line">
            <a:avLst/>
          </a:prstGeom>
          <a:noFill/>
          <a:ln w="28575" cap="flat" cmpd="sng" algn="ctr">
            <a:solidFill>
              <a:schemeClr val="folHlink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C9BC4F27-49D4-456F-B893-FF137D86AB72}"/>
              </a:ext>
            </a:extLst>
          </p:cNvPr>
          <p:cNvSpPr/>
          <p:nvPr/>
        </p:nvSpPr>
        <p:spPr bwMode="auto">
          <a:xfrm>
            <a:off x="3671440" y="1394509"/>
            <a:ext cx="315360" cy="315360"/>
          </a:xfrm>
          <a:prstGeom prst="ellipse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100" b="1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A6D895C3-F8F0-46DE-9849-6C64081D7372}"/>
              </a:ext>
            </a:extLst>
          </p:cNvPr>
          <p:cNvSpPr/>
          <p:nvPr/>
        </p:nvSpPr>
        <p:spPr bwMode="auto">
          <a:xfrm>
            <a:off x="4379810" y="1394509"/>
            <a:ext cx="315360" cy="315360"/>
          </a:xfrm>
          <a:prstGeom prst="ellipse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100" b="1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4BEE5D79-02B8-4DBF-B500-88D8CB948711}"/>
              </a:ext>
            </a:extLst>
          </p:cNvPr>
          <p:cNvSpPr/>
          <p:nvPr/>
        </p:nvSpPr>
        <p:spPr bwMode="auto">
          <a:xfrm>
            <a:off x="5107241" y="1394509"/>
            <a:ext cx="315360" cy="315360"/>
          </a:xfrm>
          <a:prstGeom prst="ellipse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100" b="1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63A29268-C540-4E32-B815-02AF310186F7}"/>
              </a:ext>
            </a:extLst>
          </p:cNvPr>
          <p:cNvSpPr/>
          <p:nvPr/>
        </p:nvSpPr>
        <p:spPr bwMode="auto">
          <a:xfrm>
            <a:off x="5838251" y="1394509"/>
            <a:ext cx="315360" cy="315360"/>
          </a:xfrm>
          <a:prstGeom prst="ellipse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100" b="1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A8D1CA-15CA-4099-80E0-900566D666DD}"/>
              </a:ext>
            </a:extLst>
          </p:cNvPr>
          <p:cNvSpPr txBox="1"/>
          <p:nvPr/>
        </p:nvSpPr>
        <p:spPr>
          <a:xfrm>
            <a:off x="3489057" y="1760113"/>
            <a:ext cx="805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  <a:ea typeface="+mn-ea"/>
              </a:rPr>
              <a:t>원서접수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F077B91-393C-4BC6-8168-C393FF54FE59}"/>
              </a:ext>
            </a:extLst>
          </p:cNvPr>
          <p:cNvSpPr txBox="1"/>
          <p:nvPr/>
        </p:nvSpPr>
        <p:spPr>
          <a:xfrm>
            <a:off x="4154452" y="1760113"/>
            <a:ext cx="805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  <a:ea typeface="+mn-ea"/>
              </a:rPr>
              <a:t>성적표 제출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D701113-EFEB-47BE-AAA4-58A366837E63}"/>
              </a:ext>
            </a:extLst>
          </p:cNvPr>
          <p:cNvSpPr txBox="1"/>
          <p:nvPr/>
        </p:nvSpPr>
        <p:spPr>
          <a:xfrm>
            <a:off x="4853225" y="1760113"/>
            <a:ext cx="805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  <a:ea typeface="+mn-ea"/>
              </a:rPr>
              <a:t>강의 선택</a:t>
            </a:r>
            <a:br>
              <a:rPr lang="en-US" altLang="ko-KR" b="1" dirty="0">
                <a:latin typeface="+mn-ea"/>
                <a:ea typeface="+mn-ea"/>
              </a:rPr>
            </a:br>
            <a:r>
              <a:rPr lang="ko-KR" altLang="en-US" b="1" dirty="0">
                <a:latin typeface="+mn-ea"/>
                <a:ea typeface="+mn-ea"/>
              </a:rPr>
              <a:t>및 결제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2E57B9E-B8F9-4797-B9A9-0556A862F69B}"/>
              </a:ext>
            </a:extLst>
          </p:cNvPr>
          <p:cNvSpPr txBox="1"/>
          <p:nvPr/>
        </p:nvSpPr>
        <p:spPr>
          <a:xfrm>
            <a:off x="5614370" y="1760113"/>
            <a:ext cx="805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  <a:ea typeface="+mn-ea"/>
              </a:rPr>
              <a:t>최종 등록</a:t>
            </a:r>
          </a:p>
        </p:txBody>
      </p:sp>
      <p:sp>
        <p:nvSpPr>
          <p:cNvPr id="67" name="모서리가 둥근 직사각형 29">
            <a:extLst>
              <a:ext uri="{FF2B5EF4-FFF2-40B4-BE49-F238E27FC236}">
                <a16:creationId xmlns:a16="http://schemas.microsoft.com/office/drawing/2014/main" id="{5FF98B44-D4FC-4B09-8C22-939320078261}"/>
              </a:ext>
            </a:extLst>
          </p:cNvPr>
          <p:cNvSpPr/>
          <p:nvPr/>
        </p:nvSpPr>
        <p:spPr bwMode="auto">
          <a:xfrm>
            <a:off x="3831078" y="2572720"/>
            <a:ext cx="1114493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spc="-100" dirty="0">
                <a:solidFill>
                  <a:schemeClr val="bg1"/>
                </a:solidFill>
                <a:latin typeface="+mn-ea"/>
              </a:rPr>
              <a:t>원서접수 </a:t>
            </a:r>
            <a:r>
              <a:rPr lang="ko-KR" altLang="en-US" b="1" spc="-100" dirty="0" err="1">
                <a:solidFill>
                  <a:schemeClr val="bg1"/>
                </a:solidFill>
                <a:latin typeface="+mn-ea"/>
              </a:rPr>
              <a:t>바로가기</a:t>
            </a:r>
            <a:r>
              <a:rPr lang="ko-KR" altLang="en-US" b="1" spc="-1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spc="-100" dirty="0">
                <a:solidFill>
                  <a:schemeClr val="bg1"/>
                </a:solidFill>
                <a:latin typeface="+mn-ea"/>
              </a:rPr>
              <a:t>&gt;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49F8130-E835-449F-9D15-67ECDF0EA6E8}"/>
              </a:ext>
            </a:extLst>
          </p:cNvPr>
          <p:cNvSpPr/>
          <p:nvPr/>
        </p:nvSpPr>
        <p:spPr>
          <a:xfrm>
            <a:off x="3607931" y="2327252"/>
            <a:ext cx="1962397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900" b="1" spc="-100" dirty="0">
                <a:latin typeface="+mn-ea"/>
                <a:ea typeface="+mn-ea"/>
              </a:rPr>
              <a:t>① 온라인 원서접수 후 사전예약금 납부</a:t>
            </a:r>
            <a:endParaRPr lang="en-US" altLang="ko-KR" sz="900" b="1" spc="-100" dirty="0">
              <a:latin typeface="+mn-ea"/>
              <a:ea typeface="+mn-ea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C33F5FF-3E16-4E34-886B-F843262A4CA1}"/>
              </a:ext>
            </a:extLst>
          </p:cNvPr>
          <p:cNvSpPr/>
          <p:nvPr/>
        </p:nvSpPr>
        <p:spPr>
          <a:xfrm>
            <a:off x="3607931" y="3026440"/>
            <a:ext cx="2476226" cy="216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900" b="1" spc="-100" dirty="0">
                <a:latin typeface="+mn-ea"/>
                <a:ea typeface="+mn-ea"/>
              </a:rPr>
              <a:t>② 입학기준 확인 후 성적표 제출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B903F7A-E515-42EF-877B-BD8E03C15968}"/>
              </a:ext>
            </a:extLst>
          </p:cNvPr>
          <p:cNvSpPr/>
          <p:nvPr/>
        </p:nvSpPr>
        <p:spPr>
          <a:xfrm>
            <a:off x="3586291" y="3793972"/>
            <a:ext cx="1346844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900" b="1" spc="-100" dirty="0">
                <a:latin typeface="+mn-ea"/>
                <a:ea typeface="+mn-ea"/>
              </a:rPr>
              <a:t>③ 단과 강의 선택 및 결제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D41CEB6-73E0-4B1F-9237-9AE26B7A8F4B}"/>
              </a:ext>
            </a:extLst>
          </p:cNvPr>
          <p:cNvSpPr/>
          <p:nvPr/>
        </p:nvSpPr>
        <p:spPr>
          <a:xfrm>
            <a:off x="3602582" y="4372445"/>
            <a:ext cx="1637789" cy="216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900" b="1" spc="-100" dirty="0">
                <a:latin typeface="+mn-ea"/>
                <a:ea typeface="+mn-ea"/>
              </a:rPr>
              <a:t>④ </a:t>
            </a:r>
            <a:r>
              <a:rPr lang="en-US" altLang="ko-KR" sz="900" b="1" spc="-100" dirty="0">
                <a:latin typeface="+mn-ea"/>
                <a:ea typeface="+mn-ea"/>
              </a:rPr>
              <a:t>N</a:t>
            </a:r>
            <a:r>
              <a:rPr lang="ko-KR" altLang="en-US" sz="900" b="1" spc="-100" dirty="0">
                <a:latin typeface="+mn-ea"/>
                <a:ea typeface="+mn-ea"/>
              </a:rPr>
              <a:t>수 </a:t>
            </a:r>
            <a:r>
              <a:rPr lang="ko-KR" altLang="en-US" sz="900" b="1" spc="-100" dirty="0" err="1">
                <a:latin typeface="+mn-ea"/>
                <a:ea typeface="+mn-ea"/>
              </a:rPr>
              <a:t>정규반</a:t>
            </a:r>
            <a:r>
              <a:rPr lang="ko-KR" altLang="en-US" sz="900" b="1" spc="-100" dirty="0">
                <a:latin typeface="+mn-ea"/>
                <a:ea typeface="+mn-ea"/>
              </a:rPr>
              <a:t> 최종 등록 확인 </a:t>
            </a:r>
            <a:endParaRPr lang="en-US" altLang="ko-KR" sz="700" b="1" spc="-100" dirty="0">
              <a:latin typeface="+mn-ea"/>
              <a:ea typeface="+mn-ea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B41AD0-AEC3-48E5-B389-BF3CEC4191BA}"/>
              </a:ext>
            </a:extLst>
          </p:cNvPr>
          <p:cNvSpPr/>
          <p:nvPr/>
        </p:nvSpPr>
        <p:spPr>
          <a:xfrm>
            <a:off x="3758929" y="3249294"/>
            <a:ext cx="2476226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900" spc="-100" dirty="0">
                <a:latin typeface="+mn-ea"/>
                <a:ea typeface="+mn-ea"/>
              </a:rPr>
              <a:t>*</a:t>
            </a:r>
            <a:r>
              <a:rPr lang="ko-KR" altLang="en-US" sz="900" spc="-100" dirty="0">
                <a:latin typeface="+mn-ea"/>
                <a:ea typeface="+mn-ea"/>
              </a:rPr>
              <a:t> 성적표 제출 방식 기재  </a:t>
            </a:r>
            <a:br>
              <a:rPr lang="en-US" altLang="ko-KR" sz="900" spc="-100" dirty="0">
                <a:latin typeface="+mn-ea"/>
                <a:ea typeface="+mn-ea"/>
              </a:rPr>
            </a:br>
            <a:r>
              <a:rPr lang="en-US" altLang="ko-KR" sz="900" spc="-100" dirty="0">
                <a:latin typeface="+mn-ea"/>
                <a:ea typeface="+mn-ea"/>
              </a:rPr>
              <a:t>(</a:t>
            </a:r>
            <a:r>
              <a:rPr lang="ko-KR" altLang="en-US" sz="900" spc="-100" dirty="0">
                <a:latin typeface="+mn-ea"/>
                <a:ea typeface="+mn-ea"/>
              </a:rPr>
              <a:t>별도 안내 </a:t>
            </a:r>
            <a:r>
              <a:rPr lang="en-US" altLang="ko-KR" sz="900" spc="-100" dirty="0">
                <a:latin typeface="+mn-ea"/>
                <a:ea typeface="+mn-ea"/>
              </a:rPr>
              <a:t>or </a:t>
            </a:r>
            <a:r>
              <a:rPr lang="ko-KR" altLang="en-US" sz="900" spc="-100" dirty="0">
                <a:latin typeface="+mn-ea"/>
                <a:ea typeface="+mn-ea"/>
              </a:rPr>
              <a:t>카카오채널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현장 제출</a:t>
            </a:r>
            <a:r>
              <a:rPr lang="en-US" altLang="ko-KR" sz="900" spc="-100" dirty="0">
                <a:latin typeface="+mn-ea"/>
                <a:ea typeface="+mn-ea"/>
              </a:rPr>
              <a:t>)</a:t>
            </a:r>
            <a:r>
              <a:rPr lang="ko-KR" altLang="en-US" sz="900" b="1" spc="-100" dirty="0">
                <a:latin typeface="+mn-ea"/>
                <a:ea typeface="+mn-ea"/>
              </a:rPr>
              <a:t>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D81325-E616-4353-813E-D990B5BE08E4}"/>
              </a:ext>
            </a:extLst>
          </p:cNvPr>
          <p:cNvSpPr/>
          <p:nvPr/>
        </p:nvSpPr>
        <p:spPr>
          <a:xfrm>
            <a:off x="3747587" y="3859907"/>
            <a:ext cx="21817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altLang="ko-KR" b="1" spc="-100" dirty="0">
                <a:latin typeface="+mn-ea"/>
                <a:ea typeface="+mn-ea"/>
              </a:rPr>
            </a:br>
            <a:r>
              <a:rPr lang="en-US" altLang="ko-KR" spc="-100" dirty="0">
                <a:latin typeface="+mn-ea"/>
                <a:ea typeface="+mn-ea"/>
              </a:rPr>
              <a:t>* </a:t>
            </a:r>
            <a:r>
              <a:rPr lang="ko-KR" altLang="en-US" spc="-100" dirty="0">
                <a:latin typeface="+mn-ea"/>
                <a:ea typeface="+mn-ea"/>
              </a:rPr>
              <a:t>단과 강의 </a:t>
            </a:r>
            <a:r>
              <a:rPr lang="en-US" altLang="ko-KR" spc="-100" dirty="0">
                <a:latin typeface="+mn-ea"/>
                <a:ea typeface="+mn-ea"/>
              </a:rPr>
              <a:t>2</a:t>
            </a:r>
            <a:r>
              <a:rPr lang="ko-KR" altLang="en-US" spc="-100" dirty="0">
                <a:latin typeface="+mn-ea"/>
                <a:ea typeface="+mn-ea"/>
              </a:rPr>
              <a:t>월 중순 결제 가능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0523736-8EC1-4D44-926A-10DCF68D5F04}"/>
              </a:ext>
            </a:extLst>
          </p:cNvPr>
          <p:cNvSpPr/>
          <p:nvPr/>
        </p:nvSpPr>
        <p:spPr>
          <a:xfrm>
            <a:off x="4880464" y="253396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latin typeface="+mn-ea"/>
              </a:rPr>
              <a:t>3</a:t>
            </a:r>
            <a:endParaRPr lang="ko-KR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71844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정규반</a:t>
            </a:r>
            <a:r>
              <a:rPr lang="ko-KR" altLang="en-US" b="0" dirty="0"/>
              <a:t> </a:t>
            </a:r>
            <a:r>
              <a:rPr lang="en-US" altLang="ko-KR" b="0" dirty="0"/>
              <a:t>MO)</a:t>
            </a:r>
            <a:endParaRPr lang="ko-KR" altLang="en-US" b="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DB67D3-2E8F-4EEA-AF33-B6BE6E6F877C}"/>
              </a:ext>
            </a:extLst>
          </p:cNvPr>
          <p:cNvSpPr/>
          <p:nvPr/>
        </p:nvSpPr>
        <p:spPr>
          <a:xfrm>
            <a:off x="213815" y="620686"/>
            <a:ext cx="3012579" cy="551040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Fill">
            <a:extLst>
              <a:ext uri="{FF2B5EF4-FFF2-40B4-BE49-F238E27FC236}">
                <a16:creationId xmlns:a16="http://schemas.microsoft.com/office/drawing/2014/main" id="{AAD659C4-6E83-4B78-B373-D4979E946157}"/>
              </a:ext>
            </a:extLst>
          </p:cNvPr>
          <p:cNvSpPr>
            <a:spLocks/>
          </p:cNvSpPr>
          <p:nvPr/>
        </p:nvSpPr>
        <p:spPr bwMode="auto">
          <a:xfrm rot="5400000">
            <a:off x="1616596" y="5130801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0CB7B581-CD09-4C5C-BB4F-8BCD3E533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51452"/>
              </p:ext>
            </p:extLst>
          </p:nvPr>
        </p:nvGraphicFramePr>
        <p:xfrm>
          <a:off x="8122928" y="211913"/>
          <a:ext cx="1800000" cy="761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학원명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반영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모집요강 및 지원혜택 반영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표 영역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1~2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열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전형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고정 후 좌우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스와이프되도록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작업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012414"/>
                  </a:ext>
                </a:extLst>
              </a:tr>
            </a:tbl>
          </a:graphicData>
        </a:graphic>
      </p:graphicFrame>
      <p:sp>
        <p:nvSpPr>
          <p:cNvPr id="86" name="TextBox 85">
            <a:extLst>
              <a:ext uri="{FF2B5EF4-FFF2-40B4-BE49-F238E27FC236}">
                <a16:creationId xmlns:a16="http://schemas.microsoft.com/office/drawing/2014/main" id="{4D567705-09D8-4B0A-9A33-883B781D8FCC}"/>
              </a:ext>
            </a:extLst>
          </p:cNvPr>
          <p:cNvSpPr txBox="1"/>
          <p:nvPr/>
        </p:nvSpPr>
        <p:spPr>
          <a:xfrm>
            <a:off x="567549" y="726913"/>
            <a:ext cx="2305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러셀</a:t>
            </a:r>
            <a:r>
              <a:rPr lang="en-US" altLang="ko-KR" sz="1200" b="1" spc="-150" dirty="0">
                <a:latin typeface="+mn-ea"/>
                <a:ea typeface="+mn-ea"/>
              </a:rPr>
              <a:t>CORE </a:t>
            </a:r>
            <a:r>
              <a:rPr lang="ko-KR" altLang="en-US" sz="1200" b="1" spc="-150" dirty="0">
                <a:latin typeface="+mn-ea"/>
                <a:ea typeface="+mn-ea"/>
              </a:rPr>
              <a:t>광주</a:t>
            </a:r>
            <a:r>
              <a:rPr lang="en-US" altLang="ko-KR" sz="1200" b="1" spc="-150" dirty="0">
                <a:latin typeface="+mn-ea"/>
                <a:ea typeface="+mn-ea"/>
              </a:rPr>
              <a:t> N</a:t>
            </a:r>
            <a:r>
              <a:rPr lang="ko-KR" altLang="en-US" sz="1200" b="1" spc="-150" dirty="0">
                <a:latin typeface="+mn-ea"/>
                <a:ea typeface="+mn-ea"/>
              </a:rPr>
              <a:t>수 </a:t>
            </a:r>
            <a:r>
              <a:rPr lang="ko-KR" altLang="en-US" sz="1200" b="1" spc="-150" dirty="0" err="1">
                <a:latin typeface="+mn-ea"/>
                <a:ea typeface="+mn-ea"/>
              </a:rPr>
              <a:t>정규반</a:t>
            </a:r>
            <a:endParaRPr lang="en-US" altLang="ko-KR" sz="1200" b="1" spc="-15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50" dirty="0">
                <a:solidFill>
                  <a:srgbClr val="0070C0"/>
                </a:solidFill>
                <a:latin typeface="+mn-ea"/>
                <a:ea typeface="+mn-ea"/>
              </a:rPr>
              <a:t>모집요강 및 지원혜택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5879C48-00AC-491B-B1AE-3D0DC897AE00}"/>
              </a:ext>
            </a:extLst>
          </p:cNvPr>
          <p:cNvSpPr/>
          <p:nvPr/>
        </p:nvSpPr>
        <p:spPr bwMode="auto">
          <a:xfrm>
            <a:off x="911556" y="743691"/>
            <a:ext cx="906675" cy="2058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B796D62-00E8-4547-A402-E480577A1D2D}"/>
              </a:ext>
            </a:extLst>
          </p:cNvPr>
          <p:cNvSpPr/>
          <p:nvPr/>
        </p:nvSpPr>
        <p:spPr>
          <a:xfrm>
            <a:off x="776536" y="66157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BFA5279-265D-443D-A167-8034EE2E81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216538"/>
              </p:ext>
            </p:extLst>
          </p:nvPr>
        </p:nvGraphicFramePr>
        <p:xfrm>
          <a:off x="321876" y="1268760"/>
          <a:ext cx="6407379" cy="26221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7995">
                  <a:extLst>
                    <a:ext uri="{9D8B030D-6E8A-4147-A177-3AD203B41FA5}">
                      <a16:colId xmlns:a16="http://schemas.microsoft.com/office/drawing/2014/main" val="1092623395"/>
                    </a:ext>
                  </a:extLst>
                </a:gridCol>
                <a:gridCol w="1643063">
                  <a:extLst>
                    <a:ext uri="{9D8B030D-6E8A-4147-A177-3AD203B41FA5}">
                      <a16:colId xmlns:a16="http://schemas.microsoft.com/office/drawing/2014/main" val="2915967735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183425901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864212238"/>
                    </a:ext>
                  </a:extLst>
                </a:gridCol>
                <a:gridCol w="341313">
                  <a:extLst>
                    <a:ext uri="{9D8B030D-6E8A-4147-A177-3AD203B41FA5}">
                      <a16:colId xmlns:a16="http://schemas.microsoft.com/office/drawing/2014/main" val="108546172"/>
                    </a:ext>
                  </a:extLst>
                </a:gridCol>
                <a:gridCol w="670064">
                  <a:extLst>
                    <a:ext uri="{9D8B030D-6E8A-4147-A177-3AD203B41FA5}">
                      <a16:colId xmlns:a16="http://schemas.microsoft.com/office/drawing/2014/main" val="466916064"/>
                    </a:ext>
                  </a:extLst>
                </a:gridCol>
              </a:tblGrid>
              <a:tr h="3179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u="none" strike="noStrike" dirty="0">
                          <a:effectLst/>
                          <a:latin typeface="+mn-ea"/>
                          <a:ea typeface="+mn-ea"/>
                        </a:rPr>
                        <a:t>반명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effectLst/>
                          <a:latin typeface="+mn-ea"/>
                          <a:ea typeface="+mn-ea"/>
                        </a:rPr>
                        <a:t>지원 자격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>
                          <a:effectLst/>
                          <a:latin typeface="+mn-ea"/>
                          <a:ea typeface="+mn-ea"/>
                        </a:rPr>
                        <a:t>내신전형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대학 재학생 전형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>
                          <a:effectLst/>
                          <a:latin typeface="+mn-ea"/>
                          <a:ea typeface="+mn-ea"/>
                        </a:rPr>
                        <a:t>의무</a:t>
                      </a:r>
                      <a:endParaRPr lang="en-US" altLang="ko-KR" sz="800" b="1" u="none" strike="noStrike"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800" b="1" u="none" strike="noStrike">
                          <a:effectLst/>
                          <a:latin typeface="+mn-ea"/>
                          <a:ea typeface="+mn-ea"/>
                        </a:rPr>
                        <a:t>강좌수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effectLst/>
                          <a:latin typeface="+mn-ea"/>
                          <a:ea typeface="+mn-ea"/>
                        </a:rPr>
                        <a:t>바자관</a:t>
                      </a:r>
                      <a:br>
                        <a:rPr lang="ko-KR" altLang="en-US" sz="800" b="1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800" b="1" u="none" strike="noStrike" dirty="0">
                          <a:effectLst/>
                          <a:latin typeface="+mn-ea"/>
                          <a:ea typeface="+mn-ea"/>
                        </a:rPr>
                        <a:t>수강료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636813"/>
                  </a:ext>
                </a:extLst>
              </a:tr>
              <a:tr h="3312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HS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국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탐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(2) 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합 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등급 이내</a:t>
                      </a:r>
                      <a:b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수능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, 9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평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일반고 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1.3 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이내</a:t>
                      </a:r>
                      <a:b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자사고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특목고 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2.2 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이내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〮인문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연세대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고려대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성균관대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서강대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한양대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〮자연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치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약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카이스트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포항공대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연세대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고려대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310,000</a:t>
                      </a:r>
                    </a:p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(50%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지원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546723"/>
                  </a:ext>
                </a:extLst>
              </a:tr>
              <a:tr h="4023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서울대</a:t>
                      </a:r>
                      <a:b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의치대반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국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영 또는 국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탐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(2) 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중</a:t>
                      </a:r>
                      <a:b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개 영역 합 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등급 이내</a:t>
                      </a:r>
                      <a:b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수능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, 9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평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, 6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평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탐구 소수점 절사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일반고 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1.7 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이내</a:t>
                      </a:r>
                      <a:b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자사고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특목고 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2.7 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이내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〮인문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이화여대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중앙대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경희대</a:t>
                      </a:r>
                      <a:endParaRPr lang="en-US" altLang="ko-KR" sz="8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한국외대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서울시립대</a:t>
                      </a:r>
                      <a:endParaRPr lang="en-US" altLang="ko-KR" sz="8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〮자연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성균관대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서강대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한양대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수의대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496,000</a:t>
                      </a:r>
                    </a:p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(20%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지원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775377"/>
                  </a:ext>
                </a:extLst>
              </a:tr>
              <a:tr h="4023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연고대반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국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영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탐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(1) 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중 </a:t>
                      </a:r>
                      <a:b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개 영역 합 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등급 이내</a:t>
                      </a:r>
                      <a:b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수능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, 9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평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, 6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평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일반고 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2.3 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이내</a:t>
                      </a:r>
                      <a:b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자사고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특목고 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3.2 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이내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〮인문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건국대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동국대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홍익대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숙명여대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인하대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아주대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〮자연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중앙대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경희대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이화여대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서울시립대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건국대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동국대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홍익대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숙명여대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인하대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아주대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620,000 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371095"/>
                  </a:ext>
                </a:extLst>
              </a:tr>
              <a:tr h="4023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블루반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국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영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탐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(1) 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중 </a:t>
                      </a:r>
                      <a:b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개 영역 합 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등급 이내</a:t>
                      </a:r>
                      <a:b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수능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, 9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평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, 6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평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620,000 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177042"/>
                  </a:ext>
                </a:extLst>
              </a:tr>
              <a:tr h="4023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그린반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정원의 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5% 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이내</a:t>
                      </a:r>
                      <a:b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원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부원장 면담 후 입학 여부 결정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620,000 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433958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17B74F-3614-4687-BBB3-874FB67270CF}"/>
              </a:ext>
            </a:extLst>
          </p:cNvPr>
          <p:cNvSpPr/>
          <p:nvPr/>
        </p:nvSpPr>
        <p:spPr>
          <a:xfrm>
            <a:off x="227515" y="4040485"/>
            <a:ext cx="2998879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222222"/>
                </a:solidFill>
                <a:latin typeface="+mn-ea"/>
                <a:ea typeface="+mn-ea"/>
              </a:rPr>
              <a:t>* </a:t>
            </a:r>
            <a:r>
              <a:rPr lang="ko-KR" altLang="en-US" b="1" dirty="0" err="1">
                <a:solidFill>
                  <a:srgbClr val="222222"/>
                </a:solidFill>
                <a:latin typeface="+mn-ea"/>
                <a:ea typeface="+mn-ea"/>
              </a:rPr>
              <a:t>정규반이란</a:t>
            </a:r>
            <a:r>
              <a:rPr lang="en-US" altLang="ko-KR" b="1" dirty="0">
                <a:solidFill>
                  <a:srgbClr val="222222"/>
                </a:solidFill>
                <a:latin typeface="+mn-ea"/>
                <a:ea typeface="+mn-ea"/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강남</a:t>
            </a:r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대치</a:t>
            </a:r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분당에서 진행하는 현장 수업을 러셀</a:t>
            </a:r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CORE 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광주학원에서 실시간으로  수업과 현장 </a:t>
            </a:r>
            <a:r>
              <a:rPr lang="ko-KR" altLang="en-US" dirty="0" err="1">
                <a:solidFill>
                  <a:srgbClr val="222222"/>
                </a:solidFill>
                <a:latin typeface="+mn-ea"/>
                <a:ea typeface="+mn-ea"/>
              </a:rPr>
              <a:t>단과강의를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 수강하는 프로그램입니다</a:t>
            </a:r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LIVE 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수업의 경우 </a:t>
            </a:r>
            <a:r>
              <a:rPr lang="ko-KR" altLang="en-US" dirty="0" err="1">
                <a:solidFill>
                  <a:srgbClr val="222222"/>
                </a:solidFill>
                <a:latin typeface="+mn-ea"/>
                <a:ea typeface="+mn-ea"/>
              </a:rPr>
              <a:t>인강용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 콘텐츠가 아닌 </a:t>
            </a:r>
            <a:r>
              <a:rPr lang="ko-KR" altLang="en-US" dirty="0" err="1">
                <a:solidFill>
                  <a:srgbClr val="222222"/>
                </a:solidFill>
                <a:latin typeface="+mn-ea"/>
                <a:ea typeface="+mn-ea"/>
              </a:rPr>
              <a:t>현장강의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 콘텐츠와 테스트를 동일하게 진행합니다</a:t>
            </a:r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요강 상의 </a:t>
            </a:r>
            <a:r>
              <a:rPr lang="ko-KR" altLang="en-US" dirty="0" err="1">
                <a:solidFill>
                  <a:srgbClr val="222222"/>
                </a:solidFill>
                <a:latin typeface="+mn-ea"/>
                <a:ea typeface="+mn-ea"/>
              </a:rPr>
              <a:t>성적대별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 반 편성으로 </a:t>
            </a:r>
            <a:r>
              <a:rPr lang="ko-KR" altLang="en-US" dirty="0" err="1">
                <a:solidFill>
                  <a:srgbClr val="222222"/>
                </a:solidFill>
                <a:latin typeface="+mn-ea"/>
                <a:ea typeface="+mn-ea"/>
              </a:rPr>
              <a:t>정규강좌를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 선택하여 수강합니다</a:t>
            </a:r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222222"/>
                </a:solidFill>
                <a:latin typeface="+mn-ea"/>
                <a:ea typeface="+mn-ea"/>
              </a:rPr>
              <a:t>성적대별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 정규 단과 수강료는 과목당 </a:t>
            </a:r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190,000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원</a:t>
            </a:r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, </a:t>
            </a:r>
            <a:r>
              <a:rPr lang="ko-KR" altLang="en-US" dirty="0" err="1">
                <a:solidFill>
                  <a:srgbClr val="222222"/>
                </a:solidFill>
                <a:latin typeface="+mn-ea"/>
                <a:ea typeface="+mn-ea"/>
              </a:rPr>
              <a:t>바른공부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 자습전용관은 </a:t>
            </a:r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620,000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원</a:t>
            </a:r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(1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개월 기준</a:t>
            </a:r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/</a:t>
            </a:r>
            <a:r>
              <a:rPr lang="ko-KR" altLang="en-US" dirty="0" err="1">
                <a:solidFill>
                  <a:srgbClr val="222222"/>
                </a:solidFill>
                <a:latin typeface="+mn-ea"/>
                <a:ea typeface="+mn-ea"/>
              </a:rPr>
              <a:t>정규반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 장학지원</a:t>
            </a:r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222222"/>
                </a:solidFill>
                <a:latin typeface="+mn-ea"/>
                <a:ea typeface="+mn-ea"/>
              </a:rPr>
              <a:t>현장단과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 수업의 경우 과목당 </a:t>
            </a:r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300,000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원</a:t>
            </a:r>
            <a:endParaRPr lang="en-US" altLang="ko-KR" dirty="0">
              <a:solidFill>
                <a:srgbClr val="222222"/>
              </a:solidFill>
              <a:latin typeface="+mn-ea"/>
              <a:ea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LIVE 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또는 현장 단과 수강생의 경우</a:t>
            </a:r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, </a:t>
            </a:r>
            <a:r>
              <a:rPr lang="ko-KR" altLang="en-US" dirty="0" err="1">
                <a:solidFill>
                  <a:srgbClr val="222222"/>
                </a:solidFill>
                <a:latin typeface="+mn-ea"/>
                <a:ea typeface="+mn-ea"/>
              </a:rPr>
              <a:t>종합반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 수업의 일부만 수강 불가함</a:t>
            </a:r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(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단</a:t>
            </a:r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현장강의 단과는 수강 가능</a:t>
            </a:r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7D50A-D748-406F-9607-CB7C3562005E}"/>
              </a:ext>
            </a:extLst>
          </p:cNvPr>
          <p:cNvSpPr/>
          <p:nvPr/>
        </p:nvSpPr>
        <p:spPr bwMode="auto">
          <a:xfrm>
            <a:off x="321876" y="1270110"/>
            <a:ext cx="6407379" cy="2620827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90BEE38-2932-4168-9F24-C50E79A6C9F8}"/>
              </a:ext>
            </a:extLst>
          </p:cNvPr>
          <p:cNvSpPr/>
          <p:nvPr/>
        </p:nvSpPr>
        <p:spPr>
          <a:xfrm>
            <a:off x="186856" y="118799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9887083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정규반</a:t>
            </a:r>
            <a:r>
              <a:rPr lang="ko-KR" altLang="en-US" b="0" dirty="0"/>
              <a:t> </a:t>
            </a:r>
            <a:r>
              <a:rPr lang="en-US" altLang="ko-KR" b="0" dirty="0"/>
              <a:t>MO)</a:t>
            </a:r>
            <a:endParaRPr lang="ko-KR" altLang="en-US" b="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DB67D3-2E8F-4EEA-AF33-B6BE6E6F877C}"/>
              </a:ext>
            </a:extLst>
          </p:cNvPr>
          <p:cNvSpPr/>
          <p:nvPr/>
        </p:nvSpPr>
        <p:spPr>
          <a:xfrm>
            <a:off x="213815" y="620686"/>
            <a:ext cx="3012579" cy="612068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Fill">
            <a:extLst>
              <a:ext uri="{FF2B5EF4-FFF2-40B4-BE49-F238E27FC236}">
                <a16:creationId xmlns:a16="http://schemas.microsoft.com/office/drawing/2014/main" id="{AAD659C4-6E83-4B78-B373-D4979E946157}"/>
              </a:ext>
            </a:extLst>
          </p:cNvPr>
          <p:cNvSpPr>
            <a:spLocks/>
          </p:cNvSpPr>
          <p:nvPr/>
        </p:nvSpPr>
        <p:spPr bwMode="auto">
          <a:xfrm rot="5400000">
            <a:off x="1616596" y="574561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0CB7B581-CD09-4C5C-BB4F-8BCD3E533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11519"/>
              </p:ext>
            </p:extLst>
          </p:nvPr>
        </p:nvGraphicFramePr>
        <p:xfrm>
          <a:off x="8122928" y="211913"/>
          <a:ext cx="1800000" cy="390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012414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17B74F-3614-4687-BBB3-874FB67270CF}"/>
              </a:ext>
            </a:extLst>
          </p:cNvPr>
          <p:cNvSpPr/>
          <p:nvPr/>
        </p:nvSpPr>
        <p:spPr>
          <a:xfrm>
            <a:off x="260100" y="733200"/>
            <a:ext cx="29252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222222"/>
                </a:solidFill>
                <a:latin typeface="+mn-ea"/>
                <a:ea typeface="+mn-ea"/>
              </a:rPr>
              <a:t>[</a:t>
            </a:r>
            <a:r>
              <a:rPr lang="ko-KR" altLang="en-US" b="1" dirty="0">
                <a:solidFill>
                  <a:srgbClr val="222222"/>
                </a:solidFill>
                <a:latin typeface="+mn-ea"/>
                <a:ea typeface="+mn-ea"/>
              </a:rPr>
              <a:t>등록 절차</a:t>
            </a:r>
            <a:r>
              <a:rPr lang="en-US" altLang="ko-KR" b="1" dirty="0">
                <a:solidFill>
                  <a:srgbClr val="222222"/>
                </a:solidFill>
                <a:latin typeface="+mn-ea"/>
                <a:ea typeface="+mn-ea"/>
              </a:rPr>
              <a:t>]</a:t>
            </a:r>
          </a:p>
          <a:p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1. 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성적표</a:t>
            </a:r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(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모의고사 또는 내신 증빙서류</a:t>
            </a:r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) 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제출</a:t>
            </a:r>
            <a:b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</a:br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- 4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층 </a:t>
            </a:r>
            <a:r>
              <a:rPr lang="ko-KR" altLang="en-US" dirty="0" err="1">
                <a:solidFill>
                  <a:srgbClr val="222222"/>
                </a:solidFill>
                <a:latin typeface="+mn-ea"/>
                <a:ea typeface="+mn-ea"/>
              </a:rPr>
              <a:t>입학팀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 또는 광주 </a:t>
            </a:r>
            <a:r>
              <a:rPr lang="ko-KR" altLang="en-US" dirty="0" err="1">
                <a:solidFill>
                  <a:srgbClr val="222222"/>
                </a:solidFill>
                <a:latin typeface="+mn-ea"/>
                <a:ea typeface="+mn-ea"/>
              </a:rPr>
              <a:t>카카오채널</a:t>
            </a:r>
            <a:b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</a:b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 * </a:t>
            </a:r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2023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년 모의고사 성적의 경우 </a:t>
            </a:r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6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평</a:t>
            </a:r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, 9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평</a:t>
            </a:r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수능까지 성적으로 반영</a:t>
            </a:r>
            <a:b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</a:br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2. 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위 조건을 충족한 경우</a:t>
            </a:r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해당 반으로 배정 후 학원에서 별도 안내</a:t>
            </a:r>
            <a:b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</a:b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* 해당 반 정원의 제한으로 입학이 취소될 수도 있는 점 양해 바랍니다</a:t>
            </a:r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.</a:t>
            </a:r>
            <a:endParaRPr lang="en-US" altLang="ko-KR" b="0" i="0" dirty="0">
              <a:solidFill>
                <a:srgbClr val="222222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58924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DB67D3-2E8F-4EEA-AF33-B6BE6E6F877C}"/>
              </a:ext>
            </a:extLst>
          </p:cNvPr>
          <p:cNvSpPr/>
          <p:nvPr/>
        </p:nvSpPr>
        <p:spPr>
          <a:xfrm>
            <a:off x="213815" y="620685"/>
            <a:ext cx="3012579" cy="50538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F61FFE8-BF35-4343-9F5E-09C3F8884CAF}"/>
              </a:ext>
            </a:extLst>
          </p:cNvPr>
          <p:cNvSpPr/>
          <p:nvPr/>
        </p:nvSpPr>
        <p:spPr bwMode="auto">
          <a:xfrm>
            <a:off x="355477" y="1882643"/>
            <a:ext cx="2725486" cy="2660666"/>
          </a:xfrm>
          <a:prstGeom prst="roundRect">
            <a:avLst>
              <a:gd name="adj" fmla="val 2343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+mn-ea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정규반</a:t>
            </a:r>
            <a:r>
              <a:rPr lang="ko-KR" altLang="en-US" b="0" dirty="0"/>
              <a:t> </a:t>
            </a:r>
            <a:r>
              <a:rPr lang="en-US" altLang="ko-KR" b="0" dirty="0"/>
              <a:t>MO)</a:t>
            </a:r>
            <a:endParaRPr lang="ko-KR" altLang="en-US" b="0" dirty="0"/>
          </a:p>
        </p:txBody>
      </p:sp>
      <p:sp>
        <p:nvSpPr>
          <p:cNvPr id="50" name="Fill">
            <a:extLst>
              <a:ext uri="{FF2B5EF4-FFF2-40B4-BE49-F238E27FC236}">
                <a16:creationId xmlns:a16="http://schemas.microsoft.com/office/drawing/2014/main" id="{AAD659C4-6E83-4B78-B373-D4979E946157}"/>
              </a:ext>
            </a:extLst>
          </p:cNvPr>
          <p:cNvSpPr>
            <a:spLocks/>
          </p:cNvSpPr>
          <p:nvPr/>
        </p:nvSpPr>
        <p:spPr bwMode="auto">
          <a:xfrm rot="5400000">
            <a:off x="1589048" y="4671984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3159BF6-7E9A-416D-AC76-BB268430FA1A}"/>
              </a:ext>
            </a:extLst>
          </p:cNvPr>
          <p:cNvSpPr txBox="1"/>
          <p:nvPr/>
        </p:nvSpPr>
        <p:spPr>
          <a:xfrm>
            <a:off x="135159" y="1311151"/>
            <a:ext cx="31698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00" dirty="0">
                <a:latin typeface="+mn-ea"/>
                <a:ea typeface="+mn-ea"/>
              </a:rPr>
              <a:t>전국 최상위권이 러셀</a:t>
            </a:r>
            <a:r>
              <a:rPr lang="en-US" altLang="ko-KR" sz="1100" b="1" spc="-100" dirty="0">
                <a:latin typeface="+mn-ea"/>
                <a:ea typeface="+mn-ea"/>
              </a:rPr>
              <a:t>CORE </a:t>
            </a:r>
            <a:r>
              <a:rPr lang="ko-KR" altLang="en-US" sz="1100" b="1" spc="-100" dirty="0" err="1">
                <a:latin typeface="+mn-ea"/>
                <a:ea typeface="+mn-ea"/>
              </a:rPr>
              <a:t>광주을</a:t>
            </a:r>
            <a:r>
              <a:rPr lang="ko-KR" altLang="en-US" sz="1100" b="1" spc="-100" dirty="0">
                <a:latin typeface="+mn-ea"/>
                <a:ea typeface="+mn-ea"/>
              </a:rPr>
              <a:t> 선택하는 이유</a:t>
            </a:r>
            <a:r>
              <a:rPr lang="en-US" altLang="ko-KR" sz="1100" b="1" spc="-100" dirty="0">
                <a:latin typeface="+mn-ea"/>
                <a:ea typeface="+mn-ea"/>
              </a:rPr>
              <a:t>!</a:t>
            </a:r>
          </a:p>
          <a:p>
            <a:pPr algn="ctr"/>
            <a:r>
              <a:rPr lang="ko-KR" altLang="en-US" sz="1100" b="1" spc="-100" dirty="0">
                <a:solidFill>
                  <a:srgbClr val="0070C0"/>
                </a:solidFill>
                <a:latin typeface="+mn-ea"/>
                <a:ea typeface="+mn-ea"/>
              </a:rPr>
              <a:t>매해 더 나은 </a:t>
            </a:r>
            <a:r>
              <a:rPr lang="ko-KR" altLang="en-US" sz="1100" b="1" spc="-100" dirty="0" err="1">
                <a:solidFill>
                  <a:srgbClr val="0070C0"/>
                </a:solidFill>
                <a:latin typeface="+mn-ea"/>
                <a:ea typeface="+mn-ea"/>
              </a:rPr>
              <a:t>입결과</a:t>
            </a:r>
            <a:r>
              <a:rPr lang="ko-KR" altLang="en-US" sz="1100" b="1" spc="-100" dirty="0">
                <a:solidFill>
                  <a:srgbClr val="0070C0"/>
                </a:solidFill>
                <a:latin typeface="+mn-ea"/>
                <a:ea typeface="+mn-ea"/>
              </a:rPr>
              <a:t> 후기가 입증</a:t>
            </a:r>
            <a:r>
              <a:rPr lang="ko-KR" altLang="en-US" sz="1100" b="1" spc="-100" dirty="0">
                <a:latin typeface="+mn-ea"/>
                <a:ea typeface="+mn-ea"/>
              </a:rPr>
              <a:t>하고 있습니다</a:t>
            </a:r>
            <a:r>
              <a:rPr lang="en-US" altLang="ko-KR" sz="1100" b="1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A252BA7-6CD3-4FEF-8DEF-29F6D1C33411}"/>
              </a:ext>
            </a:extLst>
          </p:cNvPr>
          <p:cNvSpPr/>
          <p:nvPr/>
        </p:nvSpPr>
        <p:spPr>
          <a:xfrm>
            <a:off x="3396739" y="616669"/>
            <a:ext cx="3012579" cy="259630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Fill">
            <a:extLst>
              <a:ext uri="{FF2B5EF4-FFF2-40B4-BE49-F238E27FC236}">
                <a16:creationId xmlns:a16="http://schemas.microsoft.com/office/drawing/2014/main" id="{71487D39-D575-4D62-BC61-911B74ED14BB}"/>
              </a:ext>
            </a:extLst>
          </p:cNvPr>
          <p:cNvSpPr>
            <a:spLocks/>
          </p:cNvSpPr>
          <p:nvPr/>
        </p:nvSpPr>
        <p:spPr bwMode="auto">
          <a:xfrm rot="5400000">
            <a:off x="4864104" y="221426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0CB7B581-CD09-4C5C-BB4F-8BCD3E533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451335"/>
              </p:ext>
            </p:extLst>
          </p:nvPr>
        </p:nvGraphicFramePr>
        <p:xfrm>
          <a:off x="8122928" y="211913"/>
          <a:ext cx="1800000" cy="1892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CORE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광주</a:t>
                      </a:r>
                      <a:endParaRPr kumimoji="1" lang="en-US" altLang="ko-KR" sz="900" b="1" i="0" u="none" strike="noStrike" cap="none" spc="-5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학원명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반영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CORE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광주 재수생우선선발반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러셀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CORE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광주 탭 동일 영역 참고하여 동일하게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https://mcoregj.megastudy.net/intro/2024/first/index.asp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01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후기 영역 자동 롤링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(5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스크롤 가능하도록 작업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상세 후기는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28p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후기는 신규 추가 후기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4696D524-3F72-4C80-9568-FB53C82F62E4}"/>
              </a:ext>
            </a:extLst>
          </p:cNvPr>
          <p:cNvSpPr/>
          <p:nvPr/>
        </p:nvSpPr>
        <p:spPr bwMode="auto">
          <a:xfrm>
            <a:off x="1257836" y="1311151"/>
            <a:ext cx="881426" cy="243546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4E2662C-1806-48F5-AADF-B30F6D10B2B3}"/>
              </a:ext>
            </a:extLst>
          </p:cNvPr>
          <p:cNvSpPr/>
          <p:nvPr/>
        </p:nvSpPr>
        <p:spPr>
          <a:xfrm>
            <a:off x="1219064" y="122903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0B945A0-8C4C-4BBB-97BB-73CCD01FA60D}"/>
              </a:ext>
            </a:extLst>
          </p:cNvPr>
          <p:cNvGrpSpPr/>
          <p:nvPr/>
        </p:nvGrpSpPr>
        <p:grpSpPr>
          <a:xfrm>
            <a:off x="3502969" y="2924944"/>
            <a:ext cx="2865324" cy="70838"/>
            <a:chOff x="4016896" y="2994487"/>
            <a:chExt cx="2865324" cy="125492"/>
          </a:xfrm>
        </p:grpSpPr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11EE307F-DEF6-40E2-BFE4-C483AFFA6DFC}"/>
                </a:ext>
              </a:extLst>
            </p:cNvPr>
            <p:cNvSpPr/>
            <p:nvPr/>
          </p:nvSpPr>
          <p:spPr bwMode="auto">
            <a:xfrm>
              <a:off x="4019009" y="2994487"/>
              <a:ext cx="2863211" cy="12549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33976C4B-CD94-4AFF-AD0F-20F0EE61C9B1}"/>
                </a:ext>
              </a:extLst>
            </p:cNvPr>
            <p:cNvSpPr/>
            <p:nvPr/>
          </p:nvSpPr>
          <p:spPr bwMode="auto">
            <a:xfrm>
              <a:off x="4016896" y="2994487"/>
              <a:ext cx="319758" cy="12549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D40F465-3683-4AFC-BC30-EB74A2EAE6C0}"/>
              </a:ext>
            </a:extLst>
          </p:cNvPr>
          <p:cNvSpPr/>
          <p:nvPr/>
        </p:nvSpPr>
        <p:spPr>
          <a:xfrm>
            <a:off x="3442648" y="711455"/>
            <a:ext cx="2916971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36DC031-F256-41DA-9187-E01FE4A23695}"/>
              </a:ext>
            </a:extLst>
          </p:cNvPr>
          <p:cNvSpPr/>
          <p:nvPr/>
        </p:nvSpPr>
        <p:spPr>
          <a:xfrm>
            <a:off x="3457437" y="1726593"/>
            <a:ext cx="2948091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“공부 하기 싫을 때도 주변을 보면서</a:t>
            </a:r>
          </a:p>
          <a:p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동기부여가 되어 좋았습니다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0B68143-C40B-4D0D-A34C-9BCB305078AE}"/>
              </a:ext>
            </a:extLst>
          </p:cNvPr>
          <p:cNvSpPr/>
          <p:nvPr/>
        </p:nvSpPr>
        <p:spPr>
          <a:xfrm>
            <a:off x="3444297" y="791432"/>
            <a:ext cx="287685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서울대 자유전공 합격</a:t>
            </a: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CORE 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광주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백장운</a:t>
            </a:r>
            <a:endParaRPr lang="ko-KR" altLang="en-US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069C9C3-3C7F-4216-9726-468A92FBB095}"/>
              </a:ext>
            </a:extLst>
          </p:cNvPr>
          <p:cNvSpPr/>
          <p:nvPr/>
        </p:nvSpPr>
        <p:spPr>
          <a:xfrm>
            <a:off x="3436954" y="2060848"/>
            <a:ext cx="29169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바른공부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자습전용관에서 공부를 하면</a:t>
            </a:r>
          </a:p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주변에 앉은 학생들이 우수하여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공부를 하기 싫을 때도 주변을 </a:t>
            </a:r>
          </a:p>
          <a:p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보면서 동기부여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가 되었고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시간표가 수능 일정과 동일하게 구성되어 자연스럽게 수능 패턴에 맞게 공부할 수 있었습니다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</a:t>
            </a: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5A05F0E-960C-4127-867F-DD0E57EB523A}"/>
              </a:ext>
            </a:extLst>
          </p:cNvPr>
          <p:cNvGrpSpPr/>
          <p:nvPr/>
        </p:nvGrpSpPr>
        <p:grpSpPr>
          <a:xfrm>
            <a:off x="4205168" y="1185300"/>
            <a:ext cx="1539920" cy="437877"/>
            <a:chOff x="1241604" y="1029594"/>
            <a:chExt cx="1539920" cy="437877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308C114-127E-4769-8CB7-49D871440D6E}"/>
                </a:ext>
              </a:extLst>
            </p:cNvPr>
            <p:cNvSpPr/>
            <p:nvPr/>
          </p:nvSpPr>
          <p:spPr>
            <a:xfrm>
              <a:off x="1241604" y="1029594"/>
              <a:ext cx="1539920" cy="43787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296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259.5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344D414E-E3A3-4A45-A641-959A34A8FC6E}"/>
                </a:ext>
              </a:extLst>
            </p:cNvPr>
            <p:cNvSpPr/>
            <p:nvPr/>
          </p:nvSpPr>
          <p:spPr bwMode="auto">
            <a:xfrm>
              <a:off x="2349476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90%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88" name="화살표: 오른쪽으로 구부러짐 87">
            <a:extLst>
              <a:ext uri="{FF2B5EF4-FFF2-40B4-BE49-F238E27FC236}">
                <a16:creationId xmlns:a16="http://schemas.microsoft.com/office/drawing/2014/main" id="{C8343396-C191-442C-B9FD-B6989E7FF869}"/>
              </a:ext>
            </a:extLst>
          </p:cNvPr>
          <p:cNvSpPr/>
          <p:nvPr/>
        </p:nvSpPr>
        <p:spPr bwMode="auto">
          <a:xfrm rot="11713850">
            <a:off x="5066371" y="1272384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EF7886F-33CF-4FB1-A70D-885EE402AF85}"/>
              </a:ext>
            </a:extLst>
          </p:cNvPr>
          <p:cNvSpPr/>
          <p:nvPr/>
        </p:nvSpPr>
        <p:spPr>
          <a:xfrm>
            <a:off x="3395729" y="66165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F36783F-A2D1-4DFF-96C9-4F9AEFA9C79B}"/>
              </a:ext>
            </a:extLst>
          </p:cNvPr>
          <p:cNvSpPr/>
          <p:nvPr/>
        </p:nvSpPr>
        <p:spPr>
          <a:xfrm>
            <a:off x="6359619" y="711455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후기 사용</a:t>
            </a: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09EDABA8-A9D1-4DBF-9A5A-860DF99041C6}"/>
              </a:ext>
            </a:extLst>
          </p:cNvPr>
          <p:cNvGrpSpPr/>
          <p:nvPr/>
        </p:nvGrpSpPr>
        <p:grpSpPr>
          <a:xfrm>
            <a:off x="241254" y="683495"/>
            <a:ext cx="2957766" cy="490075"/>
            <a:chOff x="303685" y="4804535"/>
            <a:chExt cx="7560000" cy="490075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8BE0EDC6-984B-4F52-82D7-87A54E6CB2DA}"/>
                </a:ext>
              </a:extLst>
            </p:cNvPr>
            <p:cNvSpPr/>
            <p:nvPr/>
          </p:nvSpPr>
          <p:spPr bwMode="auto">
            <a:xfrm>
              <a:off x="30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</a:t>
              </a: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CORE </a:t>
              </a: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광주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모집요강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130BF83-3BCB-4AA4-8F01-0E11642DCF5A}"/>
                </a:ext>
              </a:extLst>
            </p:cNvPr>
            <p:cNvSpPr/>
            <p:nvPr/>
          </p:nvSpPr>
          <p:spPr bwMode="auto">
            <a:xfrm>
              <a:off x="534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수능에 최적화된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D09F847-713E-4085-9E3B-11A8475DAFCE}"/>
                </a:ext>
              </a:extLst>
            </p:cNvPr>
            <p:cNvSpPr/>
            <p:nvPr/>
          </p:nvSpPr>
          <p:spPr bwMode="auto">
            <a:xfrm>
              <a:off x="2823685" y="4804535"/>
              <a:ext cx="2520000" cy="490075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최상위권 집결</a:t>
              </a: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</a:t>
              </a: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CORE </a:t>
              </a: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광주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1838F0C-218A-4E9E-9904-8419B1B9F0F4}"/>
              </a:ext>
            </a:extLst>
          </p:cNvPr>
          <p:cNvSpPr txBox="1"/>
          <p:nvPr/>
        </p:nvSpPr>
        <p:spPr>
          <a:xfrm>
            <a:off x="173599" y="2001357"/>
            <a:ext cx="30527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50" dirty="0">
                <a:latin typeface="+mn-ea"/>
                <a:ea typeface="+mn-ea"/>
              </a:rPr>
              <a:t>러셀</a:t>
            </a:r>
            <a:r>
              <a:rPr lang="en-US" altLang="ko-KR" sz="1100" b="1" spc="-150" dirty="0">
                <a:latin typeface="+mn-ea"/>
                <a:ea typeface="+mn-ea"/>
              </a:rPr>
              <a:t>CORE </a:t>
            </a:r>
            <a:r>
              <a:rPr lang="ko-KR" altLang="en-US" sz="1100" b="1" spc="-150" dirty="0">
                <a:latin typeface="+mn-ea"/>
                <a:ea typeface="+mn-ea"/>
              </a:rPr>
              <a:t>광주 </a:t>
            </a:r>
            <a:r>
              <a:rPr lang="en-US" altLang="ko-KR" sz="1100" b="1" spc="-150" dirty="0">
                <a:latin typeface="+mn-ea"/>
                <a:ea typeface="+mn-ea"/>
              </a:rPr>
              <a:t>2023</a:t>
            </a:r>
            <a:r>
              <a:rPr lang="ko-KR" altLang="en-US" sz="1100" b="1" spc="-150" dirty="0">
                <a:latin typeface="+mn-ea"/>
                <a:ea typeface="+mn-ea"/>
              </a:rPr>
              <a:t>학년도 합격생 </a:t>
            </a:r>
            <a:r>
              <a:rPr lang="ko-KR" altLang="en-US" sz="1100" b="1" spc="-150" dirty="0" err="1">
                <a:latin typeface="+mn-ea"/>
                <a:ea typeface="+mn-ea"/>
              </a:rPr>
              <a:t>환황</a:t>
            </a:r>
            <a:endParaRPr lang="en-US" altLang="ko-KR" sz="1100" b="1" spc="-150" dirty="0">
              <a:latin typeface="+mn-ea"/>
              <a:ea typeface="+mn-ea"/>
            </a:endParaRPr>
          </a:p>
          <a:p>
            <a:pPr algn="ctr"/>
            <a:r>
              <a:rPr lang="ko-KR" altLang="en-US" sz="1100" b="1" spc="-150" dirty="0">
                <a:solidFill>
                  <a:srgbClr val="0000FF"/>
                </a:solidFill>
                <a:latin typeface="+mn-ea"/>
                <a:ea typeface="+mn-ea"/>
              </a:rPr>
              <a:t>의학계열 </a:t>
            </a:r>
            <a:r>
              <a:rPr lang="en-US" altLang="ko-KR" sz="1100" b="1" spc="-150" dirty="0">
                <a:solidFill>
                  <a:srgbClr val="0000FF"/>
                </a:solidFill>
                <a:latin typeface="+mn-ea"/>
                <a:ea typeface="+mn-ea"/>
              </a:rPr>
              <a:t>94</a:t>
            </a:r>
            <a:r>
              <a:rPr lang="ko-KR" altLang="en-US" sz="1100" b="1" spc="-150" dirty="0">
                <a:solidFill>
                  <a:srgbClr val="0000FF"/>
                </a:solidFill>
                <a:latin typeface="+mn-ea"/>
                <a:ea typeface="+mn-ea"/>
              </a:rPr>
              <a:t>명</a:t>
            </a:r>
            <a:r>
              <a:rPr lang="en-US" altLang="ko-KR" sz="1100" b="1" spc="-150" dirty="0">
                <a:solidFill>
                  <a:srgbClr val="0000FF"/>
                </a:solidFill>
                <a:latin typeface="+mn-ea"/>
                <a:ea typeface="+mn-ea"/>
              </a:rPr>
              <a:t>, SKY 35</a:t>
            </a:r>
            <a:r>
              <a:rPr lang="ko-KR" altLang="en-US" sz="1100" b="1" spc="-150" dirty="0">
                <a:solidFill>
                  <a:srgbClr val="0000FF"/>
                </a:solidFill>
                <a:latin typeface="+mn-ea"/>
                <a:ea typeface="+mn-ea"/>
              </a:rPr>
              <a:t>명 합격</a:t>
            </a:r>
            <a:endParaRPr lang="en-US" altLang="ko-KR" sz="1100" b="1" spc="-150" dirty="0">
              <a:latin typeface="+mn-ea"/>
              <a:ea typeface="+mn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242ED69-43E6-44B6-863F-546BEC42208B}"/>
              </a:ext>
            </a:extLst>
          </p:cNvPr>
          <p:cNvGrpSpPr/>
          <p:nvPr/>
        </p:nvGrpSpPr>
        <p:grpSpPr>
          <a:xfrm>
            <a:off x="537524" y="2574287"/>
            <a:ext cx="2322050" cy="1470295"/>
            <a:chOff x="2036557" y="2955462"/>
            <a:chExt cx="3867631" cy="2448938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7D19AA96-F309-40F4-A005-EE8499984D69}"/>
                </a:ext>
              </a:extLst>
            </p:cNvPr>
            <p:cNvSpPr/>
            <p:nvPr/>
          </p:nvSpPr>
          <p:spPr bwMode="auto">
            <a:xfrm>
              <a:off x="2036557" y="2955462"/>
              <a:ext cx="1214191" cy="11209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1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의예과</a:t>
              </a:r>
              <a:endPara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1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48</a:t>
              </a:r>
              <a:r>
                <a:rPr lang="ko-KR" altLang="en-US" sz="11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명</a:t>
              </a: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AD210A54-B9D7-4B44-9F67-B14755D9C341}"/>
                </a:ext>
              </a:extLst>
            </p:cNvPr>
            <p:cNvSpPr/>
            <p:nvPr/>
          </p:nvSpPr>
          <p:spPr bwMode="auto">
            <a:xfrm>
              <a:off x="3369390" y="2955462"/>
              <a:ext cx="1214192" cy="11209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1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치의예</a:t>
              </a:r>
              <a:endParaRPr lang="en-US" altLang="ko-KR" sz="1100" spc="-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1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  <a:r>
                <a:rPr lang="ko-KR" altLang="en-US" sz="11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명</a:t>
              </a: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6B87949C-B0CF-4A25-AC0E-A4A23BC20F98}"/>
                </a:ext>
              </a:extLst>
            </p:cNvPr>
            <p:cNvSpPr/>
            <p:nvPr/>
          </p:nvSpPr>
          <p:spPr bwMode="auto">
            <a:xfrm>
              <a:off x="4689996" y="2955462"/>
              <a:ext cx="1214192" cy="11209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1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약학과</a:t>
              </a:r>
              <a:endPara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1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30</a:t>
              </a:r>
              <a:r>
                <a:rPr lang="ko-KR" altLang="en-US" sz="11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명</a:t>
              </a: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0A2B01C3-6005-44AE-B97D-65D10293DB61}"/>
                </a:ext>
              </a:extLst>
            </p:cNvPr>
            <p:cNvSpPr/>
            <p:nvPr/>
          </p:nvSpPr>
          <p:spPr bwMode="auto">
            <a:xfrm>
              <a:off x="2036557" y="4283436"/>
              <a:ext cx="1214191" cy="11209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1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한의예</a:t>
              </a:r>
              <a:endParaRPr lang="en-US" altLang="ko-KR" sz="1100" spc="-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1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r>
                <a:rPr lang="ko-KR" altLang="en-US" sz="11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명</a:t>
              </a: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A00C0B4-8944-4A7A-91DD-F6F8FC474BEE}"/>
                </a:ext>
              </a:extLst>
            </p:cNvPr>
            <p:cNvSpPr/>
            <p:nvPr/>
          </p:nvSpPr>
          <p:spPr bwMode="auto">
            <a:xfrm>
              <a:off x="3369390" y="4283436"/>
              <a:ext cx="1214192" cy="11209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1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수의예</a:t>
              </a:r>
              <a:endParaRPr lang="en-US" altLang="ko-KR" sz="1100" spc="-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1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  <a:r>
                <a:rPr lang="ko-KR" altLang="en-US" sz="11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명</a:t>
              </a: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18591A02-0FF3-4D4D-8536-3275B94050F0}"/>
                </a:ext>
              </a:extLst>
            </p:cNvPr>
            <p:cNvSpPr/>
            <p:nvPr/>
          </p:nvSpPr>
          <p:spPr bwMode="auto">
            <a:xfrm>
              <a:off x="4689996" y="4283436"/>
              <a:ext cx="1214192" cy="11209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1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SKY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1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35</a:t>
              </a:r>
              <a:r>
                <a:rPr lang="ko-KR" altLang="en-US" sz="11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명</a:t>
              </a: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9456011-8F5E-45B7-BE91-E12BC2F93DA6}"/>
              </a:ext>
            </a:extLst>
          </p:cNvPr>
          <p:cNvSpPr/>
          <p:nvPr/>
        </p:nvSpPr>
        <p:spPr>
          <a:xfrm>
            <a:off x="2139262" y="4318035"/>
            <a:ext cx="8938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데이터 산출 기준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F0F2DD66-C962-4C98-9E71-4CDEF1B1AAD5}"/>
              </a:ext>
            </a:extLst>
          </p:cNvPr>
          <p:cNvSpPr/>
          <p:nvPr/>
        </p:nvSpPr>
        <p:spPr bwMode="auto">
          <a:xfrm>
            <a:off x="60209" y="5930366"/>
            <a:ext cx="3192047" cy="832746"/>
          </a:xfrm>
          <a:prstGeom prst="roundRect">
            <a:avLst>
              <a:gd name="adj" fmla="val 11702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latin typeface="+mn-ea"/>
                <a:ea typeface="+mn-ea"/>
              </a:rPr>
              <a:t>1) 2023</a:t>
            </a:r>
            <a:r>
              <a:rPr lang="ko-KR" altLang="en-US" dirty="0">
                <a:latin typeface="+mn-ea"/>
                <a:ea typeface="+mn-ea"/>
              </a:rPr>
              <a:t>학년도 러셀</a:t>
            </a:r>
            <a:r>
              <a:rPr lang="en-US" altLang="ko-KR" dirty="0">
                <a:latin typeface="+mn-ea"/>
                <a:ea typeface="+mn-ea"/>
              </a:rPr>
              <a:t>CORE </a:t>
            </a:r>
            <a:r>
              <a:rPr lang="ko-KR" altLang="en-US" dirty="0">
                <a:latin typeface="+mn-ea"/>
                <a:ea typeface="+mn-ea"/>
              </a:rPr>
              <a:t>광주 재원생의 합격 결과 기준</a:t>
            </a:r>
            <a:r>
              <a:rPr lang="en-US" altLang="ko-KR" dirty="0">
                <a:latin typeface="+mn-ea"/>
                <a:ea typeface="+mn-ea"/>
              </a:rPr>
              <a:t> </a:t>
            </a:r>
          </a:p>
          <a:p>
            <a:pPr lvl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+mn-ea"/>
                <a:ea typeface="+mn-ea"/>
              </a:rPr>
              <a:t>2) </a:t>
            </a:r>
            <a:r>
              <a:rPr lang="ko-KR" altLang="en-US" dirty="0">
                <a:latin typeface="+mn-ea"/>
                <a:ea typeface="+mn-ea"/>
              </a:rPr>
              <a:t>러셀</a:t>
            </a:r>
            <a:r>
              <a:rPr lang="en-US" altLang="ko-KR" dirty="0">
                <a:latin typeface="+mn-ea"/>
                <a:ea typeface="+mn-ea"/>
              </a:rPr>
              <a:t>CORE </a:t>
            </a:r>
            <a:r>
              <a:rPr lang="ko-KR" altLang="en-US" dirty="0">
                <a:latin typeface="+mn-ea"/>
                <a:ea typeface="+mn-ea"/>
              </a:rPr>
              <a:t>광주 </a:t>
            </a:r>
            <a:r>
              <a:rPr lang="ko-KR" altLang="en-US" dirty="0" err="1">
                <a:latin typeface="+mn-ea"/>
                <a:ea typeface="+mn-ea"/>
              </a:rPr>
              <a:t>의치한수약</a:t>
            </a:r>
            <a:r>
              <a:rPr lang="ko-KR" altLang="en-US" dirty="0">
                <a:latin typeface="+mn-ea"/>
                <a:ea typeface="+mn-ea"/>
              </a:rPr>
              <a:t> 배출 </a:t>
            </a:r>
            <a:r>
              <a:rPr lang="en-US" altLang="ko-KR" dirty="0">
                <a:latin typeface="+mn-ea"/>
                <a:ea typeface="+mn-ea"/>
              </a:rPr>
              <a:t>94</a:t>
            </a:r>
            <a:r>
              <a:rPr lang="ko-KR" altLang="en-US" dirty="0">
                <a:latin typeface="+mn-ea"/>
                <a:ea typeface="+mn-ea"/>
              </a:rPr>
              <a:t>명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연의 </a:t>
            </a:r>
            <a:r>
              <a:rPr lang="en-US" altLang="ko-KR" dirty="0">
                <a:latin typeface="+mn-ea"/>
                <a:ea typeface="+mn-ea"/>
              </a:rPr>
              <a:t>2</a:t>
            </a:r>
            <a:r>
              <a:rPr lang="ko-KR" altLang="en-US" dirty="0">
                <a:latin typeface="+mn-ea"/>
                <a:ea typeface="+mn-ea"/>
              </a:rPr>
              <a:t>명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고의 </a:t>
            </a:r>
            <a:r>
              <a:rPr lang="en-US" altLang="ko-KR" dirty="0">
                <a:latin typeface="+mn-ea"/>
                <a:ea typeface="+mn-ea"/>
              </a:rPr>
              <a:t>3</a:t>
            </a:r>
            <a:r>
              <a:rPr lang="ko-KR" altLang="en-US" dirty="0">
                <a:latin typeface="+mn-ea"/>
                <a:ea typeface="+mn-ea"/>
              </a:rPr>
              <a:t>명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중복 합격자 포함</a:t>
            </a:r>
            <a:r>
              <a:rPr lang="en-US" altLang="ko-KR" dirty="0">
                <a:latin typeface="+mn-ea"/>
                <a:ea typeface="+mn-ea"/>
              </a:rPr>
              <a:t>)</a:t>
            </a:r>
            <a:br>
              <a:rPr lang="ko-KR" altLang="en-US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3) </a:t>
            </a:r>
            <a:r>
              <a:rPr lang="ko-KR" altLang="en-US" dirty="0">
                <a:latin typeface="+mn-ea"/>
                <a:ea typeface="+mn-ea"/>
              </a:rPr>
              <a:t>러셀</a:t>
            </a:r>
            <a:r>
              <a:rPr lang="en-US" altLang="ko-KR" dirty="0">
                <a:latin typeface="+mn-ea"/>
                <a:ea typeface="+mn-ea"/>
              </a:rPr>
              <a:t>CORE </a:t>
            </a:r>
            <a:r>
              <a:rPr lang="ko-KR" altLang="en-US" dirty="0">
                <a:latin typeface="+mn-ea"/>
                <a:ea typeface="+mn-ea"/>
              </a:rPr>
              <a:t>광주 </a:t>
            </a:r>
            <a:r>
              <a:rPr lang="ko-KR" altLang="en-US" dirty="0" err="1">
                <a:latin typeface="+mn-ea"/>
                <a:ea typeface="+mn-ea"/>
              </a:rPr>
              <a:t>재원생</a:t>
            </a:r>
            <a:r>
              <a:rPr lang="ko-KR" altLang="en-US" dirty="0">
                <a:latin typeface="+mn-ea"/>
                <a:ea typeface="+mn-ea"/>
              </a:rPr>
              <a:t> 서울대</a:t>
            </a:r>
            <a:r>
              <a:rPr lang="en-US" altLang="ko-KR" dirty="0">
                <a:latin typeface="+mn-ea"/>
                <a:ea typeface="+mn-ea"/>
              </a:rPr>
              <a:t>•</a:t>
            </a:r>
            <a:r>
              <a:rPr lang="ko-KR" altLang="en-US" dirty="0">
                <a:latin typeface="+mn-ea"/>
                <a:ea typeface="+mn-ea"/>
              </a:rPr>
              <a:t>연세대</a:t>
            </a:r>
            <a:r>
              <a:rPr lang="en-US" altLang="ko-KR" dirty="0">
                <a:latin typeface="+mn-ea"/>
                <a:ea typeface="+mn-ea"/>
              </a:rPr>
              <a:t>•</a:t>
            </a:r>
            <a:r>
              <a:rPr lang="ko-KR" altLang="en-US" dirty="0">
                <a:latin typeface="+mn-ea"/>
                <a:ea typeface="+mn-ea"/>
              </a:rPr>
              <a:t>고려대 최종 합격자 </a:t>
            </a:r>
            <a:r>
              <a:rPr lang="en-US" altLang="ko-KR" dirty="0">
                <a:latin typeface="+mn-ea"/>
                <a:ea typeface="+mn-ea"/>
              </a:rPr>
              <a:t>35</a:t>
            </a:r>
            <a:r>
              <a:rPr lang="ko-KR" altLang="en-US" dirty="0">
                <a:latin typeface="+mn-ea"/>
                <a:ea typeface="+mn-ea"/>
              </a:rPr>
              <a:t>명 기준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의예과 </a:t>
            </a:r>
            <a:r>
              <a:rPr lang="en-US" altLang="ko-KR" dirty="0">
                <a:latin typeface="+mn-ea"/>
                <a:ea typeface="+mn-ea"/>
              </a:rPr>
              <a:t>5</a:t>
            </a:r>
            <a:r>
              <a:rPr lang="ko-KR" altLang="en-US" dirty="0">
                <a:latin typeface="+mn-ea"/>
                <a:ea typeface="+mn-ea"/>
              </a:rPr>
              <a:t>명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중복 합격자 포함</a:t>
            </a:r>
            <a:r>
              <a:rPr lang="en-US" altLang="ko-KR" dirty="0">
                <a:latin typeface="+mn-ea"/>
                <a:ea typeface="+mn-ea"/>
              </a:rPr>
              <a:t>)   </a:t>
            </a:r>
          </a:p>
          <a:p>
            <a:pPr lvl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+mn-ea"/>
                <a:ea typeface="+mn-ea"/>
              </a:rPr>
              <a:t>   (2023.02.28 </a:t>
            </a:r>
            <a:r>
              <a:rPr lang="ko-KR" altLang="en-US" dirty="0">
                <a:latin typeface="+mn-ea"/>
                <a:ea typeface="+mn-ea"/>
              </a:rPr>
              <a:t>기준</a:t>
            </a:r>
            <a:r>
              <a:rPr lang="en-US" altLang="ko-KR" dirty="0">
                <a:latin typeface="+mn-ea"/>
                <a:ea typeface="+mn-ea"/>
              </a:rPr>
              <a:t>)</a:t>
            </a:r>
            <a:endParaRPr lang="en-US" altLang="ko-KR" spc="-150" dirty="0">
              <a:latin typeface="+mn-ea"/>
              <a:ea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EFDF472-BF5F-4D86-A1BA-792949A36BCD}"/>
              </a:ext>
            </a:extLst>
          </p:cNvPr>
          <p:cNvSpPr/>
          <p:nvPr/>
        </p:nvSpPr>
        <p:spPr bwMode="auto">
          <a:xfrm>
            <a:off x="2150660" y="4299763"/>
            <a:ext cx="881426" cy="243546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2AAA2E5-AF60-4BAD-ACDC-276608B452FE}"/>
              </a:ext>
            </a:extLst>
          </p:cNvPr>
          <p:cNvSpPr/>
          <p:nvPr/>
        </p:nvSpPr>
        <p:spPr>
          <a:xfrm>
            <a:off x="2111888" y="421764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8121617-7FF2-4C9D-A7C3-F2DE41398578}"/>
              </a:ext>
            </a:extLst>
          </p:cNvPr>
          <p:cNvCxnSpPr>
            <a:stCxn id="42" idx="2"/>
          </p:cNvCxnSpPr>
          <p:nvPr/>
        </p:nvCxnSpPr>
        <p:spPr bwMode="auto">
          <a:xfrm flipH="1">
            <a:off x="2576736" y="4543309"/>
            <a:ext cx="14637" cy="1477979"/>
          </a:xfrm>
          <a:prstGeom prst="straightConnector1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150078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ED749B-7C4D-4A77-85AA-073402235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48980"/>
            <a:ext cx="9906000" cy="360040"/>
          </a:xfrm>
        </p:spPr>
        <p:txBody>
          <a:bodyPr/>
          <a:lstStyle/>
          <a:p>
            <a:r>
              <a:rPr lang="en-US" altLang="ko-KR" sz="6000" dirty="0">
                <a:latin typeface="+mn-ea"/>
                <a:ea typeface="+mn-ea"/>
              </a:rPr>
              <a:t>CORE</a:t>
            </a:r>
            <a:r>
              <a:rPr lang="ko-KR" altLang="en-US" sz="6000" dirty="0">
                <a:latin typeface="+mn-ea"/>
                <a:ea typeface="+mn-ea"/>
              </a:rPr>
              <a:t>광주 </a:t>
            </a:r>
            <a:r>
              <a:rPr lang="en-US" altLang="ko-KR" sz="6000" dirty="0">
                <a:latin typeface="+mn-ea"/>
                <a:ea typeface="+mn-ea"/>
              </a:rPr>
              <a:t>- </a:t>
            </a:r>
            <a:r>
              <a:rPr lang="ko-KR" altLang="en-US" sz="6000" dirty="0" err="1">
                <a:latin typeface="+mn-ea"/>
                <a:ea typeface="+mn-ea"/>
              </a:rPr>
              <a:t>정규반</a:t>
            </a:r>
            <a:br>
              <a:rPr lang="en-US" altLang="ko-KR" sz="6000" dirty="0">
                <a:latin typeface="+mn-ea"/>
                <a:ea typeface="+mn-ea"/>
              </a:rPr>
            </a:br>
            <a:r>
              <a:rPr lang="en-US" altLang="ko-KR" sz="6000" dirty="0">
                <a:latin typeface="+mn-ea"/>
                <a:ea typeface="+mn-ea"/>
              </a:rPr>
              <a:t>PC, MO</a:t>
            </a:r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04068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정규반</a:t>
            </a:r>
            <a:r>
              <a:rPr lang="ko-KR" altLang="en-US" b="0" dirty="0"/>
              <a:t>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1843A60-75C2-42DB-AD02-722CD54F7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96711"/>
              </p:ext>
            </p:extLst>
          </p:nvPr>
        </p:nvGraphicFramePr>
        <p:xfrm>
          <a:off x="8104412" y="211913"/>
          <a:ext cx="1800000" cy="390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롤링되는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합격생 후기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CORE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광주 후기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종 적용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564826"/>
                  </a:ext>
                </a:extLst>
              </a:tr>
            </a:tbl>
          </a:graphicData>
        </a:graphic>
      </p:graphicFrame>
      <p:sp>
        <p:nvSpPr>
          <p:cNvPr id="79" name="직사각형 78">
            <a:extLst>
              <a:ext uri="{FF2B5EF4-FFF2-40B4-BE49-F238E27FC236}">
                <a16:creationId xmlns:a16="http://schemas.microsoft.com/office/drawing/2014/main" id="{61F6CCA7-6A7C-4157-B075-7918F5DD0C8F}"/>
              </a:ext>
            </a:extLst>
          </p:cNvPr>
          <p:cNvSpPr/>
          <p:nvPr/>
        </p:nvSpPr>
        <p:spPr>
          <a:xfrm>
            <a:off x="213815" y="404664"/>
            <a:ext cx="3012579" cy="641186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578799E-C535-4A48-97E4-37AD5C9CC528}"/>
              </a:ext>
            </a:extLst>
          </p:cNvPr>
          <p:cNvSpPr/>
          <p:nvPr/>
        </p:nvSpPr>
        <p:spPr>
          <a:xfrm>
            <a:off x="6852802" y="384244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후기 사용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F499645-B429-4E45-B754-EEBCA5B9E8F2}"/>
              </a:ext>
            </a:extLst>
          </p:cNvPr>
          <p:cNvSpPr/>
          <p:nvPr/>
        </p:nvSpPr>
        <p:spPr>
          <a:xfrm>
            <a:off x="3708834" y="404664"/>
            <a:ext cx="3012579" cy="641186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A7032A4F-8283-400E-9E7A-A75974AA8EED}"/>
              </a:ext>
            </a:extLst>
          </p:cNvPr>
          <p:cNvSpPr/>
          <p:nvPr/>
        </p:nvSpPr>
        <p:spPr>
          <a:xfrm>
            <a:off x="268700" y="491966"/>
            <a:ext cx="2916971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4882147A-7158-4EB8-8B5D-66F34CDDDE73}"/>
              </a:ext>
            </a:extLst>
          </p:cNvPr>
          <p:cNvSpPr/>
          <p:nvPr/>
        </p:nvSpPr>
        <p:spPr>
          <a:xfrm>
            <a:off x="283489" y="1507104"/>
            <a:ext cx="2948091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“공부 하기 싫을 때도 주변을 보면서</a:t>
            </a:r>
          </a:p>
          <a:p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동기부여가 되어 좋았습니다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9AD1D1A-4F1D-461C-83CA-1C68F1BC5859}"/>
              </a:ext>
            </a:extLst>
          </p:cNvPr>
          <p:cNvSpPr/>
          <p:nvPr/>
        </p:nvSpPr>
        <p:spPr>
          <a:xfrm>
            <a:off x="270349" y="571943"/>
            <a:ext cx="287685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서울대 자유전공 합격</a:t>
            </a: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CORE 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광주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백장운</a:t>
            </a:r>
            <a:endParaRPr lang="ko-KR" altLang="en-US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A834F84-C926-49C6-B7DE-EDAA243FB5F1}"/>
              </a:ext>
            </a:extLst>
          </p:cNvPr>
          <p:cNvSpPr/>
          <p:nvPr/>
        </p:nvSpPr>
        <p:spPr>
          <a:xfrm>
            <a:off x="263006" y="1841359"/>
            <a:ext cx="29169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바른공부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자습전용관에서 공부를 하면</a:t>
            </a:r>
          </a:p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주변에 앉은 학생들이 우수하여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공부를 하기 싫을 때도 주변을 </a:t>
            </a:r>
          </a:p>
          <a:p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보면서 동기부여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가 되었고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시간표가 수능 일정과 동일하게 구성되어 자연스럽게 수능 패턴에 맞게 공부할 수 있었습니다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</a:t>
            </a: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37CCCA20-179E-49B6-BDC2-9E37622DA5F0}"/>
              </a:ext>
            </a:extLst>
          </p:cNvPr>
          <p:cNvGrpSpPr/>
          <p:nvPr/>
        </p:nvGrpSpPr>
        <p:grpSpPr>
          <a:xfrm>
            <a:off x="1031220" y="965811"/>
            <a:ext cx="1539920" cy="437877"/>
            <a:chOff x="1241604" y="1029594"/>
            <a:chExt cx="1539920" cy="437877"/>
          </a:xfrm>
        </p:grpSpPr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DF58E6E8-61A4-403B-8060-7C5101E40B86}"/>
                </a:ext>
              </a:extLst>
            </p:cNvPr>
            <p:cNvSpPr/>
            <p:nvPr/>
          </p:nvSpPr>
          <p:spPr>
            <a:xfrm>
              <a:off x="1241604" y="1029594"/>
              <a:ext cx="1539920" cy="43787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296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259.5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B6DFAB5B-FA2C-4C23-807C-604C581193B1}"/>
                </a:ext>
              </a:extLst>
            </p:cNvPr>
            <p:cNvSpPr/>
            <p:nvPr/>
          </p:nvSpPr>
          <p:spPr bwMode="auto">
            <a:xfrm>
              <a:off x="2349476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90%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128" name="화살표: 오른쪽으로 구부러짐 127">
            <a:extLst>
              <a:ext uri="{FF2B5EF4-FFF2-40B4-BE49-F238E27FC236}">
                <a16:creationId xmlns:a16="http://schemas.microsoft.com/office/drawing/2014/main" id="{D3DC3B26-71C0-4FBA-B48B-001F3C8F5CA1}"/>
              </a:ext>
            </a:extLst>
          </p:cNvPr>
          <p:cNvSpPr/>
          <p:nvPr/>
        </p:nvSpPr>
        <p:spPr bwMode="auto">
          <a:xfrm rot="11713850">
            <a:off x="1892423" y="1052895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6E005B72-0CA6-4E72-8FC7-EEC3B4DDFB84}"/>
              </a:ext>
            </a:extLst>
          </p:cNvPr>
          <p:cNvSpPr/>
          <p:nvPr/>
        </p:nvSpPr>
        <p:spPr>
          <a:xfrm>
            <a:off x="268700" y="2618885"/>
            <a:ext cx="2916971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1FEDD59F-8F48-4293-B340-3A055E49FA93}"/>
              </a:ext>
            </a:extLst>
          </p:cNvPr>
          <p:cNvSpPr/>
          <p:nvPr/>
        </p:nvSpPr>
        <p:spPr>
          <a:xfrm>
            <a:off x="283489" y="3634023"/>
            <a:ext cx="2948091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“담임 선생과의 상담을 통해서</a:t>
            </a:r>
          </a:p>
          <a:p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어떻게 공부방향을 잡아야 할지 결정할 수 있었습니다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4F2063AC-D5EC-4118-8A09-0DB399A70E78}"/>
              </a:ext>
            </a:extLst>
          </p:cNvPr>
          <p:cNvSpPr/>
          <p:nvPr/>
        </p:nvSpPr>
        <p:spPr>
          <a:xfrm>
            <a:off x="270349" y="2698862"/>
            <a:ext cx="287685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조선대 의예과 합격</a:t>
            </a: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CORE 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광주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송다현</a:t>
            </a:r>
            <a:endParaRPr lang="ko-KR" altLang="en-US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1FEF2E8-895A-4220-99FB-A8B337D822E9}"/>
              </a:ext>
            </a:extLst>
          </p:cNvPr>
          <p:cNvSpPr/>
          <p:nvPr/>
        </p:nvSpPr>
        <p:spPr>
          <a:xfrm>
            <a:off x="263006" y="3968278"/>
            <a:ext cx="29169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담임선생님의 격려의 말씀이 항상 저에게 위로가 되었고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</a:t>
            </a:r>
          </a:p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언제나 찾아갈 수 있어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</a:p>
          <a:p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담임 선생님과 상담을 통해서 어떤 공부방법을 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해야할지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</a:t>
            </a:r>
          </a:p>
          <a:p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결정할 수 있어 좋은 공부 방법을 알려주었습니다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</a:t>
            </a: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FFEB05BE-708F-4ABE-97D4-464DC0F27EF2}"/>
              </a:ext>
            </a:extLst>
          </p:cNvPr>
          <p:cNvGrpSpPr/>
          <p:nvPr/>
        </p:nvGrpSpPr>
        <p:grpSpPr>
          <a:xfrm>
            <a:off x="1031220" y="3092730"/>
            <a:ext cx="1539920" cy="437877"/>
            <a:chOff x="1241604" y="1029594"/>
            <a:chExt cx="1539920" cy="437877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08691871-A076-480D-94D9-1DA3CC51B8A2}"/>
                </a:ext>
              </a:extLst>
            </p:cNvPr>
            <p:cNvSpPr/>
            <p:nvPr/>
          </p:nvSpPr>
          <p:spPr>
            <a:xfrm>
              <a:off x="1241604" y="1029594"/>
              <a:ext cx="1539920" cy="43787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289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266.5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405E7B66-E944-447F-9DD2-23C9F144DF57}"/>
                </a:ext>
              </a:extLst>
            </p:cNvPr>
            <p:cNvSpPr/>
            <p:nvPr/>
          </p:nvSpPr>
          <p:spPr bwMode="auto">
            <a:xfrm>
              <a:off x="2349476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82%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137" name="화살표: 오른쪽으로 구부러짐 136">
            <a:extLst>
              <a:ext uri="{FF2B5EF4-FFF2-40B4-BE49-F238E27FC236}">
                <a16:creationId xmlns:a16="http://schemas.microsoft.com/office/drawing/2014/main" id="{9359AC92-6C88-4EBA-B03F-F20D1A191272}"/>
              </a:ext>
            </a:extLst>
          </p:cNvPr>
          <p:cNvSpPr/>
          <p:nvPr/>
        </p:nvSpPr>
        <p:spPr bwMode="auto">
          <a:xfrm rot="11713850">
            <a:off x="1892423" y="3179814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45F1E2C-8493-4D2D-A843-10D8A9519609}"/>
              </a:ext>
            </a:extLst>
          </p:cNvPr>
          <p:cNvSpPr/>
          <p:nvPr/>
        </p:nvSpPr>
        <p:spPr>
          <a:xfrm>
            <a:off x="268700" y="4761376"/>
            <a:ext cx="2916971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1E6478F3-08F9-49DD-8B67-A6F91A9304C8}"/>
              </a:ext>
            </a:extLst>
          </p:cNvPr>
          <p:cNvSpPr/>
          <p:nvPr/>
        </p:nvSpPr>
        <p:spPr>
          <a:xfrm>
            <a:off x="283489" y="5776514"/>
            <a:ext cx="2948091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“실전과 유사한 환경에서 </a:t>
            </a:r>
          </a:p>
          <a:p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연습을 할 수 있다는 점이 매우 마음에 들었습니다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2260A6F0-0308-4501-BC6C-7BC298733CE8}"/>
              </a:ext>
            </a:extLst>
          </p:cNvPr>
          <p:cNvSpPr/>
          <p:nvPr/>
        </p:nvSpPr>
        <p:spPr>
          <a:xfrm>
            <a:off x="270349" y="4841353"/>
            <a:ext cx="287685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전북대 의예과 합격</a:t>
            </a: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CORE 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광주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김준표</a:t>
            </a:r>
            <a:endParaRPr lang="ko-KR" altLang="en-US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F5520A8-372E-46DE-B49E-92344B480663}"/>
              </a:ext>
            </a:extLst>
          </p:cNvPr>
          <p:cNvSpPr/>
          <p:nvPr/>
        </p:nvSpPr>
        <p:spPr>
          <a:xfrm>
            <a:off x="263006" y="6110769"/>
            <a:ext cx="29169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제가 환경에 예민한 편임에도 넓은 책상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숯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공기청정기로 </a:t>
            </a:r>
          </a:p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불편함을 느끼지 않았고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언제든지 공부할 수 있는 바자관과 </a:t>
            </a:r>
          </a:p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파이널 기간내 실전과 유사한 환경에서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실전 모의고사 </a:t>
            </a:r>
          </a:p>
          <a:p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연습을 할 수 있다는 점이 매우 마음에 들었습니다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0FD6461F-6C9D-43B2-AD23-57B20F792AAB}"/>
              </a:ext>
            </a:extLst>
          </p:cNvPr>
          <p:cNvGrpSpPr/>
          <p:nvPr/>
        </p:nvGrpSpPr>
        <p:grpSpPr>
          <a:xfrm>
            <a:off x="1031220" y="5235221"/>
            <a:ext cx="1539920" cy="437877"/>
            <a:chOff x="1241604" y="1029594"/>
            <a:chExt cx="1539920" cy="437877"/>
          </a:xfrm>
        </p:grpSpPr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557F0C34-A4B9-4C4A-AA00-8395F67CD77C}"/>
                </a:ext>
              </a:extLst>
            </p:cNvPr>
            <p:cNvSpPr/>
            <p:nvPr/>
          </p:nvSpPr>
          <p:spPr>
            <a:xfrm>
              <a:off x="1241604" y="1029594"/>
              <a:ext cx="1539920" cy="43787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294.5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271.5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30E1FFBB-6482-411F-B379-D075069859EE}"/>
                </a:ext>
              </a:extLst>
            </p:cNvPr>
            <p:cNvSpPr/>
            <p:nvPr/>
          </p:nvSpPr>
          <p:spPr bwMode="auto">
            <a:xfrm>
              <a:off x="2349476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81%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145" name="화살표: 오른쪽으로 구부러짐 144">
            <a:extLst>
              <a:ext uri="{FF2B5EF4-FFF2-40B4-BE49-F238E27FC236}">
                <a16:creationId xmlns:a16="http://schemas.microsoft.com/office/drawing/2014/main" id="{018E1B62-A384-4DB1-AF3D-410035DC0DBC}"/>
              </a:ext>
            </a:extLst>
          </p:cNvPr>
          <p:cNvSpPr/>
          <p:nvPr/>
        </p:nvSpPr>
        <p:spPr bwMode="auto">
          <a:xfrm rot="11713850">
            <a:off x="1892423" y="5322305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F66EA5A3-0C76-4A37-811E-29E651C7564B}"/>
              </a:ext>
            </a:extLst>
          </p:cNvPr>
          <p:cNvSpPr/>
          <p:nvPr/>
        </p:nvSpPr>
        <p:spPr>
          <a:xfrm>
            <a:off x="3764221" y="491966"/>
            <a:ext cx="2916971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2687058C-F3BE-4A55-9538-4BEFBE3C48EE}"/>
              </a:ext>
            </a:extLst>
          </p:cNvPr>
          <p:cNvSpPr/>
          <p:nvPr/>
        </p:nvSpPr>
        <p:spPr>
          <a:xfrm>
            <a:off x="3779010" y="1507104"/>
            <a:ext cx="2948091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“최상위권 학생들이 공부하는 모습에 자극을 받아</a:t>
            </a:r>
          </a:p>
          <a:p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집중할 수 있었습니다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4C2CEC9A-8889-4505-A5A2-EF5E0FA41EF3}"/>
              </a:ext>
            </a:extLst>
          </p:cNvPr>
          <p:cNvSpPr/>
          <p:nvPr/>
        </p:nvSpPr>
        <p:spPr>
          <a:xfrm>
            <a:off x="3765870" y="571943"/>
            <a:ext cx="287685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전남대 </a:t>
            </a:r>
            <a:r>
              <a:rPr lang="ko-KR" altLang="en-US" sz="1000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약학부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합격</a:t>
            </a: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CORE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광주 정성은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A01AEC92-62BF-4759-B1BC-0D1ABC61D6A0}"/>
              </a:ext>
            </a:extLst>
          </p:cNvPr>
          <p:cNvSpPr/>
          <p:nvPr/>
        </p:nvSpPr>
        <p:spPr>
          <a:xfrm>
            <a:off x="3758527" y="1841359"/>
            <a:ext cx="29169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러셀에서는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최상위권 학생들이 바로 옆에서 같이 공부하기에</a:t>
            </a:r>
          </a:p>
          <a:p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방심하지 않고 공부할 수 있었습니다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</a:p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수업과 자습 시간에 옆에서 집중하고 있는 친구들을 보면서</a:t>
            </a:r>
          </a:p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자극을 받아 더욱 더 집중할 수 있었습니다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</a:p>
        </p:txBody>
      </p: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B3B29781-377D-46A9-9F5F-81A89FB062F4}"/>
              </a:ext>
            </a:extLst>
          </p:cNvPr>
          <p:cNvGrpSpPr/>
          <p:nvPr/>
        </p:nvGrpSpPr>
        <p:grpSpPr>
          <a:xfrm>
            <a:off x="4526741" y="965811"/>
            <a:ext cx="1539920" cy="437877"/>
            <a:chOff x="1241604" y="1029594"/>
            <a:chExt cx="1539920" cy="437877"/>
          </a:xfrm>
        </p:grpSpPr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A4BB4F4-3FDC-4325-9591-DE5EB3D84D89}"/>
                </a:ext>
              </a:extLst>
            </p:cNvPr>
            <p:cNvSpPr/>
            <p:nvPr/>
          </p:nvSpPr>
          <p:spPr>
            <a:xfrm>
              <a:off x="1241604" y="1029594"/>
              <a:ext cx="1539920" cy="43787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283.5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249.5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77631BE0-F3E8-40BC-B390-54C217363A40}"/>
                </a:ext>
              </a:extLst>
            </p:cNvPr>
            <p:cNvSpPr/>
            <p:nvPr/>
          </p:nvSpPr>
          <p:spPr bwMode="auto">
            <a:xfrm>
              <a:off x="2349476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67%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153" name="화살표: 오른쪽으로 구부러짐 152">
            <a:extLst>
              <a:ext uri="{FF2B5EF4-FFF2-40B4-BE49-F238E27FC236}">
                <a16:creationId xmlns:a16="http://schemas.microsoft.com/office/drawing/2014/main" id="{C0BB6439-E74E-456A-BF5C-7ECE50E27175}"/>
              </a:ext>
            </a:extLst>
          </p:cNvPr>
          <p:cNvSpPr/>
          <p:nvPr/>
        </p:nvSpPr>
        <p:spPr bwMode="auto">
          <a:xfrm rot="11713850">
            <a:off x="5387944" y="1052895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C1A0CE33-DA49-45CE-BEED-4ADF20E02AC4}"/>
              </a:ext>
            </a:extLst>
          </p:cNvPr>
          <p:cNvSpPr/>
          <p:nvPr/>
        </p:nvSpPr>
        <p:spPr bwMode="auto">
          <a:xfrm>
            <a:off x="214077" y="317241"/>
            <a:ext cx="3034344" cy="6451869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30F068F0-F9F3-4FF1-9A05-F89532700BDF}"/>
              </a:ext>
            </a:extLst>
          </p:cNvPr>
          <p:cNvSpPr/>
          <p:nvPr/>
        </p:nvSpPr>
        <p:spPr>
          <a:xfrm>
            <a:off x="131305" y="35736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63A521BB-BFA9-4FF3-B9C0-3F02B9179667}"/>
              </a:ext>
            </a:extLst>
          </p:cNvPr>
          <p:cNvSpPr/>
          <p:nvPr/>
        </p:nvSpPr>
        <p:spPr bwMode="auto">
          <a:xfrm>
            <a:off x="3703499" y="317241"/>
            <a:ext cx="3034344" cy="238162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455C97E7-201F-4663-8E38-2C30CDA6D33F}"/>
              </a:ext>
            </a:extLst>
          </p:cNvPr>
          <p:cNvSpPr/>
          <p:nvPr/>
        </p:nvSpPr>
        <p:spPr>
          <a:xfrm>
            <a:off x="3620727" y="35736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9347041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정규반</a:t>
            </a:r>
            <a:r>
              <a:rPr lang="ko-KR" altLang="en-US" b="0" dirty="0"/>
              <a:t>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352BF9-71C8-4B10-A484-167919BB8314}"/>
              </a:ext>
            </a:extLst>
          </p:cNvPr>
          <p:cNvSpPr txBox="1"/>
          <p:nvPr/>
        </p:nvSpPr>
        <p:spPr>
          <a:xfrm>
            <a:off x="45171" y="1236293"/>
            <a:ext cx="33840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-100" dirty="0">
                <a:latin typeface="+mn-ea"/>
                <a:ea typeface="+mn-ea"/>
              </a:rPr>
              <a:t>러셀</a:t>
            </a:r>
            <a:r>
              <a:rPr lang="en-US" altLang="ko-KR" sz="1050" b="1" spc="-100" dirty="0">
                <a:latin typeface="+mn-ea"/>
                <a:ea typeface="+mn-ea"/>
              </a:rPr>
              <a:t>CORE </a:t>
            </a:r>
            <a:r>
              <a:rPr lang="ko-KR" altLang="en-US" sz="1050" b="1" spc="-100" dirty="0">
                <a:latin typeface="+mn-ea"/>
                <a:ea typeface="+mn-ea"/>
              </a:rPr>
              <a:t>광주에서 최상위권 대입성공이 가능한 이유</a:t>
            </a:r>
            <a:r>
              <a:rPr lang="en-US" altLang="ko-KR" sz="1050" b="1" spc="-100" dirty="0">
                <a:latin typeface="+mn-ea"/>
                <a:ea typeface="+mn-ea"/>
              </a:rPr>
              <a:t>!</a:t>
            </a:r>
          </a:p>
          <a:p>
            <a:pPr algn="ctr"/>
            <a:r>
              <a:rPr lang="ko-KR" altLang="en-US" sz="1050" b="1" spc="-100" dirty="0">
                <a:latin typeface="+mn-ea"/>
                <a:ea typeface="+mn-ea"/>
              </a:rPr>
              <a:t>러셀</a:t>
            </a:r>
            <a:r>
              <a:rPr lang="en-US" altLang="ko-KR" sz="1050" b="1" spc="-100" dirty="0">
                <a:latin typeface="+mn-ea"/>
                <a:ea typeface="+mn-ea"/>
              </a:rPr>
              <a:t>CORE </a:t>
            </a:r>
            <a:r>
              <a:rPr lang="ko-KR" altLang="en-US" sz="1050" b="1" spc="-100" dirty="0">
                <a:latin typeface="+mn-ea"/>
                <a:ea typeface="+mn-ea"/>
              </a:rPr>
              <a:t>광주만의 </a:t>
            </a:r>
            <a:r>
              <a:rPr lang="ko-KR" altLang="en-US" sz="1050" b="1" spc="-100" dirty="0">
                <a:solidFill>
                  <a:srgbClr val="0070C0"/>
                </a:solidFill>
                <a:latin typeface="+mn-ea"/>
                <a:ea typeface="+mn-ea"/>
              </a:rPr>
              <a:t>수능에 최적화된 시스템</a:t>
            </a:r>
            <a:r>
              <a:rPr lang="ko-KR" altLang="en-US" sz="1050" b="1" spc="-100" dirty="0">
                <a:latin typeface="+mn-ea"/>
                <a:ea typeface="+mn-ea"/>
              </a:rPr>
              <a:t>이었습니다</a:t>
            </a:r>
            <a:r>
              <a:rPr lang="en-US" altLang="ko-KR" sz="1050" b="1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6AB394A-1C7E-45D2-AC11-A627BDF3E748}"/>
              </a:ext>
            </a:extLst>
          </p:cNvPr>
          <p:cNvSpPr txBox="1"/>
          <p:nvPr/>
        </p:nvSpPr>
        <p:spPr>
          <a:xfrm>
            <a:off x="390336" y="2397767"/>
            <a:ext cx="1167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00" dirty="0">
                <a:latin typeface="+mn-ea"/>
                <a:ea typeface="+mn-ea"/>
              </a:rPr>
              <a:t>면학분위기로 소문난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 err="1">
                <a:solidFill>
                  <a:srgbClr val="0070C0"/>
                </a:solidFill>
                <a:latin typeface="+mn-ea"/>
                <a:ea typeface="+mn-ea"/>
              </a:rPr>
              <a:t>바른공부</a:t>
            </a:r>
            <a:r>
              <a:rPr lang="ko-KR" altLang="en-US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b="1" spc="-100" dirty="0" err="1">
                <a:solidFill>
                  <a:srgbClr val="0070C0"/>
                </a:solidFill>
                <a:latin typeface="+mn-ea"/>
                <a:ea typeface="+mn-ea"/>
              </a:rPr>
              <a:t>자습전용관</a:t>
            </a:r>
            <a:endParaRPr lang="en-US" altLang="ko-KR" b="1" spc="-1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B5A7ED-1D75-4B2E-BBB5-194C28B91ACD}"/>
              </a:ext>
            </a:extLst>
          </p:cNvPr>
          <p:cNvSpPr txBox="1"/>
          <p:nvPr/>
        </p:nvSpPr>
        <p:spPr>
          <a:xfrm>
            <a:off x="344488" y="1700808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01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1674A1-68CC-4DED-88BC-CFDB7E00CF82}"/>
              </a:ext>
            </a:extLst>
          </p:cNvPr>
          <p:cNvSpPr txBox="1"/>
          <p:nvPr/>
        </p:nvSpPr>
        <p:spPr>
          <a:xfrm>
            <a:off x="1542581" y="2423308"/>
            <a:ext cx="1579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00" dirty="0" err="1">
                <a:latin typeface="+mn-ea"/>
                <a:ea typeface="+mn-ea"/>
              </a:rPr>
              <a:t>메가스터디</a:t>
            </a:r>
            <a:r>
              <a:rPr lang="ko-KR" altLang="en-US" b="1" spc="-100" dirty="0">
                <a:latin typeface="+mn-ea"/>
                <a:ea typeface="+mn-ea"/>
              </a:rPr>
              <a:t> </a:t>
            </a:r>
            <a:r>
              <a:rPr lang="ko-KR" altLang="en-US" b="1" spc="-100" dirty="0" err="1">
                <a:latin typeface="+mn-ea"/>
                <a:ea typeface="+mn-ea"/>
              </a:rPr>
              <a:t>온∙오프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>
                <a:latin typeface="+mn-ea"/>
                <a:ea typeface="+mn-ea"/>
              </a:rPr>
              <a:t>수능 전문 강사진의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>
                <a:solidFill>
                  <a:srgbClr val="0070C0"/>
                </a:solidFill>
                <a:latin typeface="+mn-ea"/>
                <a:ea typeface="+mn-ea"/>
              </a:rPr>
              <a:t>최상위권 수준별 맞춤 단과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A55EA6-C65D-4CAF-9A73-F7F5C2AC227A}"/>
              </a:ext>
            </a:extLst>
          </p:cNvPr>
          <p:cNvSpPr txBox="1"/>
          <p:nvPr/>
        </p:nvSpPr>
        <p:spPr>
          <a:xfrm>
            <a:off x="1607923" y="1731395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02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516948-5331-4C80-AD1B-1D4D073C7D06}"/>
              </a:ext>
            </a:extLst>
          </p:cNvPr>
          <p:cNvSpPr txBox="1"/>
          <p:nvPr/>
        </p:nvSpPr>
        <p:spPr>
          <a:xfrm>
            <a:off x="273113" y="3690848"/>
            <a:ext cx="1080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00" dirty="0">
                <a:latin typeface="+mn-ea"/>
                <a:ea typeface="+mn-ea"/>
              </a:rPr>
              <a:t>최상위권 전문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>
                <a:latin typeface="+mn-ea"/>
                <a:ea typeface="+mn-ea"/>
              </a:rPr>
              <a:t>입시 담임선생님의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D8D2A8C-A85F-4890-BDA9-4FE4F6094AF8}"/>
              </a:ext>
            </a:extLst>
          </p:cNvPr>
          <p:cNvSpPr txBox="1"/>
          <p:nvPr/>
        </p:nvSpPr>
        <p:spPr>
          <a:xfrm>
            <a:off x="213815" y="2949685"/>
            <a:ext cx="56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9FBCCEA-A5F3-445F-AFE8-9B6505100546}"/>
              </a:ext>
            </a:extLst>
          </p:cNvPr>
          <p:cNvSpPr txBox="1"/>
          <p:nvPr/>
        </p:nvSpPr>
        <p:spPr>
          <a:xfrm>
            <a:off x="1125244" y="3760841"/>
            <a:ext cx="1223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00" dirty="0">
                <a:latin typeface="+mn-ea"/>
                <a:ea typeface="+mn-ea"/>
              </a:rPr>
              <a:t>학습 의욕을 높여주는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 err="1">
                <a:solidFill>
                  <a:srgbClr val="0070C0"/>
                </a:solidFill>
                <a:latin typeface="+mn-ea"/>
                <a:ea typeface="+mn-ea"/>
              </a:rPr>
              <a:t>승반∙강반</a:t>
            </a:r>
            <a:r>
              <a:rPr lang="en-US" altLang="ko-KR" b="1" spc="-100" dirty="0">
                <a:solidFill>
                  <a:srgbClr val="0070C0"/>
                </a:solidFill>
                <a:latin typeface="+mn-ea"/>
                <a:ea typeface="+mn-ea"/>
              </a:rPr>
              <a:t>/</a:t>
            </a:r>
            <a:r>
              <a:rPr lang="ko-KR" altLang="en-US" b="1" spc="-100" dirty="0">
                <a:solidFill>
                  <a:srgbClr val="0070C0"/>
                </a:solidFill>
                <a:latin typeface="+mn-ea"/>
                <a:ea typeface="+mn-ea"/>
              </a:rPr>
              <a:t>장학 제도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F48973-19AA-4EAA-82EB-D77643BE017F}"/>
              </a:ext>
            </a:extLst>
          </p:cNvPr>
          <p:cNvSpPr txBox="1"/>
          <p:nvPr/>
        </p:nvSpPr>
        <p:spPr>
          <a:xfrm>
            <a:off x="1178448" y="2949685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04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A718AF-6016-452E-980C-F3073EC9095C}"/>
              </a:ext>
            </a:extLst>
          </p:cNvPr>
          <p:cNvSpPr txBox="1"/>
          <p:nvPr/>
        </p:nvSpPr>
        <p:spPr>
          <a:xfrm>
            <a:off x="1985699" y="3710975"/>
            <a:ext cx="1440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00" dirty="0">
                <a:latin typeface="+mn-ea"/>
                <a:ea typeface="+mn-ea"/>
              </a:rPr>
              <a:t>최상위권 대학에 합격한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>
                <a:latin typeface="+mn-ea"/>
                <a:ea typeface="+mn-ea"/>
              </a:rPr>
              <a:t>선배들이 학습한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>
                <a:solidFill>
                  <a:srgbClr val="0070C0"/>
                </a:solidFill>
                <a:latin typeface="+mn-ea"/>
                <a:ea typeface="+mn-ea"/>
              </a:rPr>
              <a:t>실전 학습 콘텐츠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4F3BA3B-22E0-425A-9461-9A5E9638D6E0}"/>
              </a:ext>
            </a:extLst>
          </p:cNvPr>
          <p:cNvSpPr txBox="1"/>
          <p:nvPr/>
        </p:nvSpPr>
        <p:spPr>
          <a:xfrm>
            <a:off x="2121584" y="2949685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05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1E531B4D-DF40-405C-98D8-91B478EFB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004319"/>
              </p:ext>
            </p:extLst>
          </p:nvPr>
        </p:nvGraphicFramePr>
        <p:xfrm>
          <a:off x="8104412" y="211913"/>
          <a:ext cx="1800000" cy="2088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수능에 최적화된 시스템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29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0851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플로팅배너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노출</a:t>
                      </a:r>
                      <a:b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터치 시 아래 페이지로 이동</a:t>
                      </a:r>
                      <a:b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hlinkClick r:id="rId2"/>
                        </a:rPr>
                        <a:t>https://mcoregj.megastudy.net/info/schoolBus.asp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7366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영역 자동 롤링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(5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스크롤 가능하도록 작업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상세 내용 다음 페이지 참고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4561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#1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집단적인 면학분위기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CORE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광주학원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바자관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집단적인 면학분위기와 동일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9579646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2CCF29-1255-4D01-BA55-CBC0E120F111}"/>
              </a:ext>
            </a:extLst>
          </p:cNvPr>
          <p:cNvSpPr/>
          <p:nvPr/>
        </p:nvSpPr>
        <p:spPr>
          <a:xfrm>
            <a:off x="213815" y="620686"/>
            <a:ext cx="3012579" cy="381642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Fill">
            <a:extLst>
              <a:ext uri="{FF2B5EF4-FFF2-40B4-BE49-F238E27FC236}">
                <a16:creationId xmlns:a16="http://schemas.microsoft.com/office/drawing/2014/main" id="{DA91DEAF-DBE9-4A09-ABB9-0AE9386B7EBA}"/>
              </a:ext>
            </a:extLst>
          </p:cNvPr>
          <p:cNvSpPr>
            <a:spLocks/>
          </p:cNvSpPr>
          <p:nvPr/>
        </p:nvSpPr>
        <p:spPr bwMode="auto">
          <a:xfrm rot="5400000">
            <a:off x="1627179" y="3436826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BABA596-FB76-499D-B440-23848A88CD87}"/>
              </a:ext>
            </a:extLst>
          </p:cNvPr>
          <p:cNvGrpSpPr/>
          <p:nvPr/>
        </p:nvGrpSpPr>
        <p:grpSpPr>
          <a:xfrm>
            <a:off x="241254" y="683495"/>
            <a:ext cx="2957766" cy="490075"/>
            <a:chOff x="303685" y="4804535"/>
            <a:chExt cx="7560000" cy="49007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996DA5F-1625-4CCD-ACAA-3FC2E11CA389}"/>
                </a:ext>
              </a:extLst>
            </p:cNvPr>
            <p:cNvSpPr/>
            <p:nvPr/>
          </p:nvSpPr>
          <p:spPr bwMode="auto">
            <a:xfrm>
              <a:off x="30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</a:t>
              </a: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CORE </a:t>
              </a: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광주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모집요강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79181B4-95ED-4A5F-91EA-0C266FBE7FBF}"/>
                </a:ext>
              </a:extLst>
            </p:cNvPr>
            <p:cNvSpPr/>
            <p:nvPr/>
          </p:nvSpPr>
          <p:spPr bwMode="auto">
            <a:xfrm>
              <a:off x="5343685" y="4804535"/>
              <a:ext cx="2520000" cy="490075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수능에 최적화된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E2DAF35-0EAA-4416-A8D5-CB1870F17815}"/>
                </a:ext>
              </a:extLst>
            </p:cNvPr>
            <p:cNvSpPr/>
            <p:nvPr/>
          </p:nvSpPr>
          <p:spPr bwMode="auto">
            <a:xfrm>
              <a:off x="282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최상위권 집결</a:t>
              </a: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</a:t>
              </a: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CORE </a:t>
              </a: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광주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8FBD887C-2B5C-4808-87AD-698D29560442}"/>
              </a:ext>
            </a:extLst>
          </p:cNvPr>
          <p:cNvSpPr/>
          <p:nvPr/>
        </p:nvSpPr>
        <p:spPr bwMode="auto">
          <a:xfrm>
            <a:off x="715917" y="1867962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1BA1557-6B61-4C3C-B3D8-367CD91E722A}"/>
              </a:ext>
            </a:extLst>
          </p:cNvPr>
          <p:cNvSpPr/>
          <p:nvPr/>
        </p:nvSpPr>
        <p:spPr bwMode="auto">
          <a:xfrm>
            <a:off x="2064167" y="1890075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846575A-5626-4D25-8A55-6264678D9E04}"/>
              </a:ext>
            </a:extLst>
          </p:cNvPr>
          <p:cNvSpPr/>
          <p:nvPr/>
        </p:nvSpPr>
        <p:spPr bwMode="auto">
          <a:xfrm>
            <a:off x="528201" y="3188134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B2BDA6D-251F-46EB-9766-669D3DF5F72D}"/>
              </a:ext>
            </a:extLst>
          </p:cNvPr>
          <p:cNvSpPr/>
          <p:nvPr/>
        </p:nvSpPr>
        <p:spPr bwMode="auto">
          <a:xfrm>
            <a:off x="1439815" y="3188975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872BEAB-8545-4F7B-9321-99D5F8E3C68F}"/>
              </a:ext>
            </a:extLst>
          </p:cNvPr>
          <p:cNvSpPr/>
          <p:nvPr/>
        </p:nvSpPr>
        <p:spPr bwMode="auto">
          <a:xfrm>
            <a:off x="2462663" y="3188134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FCFFA83-1CB0-4E35-A06C-6BFC2566C238}"/>
              </a:ext>
            </a:extLst>
          </p:cNvPr>
          <p:cNvSpPr txBox="1"/>
          <p:nvPr/>
        </p:nvSpPr>
        <p:spPr>
          <a:xfrm>
            <a:off x="3340783" y="1209526"/>
            <a:ext cx="30125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면학분위기로 소문난</a:t>
            </a:r>
            <a:br>
              <a:rPr lang="en-US" altLang="ko-KR" sz="1200" b="1" spc="-100" dirty="0">
                <a:latin typeface="+mn-ea"/>
                <a:ea typeface="+mn-ea"/>
              </a:rPr>
            </a:b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바른공부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 자습전용관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전국 최상위권 학생들이 </a:t>
            </a:r>
            <a:r>
              <a:rPr lang="ko-KR" altLang="en-US" sz="1000" spc="-100" dirty="0" err="1">
                <a:latin typeface="+mn-ea"/>
                <a:ea typeface="+mn-ea"/>
              </a:rPr>
              <a:t>바자관에</a:t>
            </a:r>
            <a:r>
              <a:rPr lang="ko-KR" altLang="en-US" sz="1000" spc="-100" dirty="0">
                <a:latin typeface="+mn-ea"/>
                <a:ea typeface="+mn-ea"/>
              </a:rPr>
              <a:t> 모여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경쟁하는 긍정적인 학습환경</a:t>
            </a:r>
            <a:r>
              <a:rPr lang="ko-KR" altLang="en-US" sz="1000" spc="-100" dirty="0">
                <a:latin typeface="+mn-ea"/>
                <a:ea typeface="+mn-ea"/>
              </a:rPr>
              <a:t>이 만들어져 있습니다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F7B5BCE-97AC-4C8C-B324-D53283FA5E55}"/>
              </a:ext>
            </a:extLst>
          </p:cNvPr>
          <p:cNvSpPr/>
          <p:nvPr/>
        </p:nvSpPr>
        <p:spPr>
          <a:xfrm>
            <a:off x="3368157" y="620651"/>
            <a:ext cx="3012579" cy="45990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09B1778-2234-4725-ACCF-060C0A983F80}"/>
              </a:ext>
            </a:extLst>
          </p:cNvPr>
          <p:cNvSpPr/>
          <p:nvPr/>
        </p:nvSpPr>
        <p:spPr>
          <a:xfrm>
            <a:off x="3524475" y="2320820"/>
            <a:ext cx="2720489" cy="24247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4921ADD-47DE-4C91-BD27-8F9353356F64}"/>
              </a:ext>
            </a:extLst>
          </p:cNvPr>
          <p:cNvSpPr txBox="1"/>
          <p:nvPr/>
        </p:nvSpPr>
        <p:spPr>
          <a:xfrm>
            <a:off x="3816526" y="2348955"/>
            <a:ext cx="20818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-100" dirty="0">
                <a:solidFill>
                  <a:srgbClr val="0000FF"/>
                </a:solidFill>
                <a:latin typeface="+mn-ea"/>
                <a:ea typeface="+mn-ea"/>
              </a:rPr>
              <a:t>집단적인 면학분위기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44C7496-2240-42B3-8D2E-AFE3F50E5861}"/>
              </a:ext>
            </a:extLst>
          </p:cNvPr>
          <p:cNvSpPr txBox="1"/>
          <p:nvPr/>
        </p:nvSpPr>
        <p:spPr>
          <a:xfrm>
            <a:off x="3486828" y="2725622"/>
            <a:ext cx="2720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  <a:ea typeface="+mn-ea"/>
              </a:rPr>
              <a:t>개인의  </a:t>
            </a:r>
            <a:r>
              <a:rPr lang="ko-KR" altLang="en-US" b="1" spc="-150" dirty="0">
                <a:latin typeface="+mn-ea"/>
                <a:ea typeface="+mn-ea"/>
              </a:rPr>
              <a:t>학습에는 자율성</a:t>
            </a:r>
            <a:r>
              <a:rPr lang="ko-KR" altLang="en-US" spc="-150" dirty="0">
                <a:latin typeface="+mn-ea"/>
                <a:ea typeface="+mn-ea"/>
              </a:rPr>
              <a:t>을 </a:t>
            </a:r>
            <a:r>
              <a:rPr lang="ko-KR" altLang="en-US" b="1" spc="-150" dirty="0">
                <a:latin typeface="+mn-ea"/>
                <a:ea typeface="+mn-ea"/>
              </a:rPr>
              <a:t>단체 행동은 강력하게 통제</a:t>
            </a:r>
            <a:r>
              <a:rPr lang="ko-KR" altLang="en-US" spc="-150" dirty="0">
                <a:latin typeface="+mn-ea"/>
                <a:ea typeface="+mn-ea"/>
              </a:rPr>
              <a:t>함으로써</a:t>
            </a:r>
            <a:r>
              <a:rPr lang="en-US" altLang="ko-KR" spc="-150" dirty="0">
                <a:latin typeface="+mn-ea"/>
                <a:ea typeface="+mn-ea"/>
              </a:rPr>
              <a:t>,</a:t>
            </a:r>
          </a:p>
          <a:p>
            <a:pPr algn="ctr"/>
            <a:r>
              <a:rPr lang="ko-KR" altLang="en-US" spc="-150" dirty="0">
                <a:latin typeface="+mn-ea"/>
                <a:ea typeface="+mn-ea"/>
              </a:rPr>
              <a:t>학습 효과가 극대화되는 </a:t>
            </a:r>
            <a:r>
              <a:rPr lang="ko-KR" altLang="en-US" b="1" spc="-150" dirty="0">
                <a:latin typeface="+mn-ea"/>
                <a:ea typeface="+mn-ea"/>
              </a:rPr>
              <a:t>집단적인 면학분위기를 형성</a:t>
            </a:r>
            <a:r>
              <a:rPr lang="ko-KR" altLang="en-US" spc="-150" dirty="0">
                <a:latin typeface="+mn-ea"/>
                <a:ea typeface="+mn-ea"/>
              </a:rPr>
              <a:t>합니다</a:t>
            </a:r>
            <a:r>
              <a:rPr lang="en-US" altLang="ko-KR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61" name="순서도: 수행의 시작/종료 60">
            <a:extLst>
              <a:ext uri="{FF2B5EF4-FFF2-40B4-BE49-F238E27FC236}">
                <a16:creationId xmlns:a16="http://schemas.microsoft.com/office/drawing/2014/main" id="{0EA3B290-661E-4160-A7C9-D415A226E6E5}"/>
              </a:ext>
            </a:extLst>
          </p:cNvPr>
          <p:cNvSpPr/>
          <p:nvPr/>
        </p:nvSpPr>
        <p:spPr>
          <a:xfrm>
            <a:off x="4704486" y="4800001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4A8F1AF8-6776-49C6-8FA6-1BA46706D5D8}"/>
              </a:ext>
            </a:extLst>
          </p:cNvPr>
          <p:cNvSpPr>
            <a:spLocks noChangeAspect="1"/>
          </p:cNvSpPr>
          <p:nvPr/>
        </p:nvSpPr>
        <p:spPr>
          <a:xfrm>
            <a:off x="4917250" y="4800001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C838E8A-08F1-4D35-A415-502A3F125104}"/>
              </a:ext>
            </a:extLst>
          </p:cNvPr>
          <p:cNvSpPr>
            <a:spLocks noChangeAspect="1"/>
          </p:cNvSpPr>
          <p:nvPr/>
        </p:nvSpPr>
        <p:spPr>
          <a:xfrm>
            <a:off x="5000859" y="4800001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CC887D5-C5D6-4AF4-9ABB-B587C4D4D0EA}"/>
              </a:ext>
            </a:extLst>
          </p:cNvPr>
          <p:cNvSpPr/>
          <p:nvPr/>
        </p:nvSpPr>
        <p:spPr>
          <a:xfrm>
            <a:off x="3312059" y="227687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E2888F6-025C-4CDF-81F9-29446CBA14E0}"/>
              </a:ext>
            </a:extLst>
          </p:cNvPr>
          <p:cNvSpPr/>
          <p:nvPr/>
        </p:nvSpPr>
        <p:spPr>
          <a:xfrm>
            <a:off x="3471388" y="2283126"/>
            <a:ext cx="2821533" cy="249254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F1B0E8C-E73A-449D-8044-B433C99B6CAE}"/>
              </a:ext>
            </a:extLst>
          </p:cNvPr>
          <p:cNvSpPr>
            <a:spLocks noChangeAspect="1"/>
          </p:cNvSpPr>
          <p:nvPr/>
        </p:nvSpPr>
        <p:spPr>
          <a:xfrm>
            <a:off x="5086147" y="4801399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Fill">
            <a:extLst>
              <a:ext uri="{FF2B5EF4-FFF2-40B4-BE49-F238E27FC236}">
                <a16:creationId xmlns:a16="http://schemas.microsoft.com/office/drawing/2014/main" id="{57925FE1-53F2-41C3-B27E-7CC2CB920730}"/>
              </a:ext>
            </a:extLst>
          </p:cNvPr>
          <p:cNvSpPr>
            <a:spLocks/>
          </p:cNvSpPr>
          <p:nvPr/>
        </p:nvSpPr>
        <p:spPr bwMode="auto">
          <a:xfrm rot="5400000">
            <a:off x="4768538" y="4204828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37448C1-E348-47C0-A767-4804BF267B7E}"/>
              </a:ext>
            </a:extLst>
          </p:cNvPr>
          <p:cNvSpPr txBox="1"/>
          <p:nvPr/>
        </p:nvSpPr>
        <p:spPr>
          <a:xfrm>
            <a:off x="3412487" y="690608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01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97CFFB0-B299-414F-ACF6-B553C204CA04}"/>
              </a:ext>
            </a:extLst>
          </p:cNvPr>
          <p:cNvSpPr/>
          <p:nvPr/>
        </p:nvSpPr>
        <p:spPr bwMode="auto">
          <a:xfrm>
            <a:off x="248369" y="1246736"/>
            <a:ext cx="859388" cy="204560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DF2F235-D349-48B0-BC6E-A655FF56EDD7}"/>
              </a:ext>
            </a:extLst>
          </p:cNvPr>
          <p:cNvSpPr/>
          <p:nvPr/>
        </p:nvSpPr>
        <p:spPr>
          <a:xfrm>
            <a:off x="178109" y="116461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84B86F9-BCA7-46B8-BCE8-EB1E3AEE6D08}"/>
              </a:ext>
            </a:extLst>
          </p:cNvPr>
          <p:cNvSpPr/>
          <p:nvPr/>
        </p:nvSpPr>
        <p:spPr bwMode="auto">
          <a:xfrm>
            <a:off x="111746" y="1431268"/>
            <a:ext cx="953829" cy="204560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6188931-346C-4BAB-B6B9-0669C7CBDB20}"/>
              </a:ext>
            </a:extLst>
          </p:cNvPr>
          <p:cNvSpPr/>
          <p:nvPr/>
        </p:nvSpPr>
        <p:spPr>
          <a:xfrm>
            <a:off x="56456" y="134915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C2D9ACC-0E21-4E82-B327-D093C752001A}"/>
              </a:ext>
            </a:extLst>
          </p:cNvPr>
          <p:cNvGrpSpPr/>
          <p:nvPr/>
        </p:nvGrpSpPr>
        <p:grpSpPr>
          <a:xfrm>
            <a:off x="5500730" y="683495"/>
            <a:ext cx="936104" cy="1087904"/>
            <a:chOff x="1748338" y="3140968"/>
            <a:chExt cx="936104" cy="1087904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26E8C1FA-A93E-40C5-B21B-CD0A57FC6605}"/>
                </a:ext>
              </a:extLst>
            </p:cNvPr>
            <p:cNvSpPr/>
            <p:nvPr/>
          </p:nvSpPr>
          <p:spPr bwMode="auto">
            <a:xfrm>
              <a:off x="1753138" y="3351847"/>
              <a:ext cx="864000" cy="864000"/>
            </a:xfrm>
            <a:prstGeom prst="ellipse">
              <a:avLst/>
            </a:prstGeom>
            <a:solidFill>
              <a:srgbClr val="0070C0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68" name="Picture 2" descr="https://dev.megastudy.net:4433/campus/image/russel/intro/2024/first/ico_bus.png">
              <a:extLst>
                <a:ext uri="{FF2B5EF4-FFF2-40B4-BE49-F238E27FC236}">
                  <a16:creationId xmlns:a16="http://schemas.microsoft.com/office/drawing/2014/main" id="{3A121B07-4123-4F47-B672-8BEFF0B483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8338" y="3140968"/>
              <a:ext cx="936104" cy="1087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1C306DB-7FDC-4123-B1EE-263FDDDEE0F3}"/>
              </a:ext>
            </a:extLst>
          </p:cNvPr>
          <p:cNvSpPr/>
          <p:nvPr/>
        </p:nvSpPr>
        <p:spPr>
          <a:xfrm>
            <a:off x="5500730" y="683495"/>
            <a:ext cx="868800" cy="107487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8874A22-EE79-490F-B5B7-FDDCC40B5AA7}"/>
              </a:ext>
            </a:extLst>
          </p:cNvPr>
          <p:cNvSpPr/>
          <p:nvPr/>
        </p:nvSpPr>
        <p:spPr>
          <a:xfrm>
            <a:off x="5428579" y="58443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6EA5C12D-673C-4C41-84ED-72414610E3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61" t="31604" r="3395" b="4225"/>
          <a:stretch/>
        </p:blipFill>
        <p:spPr>
          <a:xfrm>
            <a:off x="3622913" y="3340508"/>
            <a:ext cx="2550069" cy="1260406"/>
          </a:xfrm>
          <a:prstGeom prst="rect">
            <a:avLst/>
          </a:prstGeom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DCA571A6-C9B9-4209-A833-46B658B9D1A2}"/>
              </a:ext>
            </a:extLst>
          </p:cNvPr>
          <p:cNvSpPr/>
          <p:nvPr/>
        </p:nvSpPr>
        <p:spPr>
          <a:xfrm>
            <a:off x="3614832" y="319599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168B93F-178A-45CE-9018-43D6514EF32A}"/>
              </a:ext>
            </a:extLst>
          </p:cNvPr>
          <p:cNvSpPr/>
          <p:nvPr/>
        </p:nvSpPr>
        <p:spPr>
          <a:xfrm>
            <a:off x="5017072" y="3275524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B77D3B3-999F-4FCB-9736-502C16889EBB}"/>
              </a:ext>
            </a:extLst>
          </p:cNvPr>
          <p:cNvSpPr txBox="1"/>
          <p:nvPr/>
        </p:nvSpPr>
        <p:spPr>
          <a:xfrm>
            <a:off x="3477232" y="2307777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#1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763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6660A26-8968-469C-B5B7-573371ABCE6B}"/>
              </a:ext>
            </a:extLst>
          </p:cNvPr>
          <p:cNvSpPr/>
          <p:nvPr/>
        </p:nvSpPr>
        <p:spPr>
          <a:xfrm>
            <a:off x="4568680" y="619659"/>
            <a:ext cx="3328890" cy="287934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548531F-3686-4895-B540-FD4475DA9CC9}"/>
              </a:ext>
            </a:extLst>
          </p:cNvPr>
          <p:cNvSpPr/>
          <p:nvPr/>
        </p:nvSpPr>
        <p:spPr>
          <a:xfrm>
            <a:off x="167304" y="3903886"/>
            <a:ext cx="3026514" cy="248216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0143658-47D8-497C-A54F-A838970C957B}"/>
              </a:ext>
            </a:extLst>
          </p:cNvPr>
          <p:cNvSpPr/>
          <p:nvPr/>
        </p:nvSpPr>
        <p:spPr>
          <a:xfrm>
            <a:off x="169749" y="726655"/>
            <a:ext cx="2975711" cy="266320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정규반</a:t>
            </a:r>
            <a:r>
              <a:rPr lang="ko-KR" altLang="en-US" b="0" dirty="0"/>
              <a:t>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B6EF5BF-F328-4F97-B868-5FC14A7AA108}"/>
              </a:ext>
            </a:extLst>
          </p:cNvPr>
          <p:cNvSpPr/>
          <p:nvPr/>
        </p:nvSpPr>
        <p:spPr>
          <a:xfrm>
            <a:off x="157505" y="589426"/>
            <a:ext cx="3012579" cy="313364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B437B-D69E-4A9D-AEA1-61398F8A5EEB}"/>
              </a:ext>
            </a:extLst>
          </p:cNvPr>
          <p:cNvSpPr txBox="1"/>
          <p:nvPr/>
        </p:nvSpPr>
        <p:spPr>
          <a:xfrm>
            <a:off x="123933" y="999293"/>
            <a:ext cx="303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spc="-150" dirty="0">
                <a:latin typeface="+mn-ea"/>
                <a:ea typeface="+mn-ea"/>
              </a:rPr>
              <a:t>한 건물 내에서 강의실</a:t>
            </a:r>
            <a:r>
              <a:rPr lang="en-US" altLang="ko-KR" sz="900" spc="-150" dirty="0">
                <a:latin typeface="+mn-ea"/>
                <a:ea typeface="+mn-ea"/>
              </a:rPr>
              <a:t>-</a:t>
            </a:r>
            <a:r>
              <a:rPr lang="ko-KR" altLang="en-US" sz="900" spc="-150" dirty="0">
                <a:latin typeface="+mn-ea"/>
                <a:ea typeface="+mn-ea"/>
              </a:rPr>
              <a:t>바자관</a:t>
            </a:r>
            <a:r>
              <a:rPr lang="en-US" altLang="ko-KR" sz="900" spc="-150" dirty="0">
                <a:latin typeface="+mn-ea"/>
                <a:ea typeface="+mn-ea"/>
              </a:rPr>
              <a:t>- </a:t>
            </a:r>
            <a:r>
              <a:rPr lang="ko-KR" altLang="en-US" sz="900" spc="-150" dirty="0">
                <a:latin typeface="+mn-ea"/>
                <a:ea typeface="+mn-ea"/>
              </a:rPr>
              <a:t>자체 식당을 한 번에 해결하여</a:t>
            </a:r>
            <a:endParaRPr lang="en-US" altLang="ko-KR" sz="900" spc="-150" dirty="0">
              <a:latin typeface="+mn-ea"/>
              <a:ea typeface="+mn-ea"/>
            </a:endParaRPr>
          </a:p>
          <a:p>
            <a:pPr algn="ctr"/>
            <a:r>
              <a:rPr lang="ko-KR" altLang="en-US" sz="900" spc="-150" dirty="0">
                <a:latin typeface="+mn-ea"/>
                <a:ea typeface="+mn-ea"/>
              </a:rPr>
              <a:t>이동에 낭비되는 시간없이 </a:t>
            </a:r>
            <a:r>
              <a:rPr lang="ko-KR" altLang="en-US" sz="900" b="1" spc="-150" dirty="0">
                <a:latin typeface="+mn-ea"/>
                <a:ea typeface="+mn-ea"/>
              </a:rPr>
              <a:t>학습 동선을 최소화</a:t>
            </a:r>
            <a:r>
              <a:rPr lang="ko-KR" altLang="en-US" sz="900" spc="-150" dirty="0">
                <a:latin typeface="+mn-ea"/>
                <a:ea typeface="+mn-ea"/>
              </a:rPr>
              <a:t>하였습니다</a:t>
            </a:r>
            <a:r>
              <a:rPr lang="en-US" altLang="ko-KR" sz="9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87617CF-0EC2-444A-964C-30F82B8F8834}"/>
              </a:ext>
            </a:extLst>
          </p:cNvPr>
          <p:cNvSpPr txBox="1"/>
          <p:nvPr/>
        </p:nvSpPr>
        <p:spPr>
          <a:xfrm>
            <a:off x="62624" y="753352"/>
            <a:ext cx="3162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-150" dirty="0">
                <a:latin typeface="+mn-ea"/>
                <a:ea typeface="+mn-ea"/>
              </a:rPr>
              <a:t>학습 동선 최소화</a:t>
            </a:r>
            <a:endParaRPr lang="en-US" altLang="ko-KR" sz="1050" b="1" spc="-150" dirty="0">
              <a:latin typeface="+mn-ea"/>
              <a:ea typeface="+mn-e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DA240D3-0D25-454D-8EF7-051D4A178D7D}"/>
              </a:ext>
            </a:extLst>
          </p:cNvPr>
          <p:cNvSpPr txBox="1"/>
          <p:nvPr/>
        </p:nvSpPr>
        <p:spPr>
          <a:xfrm>
            <a:off x="-18909" y="4192913"/>
            <a:ext cx="3162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50" dirty="0">
                <a:latin typeface="+mn-ea"/>
                <a:ea typeface="+mn-ea"/>
              </a:rPr>
              <a:t>수능 시험에 </a:t>
            </a:r>
            <a:r>
              <a:rPr lang="ko-KR" altLang="en-US" sz="900" b="1" spc="-150" dirty="0" err="1">
                <a:latin typeface="+mn-ea"/>
                <a:ea typeface="+mn-ea"/>
              </a:rPr>
              <a:t>기준한</a:t>
            </a:r>
            <a:r>
              <a:rPr lang="ko-KR" altLang="en-US" sz="900" b="1" spc="-150" dirty="0">
                <a:latin typeface="+mn-ea"/>
                <a:ea typeface="+mn-ea"/>
              </a:rPr>
              <a:t> 표준 시간표</a:t>
            </a:r>
            <a:r>
              <a:rPr lang="ko-KR" altLang="en-US" sz="900" spc="-150" dirty="0">
                <a:latin typeface="+mn-ea"/>
                <a:ea typeface="+mn-ea"/>
              </a:rPr>
              <a:t>로</a:t>
            </a:r>
            <a:br>
              <a:rPr lang="en-US" altLang="ko-KR" sz="900" spc="-150" dirty="0">
                <a:latin typeface="+mn-ea"/>
                <a:ea typeface="+mn-ea"/>
              </a:rPr>
            </a:br>
            <a:r>
              <a:rPr lang="ko-KR" altLang="en-US" sz="900" spc="-150" dirty="0" err="1">
                <a:latin typeface="+mn-ea"/>
                <a:ea typeface="+mn-ea"/>
              </a:rPr>
              <a:t>학습</a:t>
            </a:r>
            <a:r>
              <a:rPr lang="ko-KR" altLang="en-US" sz="900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∙생활</a:t>
            </a:r>
            <a:r>
              <a:rPr lang="ko-KR" altLang="en-US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리듬이 수능에 최적화되도록 하고</a:t>
            </a:r>
            <a:r>
              <a:rPr lang="en-US" altLang="ko-KR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개인의 학습 상황에 맞게 스케줄을 운영하여</a:t>
            </a:r>
            <a:br>
              <a:rPr lang="en-US" altLang="ko-KR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9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충분한 자습시간을 확보</a:t>
            </a:r>
            <a:r>
              <a:rPr lang="ko-KR" altLang="en-US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합니다</a:t>
            </a:r>
            <a:r>
              <a:rPr lang="en-US" altLang="ko-KR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spc="-150" dirty="0">
              <a:latin typeface="+mn-ea"/>
              <a:ea typeface="+mn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432BC68-7AB3-4E1F-A92E-88EB309CA7DB}"/>
              </a:ext>
            </a:extLst>
          </p:cNvPr>
          <p:cNvSpPr txBox="1"/>
          <p:nvPr/>
        </p:nvSpPr>
        <p:spPr>
          <a:xfrm>
            <a:off x="38038" y="3931303"/>
            <a:ext cx="3162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-150" dirty="0">
                <a:latin typeface="+mn-ea"/>
                <a:ea typeface="+mn-ea"/>
              </a:rPr>
              <a:t>충분한 자습시간 확보</a:t>
            </a:r>
            <a:endParaRPr lang="en-US" altLang="ko-KR" sz="1050" b="1" spc="-150" dirty="0">
              <a:latin typeface="+mn-ea"/>
              <a:ea typeface="+mn-ea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8036098-789C-4331-A628-608AC5687BF6}"/>
              </a:ext>
            </a:extLst>
          </p:cNvPr>
          <p:cNvSpPr txBox="1"/>
          <p:nvPr/>
        </p:nvSpPr>
        <p:spPr>
          <a:xfrm>
            <a:off x="4568680" y="690881"/>
            <a:ext cx="3162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-150">
                <a:latin typeface="+mn-ea"/>
                <a:ea typeface="+mn-ea"/>
              </a:rPr>
              <a:t>개방형 구조</a:t>
            </a:r>
            <a:endParaRPr lang="en-US" altLang="ko-KR" sz="1050" b="1" spc="-150" dirty="0">
              <a:latin typeface="+mn-ea"/>
              <a:ea typeface="+mn-ea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E959A70-A462-414A-8AFE-19194FCAD7D0}"/>
              </a:ext>
            </a:extLst>
          </p:cNvPr>
          <p:cNvSpPr txBox="1"/>
          <p:nvPr/>
        </p:nvSpPr>
        <p:spPr>
          <a:xfrm>
            <a:off x="4568679" y="1085533"/>
            <a:ext cx="316218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50" dirty="0">
                <a:latin typeface="+mn-ea"/>
                <a:ea typeface="+mn-ea"/>
              </a:rPr>
              <a:t>개방형 구조</a:t>
            </a:r>
            <a:r>
              <a:rPr lang="ko-KR" altLang="en-US" sz="900" spc="-150" dirty="0">
                <a:latin typeface="+mn-ea"/>
                <a:ea typeface="+mn-ea"/>
              </a:rPr>
              <a:t>로 되어 있어 지속적으로 긴장감을 유지하고</a:t>
            </a:r>
            <a:br>
              <a:rPr lang="en-US" altLang="ko-KR" sz="900" spc="-150" dirty="0">
                <a:latin typeface="+mn-ea"/>
                <a:ea typeface="+mn-ea"/>
              </a:rPr>
            </a:br>
            <a:r>
              <a:rPr lang="ko-KR" altLang="en-US" sz="900" spc="-150" dirty="0">
                <a:latin typeface="+mn-ea"/>
                <a:ea typeface="+mn-ea"/>
              </a:rPr>
              <a:t>학습 동기를 부여합니다</a:t>
            </a:r>
            <a:r>
              <a:rPr lang="en-US" altLang="ko-KR" sz="900" spc="-150" dirty="0">
                <a:latin typeface="+mn-ea"/>
                <a:ea typeface="+mn-ea"/>
              </a:rPr>
              <a:t>.</a:t>
            </a:r>
          </a:p>
          <a:p>
            <a:pPr algn="ctr"/>
            <a:r>
              <a:rPr lang="ko-KR" altLang="en-US" sz="900" b="1" spc="-150" dirty="0">
                <a:latin typeface="+mn-ea"/>
                <a:ea typeface="+mn-ea"/>
              </a:rPr>
              <a:t>학습에 최적화된 시설과 환경</a:t>
            </a:r>
            <a:r>
              <a:rPr lang="ko-KR" altLang="en-US" sz="900" spc="-150" dirty="0">
                <a:latin typeface="+mn-ea"/>
                <a:ea typeface="+mn-ea"/>
              </a:rPr>
              <a:t>에서 온전히 학습에만 집중할 수 있습니다</a:t>
            </a:r>
            <a:r>
              <a:rPr lang="en-US" altLang="ko-KR" sz="9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21266F7-CBB2-42DE-9E67-D36A15B5F2A6}"/>
              </a:ext>
            </a:extLst>
          </p:cNvPr>
          <p:cNvSpPr txBox="1"/>
          <p:nvPr/>
        </p:nvSpPr>
        <p:spPr>
          <a:xfrm>
            <a:off x="172352" y="728634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#2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51CCC83-D1DC-40A5-8C02-BAE80A49F194}"/>
              </a:ext>
            </a:extLst>
          </p:cNvPr>
          <p:cNvSpPr txBox="1"/>
          <p:nvPr/>
        </p:nvSpPr>
        <p:spPr>
          <a:xfrm>
            <a:off x="165445" y="3920214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#3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DBB8633-9F99-462E-A9B9-349798967B8F}"/>
              </a:ext>
            </a:extLst>
          </p:cNvPr>
          <p:cNvSpPr txBox="1"/>
          <p:nvPr/>
        </p:nvSpPr>
        <p:spPr>
          <a:xfrm>
            <a:off x="4546021" y="635570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#4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graphicFrame>
        <p:nvGraphicFramePr>
          <p:cNvPr id="110" name="표 109">
            <a:extLst>
              <a:ext uri="{FF2B5EF4-FFF2-40B4-BE49-F238E27FC236}">
                <a16:creationId xmlns:a16="http://schemas.microsoft.com/office/drawing/2014/main" id="{71E68D82-4B85-44EF-8E89-F7E5DFCD7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570795"/>
              </p:ext>
            </p:extLst>
          </p:nvPr>
        </p:nvGraphicFramePr>
        <p:xfrm>
          <a:off x="8104412" y="211913"/>
          <a:ext cx="1800000" cy="3075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#2.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학습 동선 최소화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CORE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광주학원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학습 동선 최소화와 동일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#3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충분한 자습시간 확보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,,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바자관 시간표 레이어 팝업으로 노출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CORE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광주학원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충분한 자습시간 확보와 동일</a:t>
                      </a:r>
                      <a:b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hlinkClick r:id="rId2"/>
                        </a:rPr>
                        <a:t>https://mcoregj.megastudy.net/intro/2024/first/index.asp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3358168"/>
                  </a:ext>
                </a:extLst>
              </a:tr>
              <a:tr h="1413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2-1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시간표에서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교시 제외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416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#4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개방형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구조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이미지 유지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3179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#5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자체 식당 운영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CORE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광주학원 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바자관 자체 식당 운영과 동일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3812623"/>
                  </a:ext>
                </a:extLst>
              </a:tr>
            </a:tbl>
          </a:graphicData>
        </a:graphic>
      </p:graphicFrame>
      <p:pic>
        <p:nvPicPr>
          <p:cNvPr id="112" name="그림 111">
            <a:extLst>
              <a:ext uri="{FF2B5EF4-FFF2-40B4-BE49-F238E27FC236}">
                <a16:creationId xmlns:a16="http://schemas.microsoft.com/office/drawing/2014/main" id="{54E2A061-D73F-4EB7-8FF1-8C936D787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70" y="4832795"/>
            <a:ext cx="2756365" cy="1449467"/>
          </a:xfrm>
          <a:prstGeom prst="rect">
            <a:avLst/>
          </a:prstGeom>
        </p:spPr>
      </p:pic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41C4ABA-8FBE-4268-A779-74978BE2A902}"/>
              </a:ext>
            </a:extLst>
          </p:cNvPr>
          <p:cNvSpPr/>
          <p:nvPr/>
        </p:nvSpPr>
        <p:spPr>
          <a:xfrm>
            <a:off x="167796" y="475806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FDD69FA-6067-4139-BB48-00AC9BBA95FB}"/>
              </a:ext>
            </a:extLst>
          </p:cNvPr>
          <p:cNvSpPr/>
          <p:nvPr/>
        </p:nvSpPr>
        <p:spPr>
          <a:xfrm>
            <a:off x="1982480" y="4714783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시간표 사용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D060E7-5B05-416D-A69B-5B450536E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32" y="1775330"/>
            <a:ext cx="2946782" cy="1544205"/>
          </a:xfrm>
          <a:prstGeom prst="rect">
            <a:avLst/>
          </a:prstGeom>
        </p:spPr>
      </p:pic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43F620F4-7069-4DFC-ACC1-F228F968DEB8}"/>
              </a:ext>
            </a:extLst>
          </p:cNvPr>
          <p:cNvSpPr/>
          <p:nvPr/>
        </p:nvSpPr>
        <p:spPr>
          <a:xfrm>
            <a:off x="4694680" y="173299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DAB3491-354B-4CB0-8003-CC28F599CAD8}"/>
              </a:ext>
            </a:extLst>
          </p:cNvPr>
          <p:cNvSpPr/>
          <p:nvPr/>
        </p:nvSpPr>
        <p:spPr>
          <a:xfrm>
            <a:off x="6730992" y="1651681"/>
            <a:ext cx="1080000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이미지 유지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B7C895C-FE35-4392-8928-D252FD4BAE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04" t="31601" r="4481" b="9152"/>
          <a:stretch/>
        </p:blipFill>
        <p:spPr>
          <a:xfrm>
            <a:off x="269706" y="1543959"/>
            <a:ext cx="2805150" cy="1348596"/>
          </a:xfrm>
          <a:prstGeom prst="rect">
            <a:avLst/>
          </a:prstGeom>
        </p:spPr>
      </p:pic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C498AFF-2179-4AC3-9CE6-07FCB16A9087}"/>
              </a:ext>
            </a:extLst>
          </p:cNvPr>
          <p:cNvSpPr/>
          <p:nvPr/>
        </p:nvSpPr>
        <p:spPr>
          <a:xfrm>
            <a:off x="182622" y="146216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C7BF18A-EE82-45A4-B57B-CAEF8A0724FB}"/>
              </a:ext>
            </a:extLst>
          </p:cNvPr>
          <p:cNvSpPr/>
          <p:nvPr/>
        </p:nvSpPr>
        <p:spPr>
          <a:xfrm>
            <a:off x="1994856" y="1543959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E05F3E-15DF-4DB8-BE2E-5AAA09CA15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7304" y="4228536"/>
            <a:ext cx="1351640" cy="204000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01EA50-AF65-49F8-94F3-D93C4B835459}"/>
              </a:ext>
            </a:extLst>
          </p:cNvPr>
          <p:cNvSpPr/>
          <p:nvPr/>
        </p:nvSpPr>
        <p:spPr bwMode="auto">
          <a:xfrm>
            <a:off x="3343747" y="6042782"/>
            <a:ext cx="1007157" cy="15240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6509BE7-439D-471D-A1D2-5C200230BED2}"/>
              </a:ext>
            </a:extLst>
          </p:cNvPr>
          <p:cNvSpPr/>
          <p:nvPr/>
        </p:nvSpPr>
        <p:spPr>
          <a:xfrm>
            <a:off x="3147846" y="5966582"/>
            <a:ext cx="233272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00" b="1" dirty="0"/>
              <a:t>2-1</a:t>
            </a:r>
            <a:endParaRPr lang="ko-KR" altLang="en-US" sz="1000" b="1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B01B877-B7B3-42F8-8C0D-8B991E0D7F59}"/>
              </a:ext>
            </a:extLst>
          </p:cNvPr>
          <p:cNvCxnSpPr/>
          <p:nvPr/>
        </p:nvCxnSpPr>
        <p:spPr bwMode="auto">
          <a:xfrm>
            <a:off x="2728742" y="6195183"/>
            <a:ext cx="486541" cy="0"/>
          </a:xfrm>
          <a:prstGeom prst="straightConnector1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순서도: 수행의 시작/종료 32">
            <a:extLst>
              <a:ext uri="{FF2B5EF4-FFF2-40B4-BE49-F238E27FC236}">
                <a16:creationId xmlns:a16="http://schemas.microsoft.com/office/drawing/2014/main" id="{8B600FD7-9DE2-4B78-AE90-1C2CB8D06A12}"/>
              </a:ext>
            </a:extLst>
          </p:cNvPr>
          <p:cNvSpPr/>
          <p:nvPr/>
        </p:nvSpPr>
        <p:spPr>
          <a:xfrm>
            <a:off x="1402987" y="3499000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A9EACE7-BD0C-41EB-89D8-F41795EADE2B}"/>
              </a:ext>
            </a:extLst>
          </p:cNvPr>
          <p:cNvSpPr>
            <a:spLocks noChangeAspect="1"/>
          </p:cNvSpPr>
          <p:nvPr/>
        </p:nvSpPr>
        <p:spPr>
          <a:xfrm>
            <a:off x="1615751" y="3499000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63B58617-BB60-435F-A537-E9BE3C90ABFA}"/>
              </a:ext>
            </a:extLst>
          </p:cNvPr>
          <p:cNvSpPr>
            <a:spLocks noChangeAspect="1"/>
          </p:cNvSpPr>
          <p:nvPr/>
        </p:nvSpPr>
        <p:spPr>
          <a:xfrm>
            <a:off x="1699360" y="3499000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DF6E28D-8F9E-4800-A523-3F40280A0AED}"/>
              </a:ext>
            </a:extLst>
          </p:cNvPr>
          <p:cNvSpPr>
            <a:spLocks noChangeAspect="1"/>
          </p:cNvSpPr>
          <p:nvPr/>
        </p:nvSpPr>
        <p:spPr>
          <a:xfrm>
            <a:off x="1784648" y="350039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154096C-726A-466F-BEB2-D8D5C25A3A0C}"/>
              </a:ext>
            </a:extLst>
          </p:cNvPr>
          <p:cNvSpPr/>
          <p:nvPr/>
        </p:nvSpPr>
        <p:spPr>
          <a:xfrm>
            <a:off x="4543611" y="3622649"/>
            <a:ext cx="3328890" cy="287934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32E978-C0FD-4966-837D-FCBD814212E9}"/>
              </a:ext>
            </a:extLst>
          </p:cNvPr>
          <p:cNvSpPr txBox="1"/>
          <p:nvPr/>
        </p:nvSpPr>
        <p:spPr>
          <a:xfrm>
            <a:off x="4543611" y="3693871"/>
            <a:ext cx="3162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-150" dirty="0">
                <a:latin typeface="+mn-ea"/>
                <a:ea typeface="+mn-ea"/>
              </a:rPr>
              <a:t>자체 식당 운영</a:t>
            </a:r>
            <a:endParaRPr lang="en-US" altLang="ko-KR" sz="1050" b="1" spc="-150" dirty="0">
              <a:latin typeface="+mn-ea"/>
              <a:ea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93B9A-C017-4EBD-B3B4-B59A536E5CDC}"/>
              </a:ext>
            </a:extLst>
          </p:cNvPr>
          <p:cNvSpPr txBox="1"/>
          <p:nvPr/>
        </p:nvSpPr>
        <p:spPr>
          <a:xfrm>
            <a:off x="4543610" y="4088523"/>
            <a:ext cx="316218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50" dirty="0">
                <a:latin typeface="+mn-ea"/>
                <a:ea typeface="+mn-ea"/>
              </a:rPr>
              <a:t>자체 식당 운영</a:t>
            </a:r>
            <a:r>
              <a:rPr lang="ko-KR" altLang="en-US" sz="900" spc="-150" dirty="0">
                <a:latin typeface="+mn-ea"/>
                <a:ea typeface="+mn-ea"/>
              </a:rPr>
              <a:t>으로</a:t>
            </a:r>
            <a:r>
              <a:rPr lang="ko-KR" altLang="en-US" sz="900" b="1" spc="-150" dirty="0">
                <a:latin typeface="+mn-ea"/>
                <a:ea typeface="+mn-ea"/>
              </a:rPr>
              <a:t> 균형 잡힌 수험생 식단 유지</a:t>
            </a:r>
            <a:r>
              <a:rPr lang="ko-KR" altLang="en-US" sz="900" spc="-150" dirty="0">
                <a:latin typeface="+mn-ea"/>
                <a:ea typeface="+mn-ea"/>
              </a:rPr>
              <a:t>가 가능합니다</a:t>
            </a:r>
            <a:r>
              <a:rPr lang="en-US" altLang="ko-KR" sz="900" spc="-150" dirty="0">
                <a:latin typeface="+mn-ea"/>
                <a:ea typeface="+mn-ea"/>
              </a:rPr>
              <a:t>.</a:t>
            </a:r>
            <a:br>
              <a:rPr lang="en-US" altLang="ko-KR" sz="900" spc="-150" dirty="0">
                <a:latin typeface="+mn-ea"/>
                <a:ea typeface="+mn-ea"/>
              </a:rPr>
            </a:br>
            <a:r>
              <a:rPr lang="ko-KR" altLang="en-US" sz="900" spc="-150" dirty="0">
                <a:latin typeface="+mn-ea"/>
                <a:ea typeface="+mn-ea"/>
              </a:rPr>
              <a:t>외부와의 접촉을 최소화하고</a:t>
            </a:r>
            <a:r>
              <a:rPr lang="en-US" altLang="ko-KR" sz="900" spc="-150" dirty="0">
                <a:latin typeface="+mn-ea"/>
                <a:ea typeface="+mn-ea"/>
              </a:rPr>
              <a:t>,</a:t>
            </a:r>
            <a:r>
              <a:rPr lang="en-US" altLang="ko-KR" sz="900" b="1" spc="-150" dirty="0">
                <a:latin typeface="+mn-ea"/>
                <a:ea typeface="+mn-ea"/>
              </a:rPr>
              <a:t> </a:t>
            </a:r>
            <a:br>
              <a:rPr lang="en-US" altLang="ko-KR" sz="900" b="1" spc="-150" dirty="0">
                <a:latin typeface="+mn-ea"/>
                <a:ea typeface="+mn-ea"/>
              </a:rPr>
            </a:br>
            <a:r>
              <a:rPr lang="ko-KR" altLang="en-US" sz="900" b="1" spc="-150" dirty="0">
                <a:latin typeface="+mn-ea"/>
                <a:ea typeface="+mn-ea"/>
              </a:rPr>
              <a:t>이동시간을 줄여 학습에 몰입</a:t>
            </a:r>
            <a:r>
              <a:rPr lang="ko-KR" altLang="en-US" sz="900" spc="-150" dirty="0">
                <a:latin typeface="+mn-ea"/>
                <a:ea typeface="+mn-ea"/>
              </a:rPr>
              <a:t>할 수 있습니다</a:t>
            </a:r>
            <a:r>
              <a:rPr lang="en-US" altLang="ko-KR" sz="9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5E99833-F341-45C7-85D6-0F12E4B2B402}"/>
              </a:ext>
            </a:extLst>
          </p:cNvPr>
          <p:cNvSpPr txBox="1"/>
          <p:nvPr/>
        </p:nvSpPr>
        <p:spPr>
          <a:xfrm>
            <a:off x="4520952" y="3638560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#5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C9EFA908-1C94-403E-B4E4-8E3CDC0BD80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50" t="32323" r="3297" b="9553"/>
          <a:stretch/>
        </p:blipFill>
        <p:spPr>
          <a:xfrm>
            <a:off x="4669611" y="4791529"/>
            <a:ext cx="3090969" cy="1431912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89012966-C346-4BA1-8B40-5DBE0EB5BA34}"/>
              </a:ext>
            </a:extLst>
          </p:cNvPr>
          <p:cNvSpPr/>
          <p:nvPr/>
        </p:nvSpPr>
        <p:spPr>
          <a:xfrm>
            <a:off x="4669611" y="473598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3841100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정규반</a:t>
            </a:r>
            <a:r>
              <a:rPr lang="ko-KR" altLang="en-US" b="0" dirty="0"/>
              <a:t>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913314"/>
              </p:ext>
            </p:extLst>
          </p:nvPr>
        </p:nvGraphicFramePr>
        <p:xfrm>
          <a:off x="8104412" y="211913"/>
          <a:ext cx="1800000" cy="64087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수능에 최적화된 시스템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2954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강사진 노출 순서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국어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강민철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류현준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신용선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심찬우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정미나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최인호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수학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김형민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김성은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박주혁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손원재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양승진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윤성욱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이용욱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장영진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조성훈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영어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김선덕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김기철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심규석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조정식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4.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한국지리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세계지리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이기상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5.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동아시아사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세계사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이다지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6.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윤리와사상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생활과 윤리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김종익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7.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사회문화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최적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8.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정치와법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김용택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9.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물리학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강민웅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강신영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김성재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10.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화학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김재권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정우정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11.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생명과학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한종철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황민준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12.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지구과확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양이석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엄영대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13.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인문논술 최인호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14.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수리논술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배기은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정규 특강 단과 페이지 연결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https://mcoregj.megastudy.net/common/russel_danka/russel_danka.asp?idx=1488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79824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2-1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문구 수정</a:t>
                      </a:r>
                      <a:b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현장 강의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</a:t>
                      </a:r>
                      <a:b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</a:b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현장 강의와 대치동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LIVE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강의</a:t>
                      </a:r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544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오픈 예정입니다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.‘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944351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FE5AD6F0-EFEC-44B1-A01A-1F98347A2D27}"/>
              </a:ext>
            </a:extLst>
          </p:cNvPr>
          <p:cNvSpPr txBox="1"/>
          <p:nvPr/>
        </p:nvSpPr>
        <p:spPr>
          <a:xfrm>
            <a:off x="152913" y="1037353"/>
            <a:ext cx="31263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 err="1">
                <a:latin typeface="+mn-ea"/>
                <a:ea typeface="+mn-ea"/>
              </a:rPr>
              <a:t>메가스터디</a:t>
            </a:r>
            <a:r>
              <a:rPr lang="ko-KR" altLang="en-US" sz="1200" b="1" spc="-100" dirty="0"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latin typeface="+mn-ea"/>
                <a:ea typeface="+mn-ea"/>
              </a:rPr>
              <a:t>온∙오프</a:t>
            </a:r>
            <a:r>
              <a:rPr lang="ko-KR" altLang="en-US" sz="1200" b="1" spc="-100" dirty="0">
                <a:latin typeface="+mn-ea"/>
                <a:ea typeface="+mn-ea"/>
              </a:rPr>
              <a:t> 수능 전문 강사진의</a:t>
            </a:r>
            <a:endParaRPr lang="en-US" altLang="ko-KR" sz="12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최상위권 수준별 맞춤 단과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나에게 꼭 필요한 과목별</a:t>
            </a:r>
            <a:r>
              <a:rPr lang="en-US" altLang="ko-KR" sz="1000" b="1" spc="-100" dirty="0">
                <a:latin typeface="+mn-ea"/>
                <a:ea typeface="+mn-ea"/>
              </a:rPr>
              <a:t>/</a:t>
            </a:r>
            <a:r>
              <a:rPr lang="ko-KR" altLang="en-US" sz="1000" b="1" spc="-100" dirty="0">
                <a:latin typeface="+mn-ea"/>
                <a:ea typeface="+mn-ea"/>
              </a:rPr>
              <a:t>수준별</a:t>
            </a:r>
            <a:r>
              <a:rPr lang="en-US" altLang="ko-KR" sz="1000" b="1" spc="-100" dirty="0">
                <a:latin typeface="+mn-ea"/>
                <a:ea typeface="+mn-ea"/>
              </a:rPr>
              <a:t>/</a:t>
            </a:r>
            <a:r>
              <a:rPr lang="ko-KR" altLang="en-US" sz="1000" b="1" spc="-100" dirty="0" err="1">
                <a:latin typeface="+mn-ea"/>
                <a:ea typeface="+mn-ea"/>
              </a:rPr>
              <a:t>진도별</a:t>
            </a:r>
            <a:r>
              <a:rPr lang="ko-KR" altLang="en-US" sz="1000" b="1" spc="-100" dirty="0">
                <a:latin typeface="+mn-ea"/>
                <a:ea typeface="+mn-ea"/>
              </a:rPr>
              <a:t> 수업 선택</a:t>
            </a:r>
            <a:r>
              <a:rPr lang="ko-KR" altLang="en-US" sz="1000" spc="-100" dirty="0">
                <a:latin typeface="+mn-ea"/>
                <a:ea typeface="+mn-ea"/>
              </a:rPr>
              <a:t>으로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충분한 자습시간과 함께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수능 </a:t>
            </a:r>
            <a:r>
              <a:rPr lang="en-US" altLang="ko-KR" sz="1000" spc="-100" dirty="0">
                <a:latin typeface="+mn-ea"/>
                <a:ea typeface="+mn-ea"/>
              </a:rPr>
              <a:t>1</a:t>
            </a:r>
            <a:r>
              <a:rPr lang="ko-KR" altLang="en-US" sz="1000" spc="-100" dirty="0">
                <a:latin typeface="+mn-ea"/>
                <a:ea typeface="+mn-ea"/>
              </a:rPr>
              <a:t>등급과 고득점을 위한 실력 완성합니다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7FF18ED9-57FB-47B6-9F9A-72E1CE03FC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" r="63046"/>
          <a:stretch/>
        </p:blipFill>
        <p:spPr>
          <a:xfrm>
            <a:off x="250117" y="2150012"/>
            <a:ext cx="2926771" cy="2098636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BBFC93C8-76EB-4A55-89F3-24E826CAFC23}"/>
              </a:ext>
            </a:extLst>
          </p:cNvPr>
          <p:cNvSpPr/>
          <p:nvPr/>
        </p:nvSpPr>
        <p:spPr>
          <a:xfrm>
            <a:off x="848544" y="4221757"/>
            <a:ext cx="237785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 학원 운영에 따라 출강 선생님은 변경될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AF2824D1-66E2-4317-AFD0-0F73EBD18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903687"/>
              </p:ext>
            </p:extLst>
          </p:nvPr>
        </p:nvGraphicFramePr>
        <p:xfrm>
          <a:off x="3372728" y="2686040"/>
          <a:ext cx="285241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411">
                  <a:extLst>
                    <a:ext uri="{9D8B030D-6E8A-4147-A177-3AD203B41FA5}">
                      <a16:colId xmlns:a16="http://schemas.microsoft.com/office/drawing/2014/main" val="323528016"/>
                    </a:ext>
                  </a:extLst>
                </a:gridCol>
              </a:tblGrid>
              <a:tr h="9959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오직 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수생을 위한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오전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오후 단과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AM </a:t>
                      </a:r>
                      <a:r>
                        <a:rPr kumimoji="0" lang="ko-KR" altLang="en-US" sz="14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단과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오전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오후 체계적인 과목 편성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관리력이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우수한 선생님의  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수생 전용 집중 </a:t>
                      </a: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관리형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수업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나에게 필요한 과목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진도를 선택 수강하여 취약점 집중 보완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7840"/>
                  </a:ext>
                </a:extLst>
              </a:tr>
              <a:tr h="1179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바로가기 </a:t>
                      </a:r>
                      <a:r>
                        <a:rPr kumimoji="0" lang="en-US" altLang="ko-KR" sz="8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ko-KR" altLang="en-US" sz="8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421024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5C2078-5EF4-48FB-8720-F289C130C4A9}"/>
              </a:ext>
            </a:extLst>
          </p:cNvPr>
          <p:cNvSpPr/>
          <p:nvPr/>
        </p:nvSpPr>
        <p:spPr>
          <a:xfrm>
            <a:off x="213815" y="620686"/>
            <a:ext cx="3012579" cy="432048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Fill">
            <a:extLst>
              <a:ext uri="{FF2B5EF4-FFF2-40B4-BE49-F238E27FC236}">
                <a16:creationId xmlns:a16="http://schemas.microsoft.com/office/drawing/2014/main" id="{A5D3F91E-B953-4ECE-96C7-8A23FCE107AA}"/>
              </a:ext>
            </a:extLst>
          </p:cNvPr>
          <p:cNvSpPr>
            <a:spLocks/>
          </p:cNvSpPr>
          <p:nvPr/>
        </p:nvSpPr>
        <p:spPr bwMode="auto">
          <a:xfrm rot="5400000">
            <a:off x="1634982" y="393856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F7068E-9BF9-41A3-AD4A-D63D6F4E146D}"/>
              </a:ext>
            </a:extLst>
          </p:cNvPr>
          <p:cNvSpPr txBox="1"/>
          <p:nvPr/>
        </p:nvSpPr>
        <p:spPr>
          <a:xfrm>
            <a:off x="251790" y="668950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02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0F4C4BB-7033-4AC8-B05D-72A7B4A20134}"/>
              </a:ext>
            </a:extLst>
          </p:cNvPr>
          <p:cNvSpPr/>
          <p:nvPr/>
        </p:nvSpPr>
        <p:spPr>
          <a:xfrm>
            <a:off x="250117" y="215001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BCE8972-8277-4A60-8175-25602A95D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472333"/>
              </p:ext>
            </p:extLst>
          </p:nvPr>
        </p:nvGraphicFramePr>
        <p:xfrm>
          <a:off x="3372728" y="1035058"/>
          <a:ext cx="2852411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411">
                  <a:extLst>
                    <a:ext uri="{9D8B030D-6E8A-4147-A177-3AD203B41FA5}">
                      <a16:colId xmlns:a16="http://schemas.microsoft.com/office/drawing/2014/main" val="3490375191"/>
                    </a:ext>
                  </a:extLst>
                </a:gridCol>
              </a:tblGrid>
              <a:tr h="9584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기초부터 실전까지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빈틈없는 커리큘럼으로 수능 실력 향상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정규∙특강</a:t>
                      </a:r>
                      <a:r>
                        <a:rPr kumimoji="0" lang="ko-KR" altLang="en-US" sz="14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단과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메가스터디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온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·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오프 수능 전문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강사진의 </a:t>
                      </a: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몰입감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높은 현장 강의와 대치동 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LIVE 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강의</a:t>
                      </a:r>
                      <a:endParaRPr kumimoji="0" lang="en-US" altLang="ko-KR" sz="7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저녁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&amp;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주말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과목별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수준별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진도별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맞춤 강좌 개설 및 내게 필요한 수업 전략적으로 선택</a:t>
                      </a:r>
                      <a:endParaRPr kumimoji="0" lang="en-US" altLang="ko-KR" sz="7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수업 전후 선생님의 학습관리 진행으로 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1:1 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맞춤 완전학습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7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바로가기 </a:t>
                      </a:r>
                      <a:r>
                        <a:rPr kumimoji="0" lang="en-US" altLang="ko-KR" sz="8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ko-KR" altLang="en-US" sz="8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421024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CC67F9-8B96-4358-8D1D-34BAD3975DE1}"/>
              </a:ext>
            </a:extLst>
          </p:cNvPr>
          <p:cNvSpPr/>
          <p:nvPr/>
        </p:nvSpPr>
        <p:spPr>
          <a:xfrm>
            <a:off x="3292645" y="620686"/>
            <a:ext cx="3012579" cy="432048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Fill">
            <a:extLst>
              <a:ext uri="{FF2B5EF4-FFF2-40B4-BE49-F238E27FC236}">
                <a16:creationId xmlns:a16="http://schemas.microsoft.com/office/drawing/2014/main" id="{51D6C31D-F5B8-453D-8F97-52E11F9DD083}"/>
              </a:ext>
            </a:extLst>
          </p:cNvPr>
          <p:cNvSpPr>
            <a:spLocks/>
          </p:cNvSpPr>
          <p:nvPr/>
        </p:nvSpPr>
        <p:spPr bwMode="auto">
          <a:xfrm rot="5400000">
            <a:off x="4864104" y="393324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DE2ED-64B2-4082-8425-67A0E3EAF037}"/>
              </a:ext>
            </a:extLst>
          </p:cNvPr>
          <p:cNvSpPr/>
          <p:nvPr/>
        </p:nvSpPr>
        <p:spPr>
          <a:xfrm>
            <a:off x="3312719" y="232925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/>
              <a:t>2</a:t>
            </a:r>
            <a:endParaRPr lang="ko-KR" altLang="en-US" sz="1000" b="1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1237DB5-3330-42BF-9AE8-1CCC890A4D0F}"/>
              </a:ext>
            </a:extLst>
          </p:cNvPr>
          <p:cNvSpPr/>
          <p:nvPr/>
        </p:nvSpPr>
        <p:spPr>
          <a:xfrm>
            <a:off x="3314285" y="389897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293CB54-A384-48FB-994C-C40E3A35D006}"/>
              </a:ext>
            </a:extLst>
          </p:cNvPr>
          <p:cNvSpPr/>
          <p:nvPr/>
        </p:nvSpPr>
        <p:spPr>
          <a:xfrm>
            <a:off x="5358471" y="1893952"/>
            <a:ext cx="799615" cy="1524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508210E-8B96-410C-94A9-993910C2C14D}"/>
              </a:ext>
            </a:extLst>
          </p:cNvPr>
          <p:cNvSpPr/>
          <p:nvPr/>
        </p:nvSpPr>
        <p:spPr>
          <a:xfrm>
            <a:off x="6065452" y="1797058"/>
            <a:ext cx="233272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00" b="1" dirty="0"/>
              <a:t>2-1</a:t>
            </a:r>
            <a:endParaRPr lang="ko-KR" altLang="en-US" sz="10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04DF05-B1A4-4396-AB43-7B21D6296BBB}"/>
              </a:ext>
            </a:extLst>
          </p:cNvPr>
          <p:cNvSpPr/>
          <p:nvPr/>
        </p:nvSpPr>
        <p:spPr>
          <a:xfrm>
            <a:off x="3578873" y="1998483"/>
            <a:ext cx="423903" cy="1524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3103DBA-C17B-49B7-99FB-AFF343636094}"/>
              </a:ext>
            </a:extLst>
          </p:cNvPr>
          <p:cNvSpPr/>
          <p:nvPr/>
        </p:nvSpPr>
        <p:spPr>
          <a:xfrm>
            <a:off x="3960887" y="1970152"/>
            <a:ext cx="233272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00" b="1" dirty="0"/>
              <a:t>2-1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795653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정규반</a:t>
            </a:r>
            <a:r>
              <a:rPr lang="ko-KR" altLang="en-US" b="0" dirty="0"/>
              <a:t>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E0ADAB-8998-4BD3-8989-CF2D7A68276B}"/>
              </a:ext>
            </a:extLst>
          </p:cNvPr>
          <p:cNvSpPr txBox="1"/>
          <p:nvPr/>
        </p:nvSpPr>
        <p:spPr>
          <a:xfrm>
            <a:off x="117269" y="1117201"/>
            <a:ext cx="322149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전문 입시 담임선생님의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 err="1">
                <a:latin typeface="+mn-ea"/>
                <a:ea typeface="+mn-ea"/>
              </a:rPr>
              <a:t>담임으로서의</a:t>
            </a:r>
            <a:r>
              <a:rPr lang="ko-KR" altLang="en-US" sz="1000" spc="-100" dirty="0">
                <a:latin typeface="+mn-ea"/>
                <a:ea typeface="+mn-ea"/>
              </a:rPr>
              <a:t> 역량과 입시 전문가로서의 전문성으로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최상위권 대입성공을 위해</a:t>
            </a:r>
            <a:endParaRPr lang="en-US" altLang="ko-KR" sz="10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 err="1">
                <a:latin typeface="+mn-ea"/>
                <a:ea typeface="+mn-ea"/>
              </a:rPr>
              <a:t>입시∙학습∙생활관리</a:t>
            </a:r>
            <a:r>
              <a:rPr lang="ko-KR" altLang="en-US" sz="1000" spc="-100" dirty="0" err="1">
                <a:latin typeface="+mn-ea"/>
                <a:ea typeface="+mn-ea"/>
              </a:rPr>
              <a:t>를</a:t>
            </a:r>
            <a:r>
              <a:rPr lang="ko-KR" altLang="en-US" sz="1000" spc="-100" dirty="0">
                <a:latin typeface="+mn-ea"/>
                <a:ea typeface="+mn-ea"/>
              </a:rPr>
              <a:t>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789955"/>
              </p:ext>
            </p:extLst>
          </p:nvPr>
        </p:nvGraphicFramePr>
        <p:xfrm>
          <a:off x="8104412" y="211913"/>
          <a:ext cx="1800000" cy="2952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수능에 최적화된 시스템</a:t>
                      </a:r>
                      <a:endParaRPr lang="en-US" altLang="ko-KR" sz="900" b="0" spc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8211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 자동 롤링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 내 이미지 활용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https://russeldata.megastudy.net/campus/images/russel/core_gj/2023/winter/cont06_tab01_img01.jpg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 내 이미지 활용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https://russeldata.megastudy.net/campus/images/russel/core_gj/2023/winter/cont06_tab01_img02.jpg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1187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 내 이미지 활용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https://russeldata.megastudy.net/campus/images/russel/core_gj/2023/winter/cont06_tab01_img03.jpg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5189653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55CFA6BC-7970-4CE1-98EA-FA1554C5A05D}"/>
              </a:ext>
            </a:extLst>
          </p:cNvPr>
          <p:cNvSpPr/>
          <p:nvPr/>
        </p:nvSpPr>
        <p:spPr>
          <a:xfrm>
            <a:off x="213815" y="747815"/>
            <a:ext cx="3012579" cy="554461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Fill">
            <a:extLst>
              <a:ext uri="{FF2B5EF4-FFF2-40B4-BE49-F238E27FC236}">
                <a16:creationId xmlns:a16="http://schemas.microsoft.com/office/drawing/2014/main" id="{978F1105-8435-4B12-8FDD-E6CF6078179F}"/>
              </a:ext>
            </a:extLst>
          </p:cNvPr>
          <p:cNvSpPr>
            <a:spLocks/>
          </p:cNvSpPr>
          <p:nvPr/>
        </p:nvSpPr>
        <p:spPr bwMode="auto">
          <a:xfrm rot="5400000">
            <a:off x="1688838" y="5292147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7AAF49-EEDF-4E1D-84C0-2BA3A9D060F6}"/>
              </a:ext>
            </a:extLst>
          </p:cNvPr>
          <p:cNvSpPr txBox="1"/>
          <p:nvPr/>
        </p:nvSpPr>
        <p:spPr>
          <a:xfrm>
            <a:off x="251790" y="796080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6F533E6-3051-4354-BA87-827F6EA91887}"/>
              </a:ext>
            </a:extLst>
          </p:cNvPr>
          <p:cNvGrpSpPr/>
          <p:nvPr/>
        </p:nvGrpSpPr>
        <p:grpSpPr>
          <a:xfrm>
            <a:off x="575040" y="2187976"/>
            <a:ext cx="2290127" cy="297522"/>
            <a:chOff x="1101232" y="1844825"/>
            <a:chExt cx="5940000" cy="360001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54F94FD-9FB5-4644-9DEE-B2D7D7F0EDF1}"/>
                </a:ext>
              </a:extLst>
            </p:cNvPr>
            <p:cNvSpPr/>
            <p:nvPr/>
          </p:nvSpPr>
          <p:spPr bwMode="auto">
            <a:xfrm>
              <a:off x="1101232" y="1844826"/>
              <a:ext cx="1980000" cy="360000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b="1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입시관리</a:t>
              </a:r>
              <a:endParaRPr lang="en-US" altLang="ko-KR" sz="900" b="1" spc="-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93C3D8F-296F-43DC-B43B-E67065AF0FA3}"/>
                </a:ext>
              </a:extLst>
            </p:cNvPr>
            <p:cNvSpPr/>
            <p:nvPr/>
          </p:nvSpPr>
          <p:spPr bwMode="auto">
            <a:xfrm>
              <a:off x="3081232" y="1844826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학습관리</a:t>
              </a:r>
              <a:endParaRPr lang="en-US" altLang="ko-KR" sz="900" spc="-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61E1E97-1BC5-4FDE-983B-38118E6FD5AE}"/>
                </a:ext>
              </a:extLst>
            </p:cNvPr>
            <p:cNvSpPr/>
            <p:nvPr/>
          </p:nvSpPr>
          <p:spPr bwMode="auto">
            <a:xfrm>
              <a:off x="5061232" y="1844825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생활관리</a:t>
              </a:r>
              <a:endParaRPr lang="en-US" altLang="ko-KR" sz="900" spc="-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2AFA123-A84A-454F-9FDA-D5016B5E807B}"/>
              </a:ext>
            </a:extLst>
          </p:cNvPr>
          <p:cNvSpPr txBox="1"/>
          <p:nvPr/>
        </p:nvSpPr>
        <p:spPr>
          <a:xfrm>
            <a:off x="497763" y="2664484"/>
            <a:ext cx="2444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00" dirty="0">
                <a:latin typeface="+mn-ea"/>
                <a:ea typeface="+mn-ea"/>
              </a:rPr>
              <a:t>치열한 입시에서 목표 대학 합격</a:t>
            </a:r>
            <a:r>
              <a:rPr lang="ko-KR" altLang="en-US" sz="900" spc="-100" dirty="0">
                <a:latin typeface="+mn-ea"/>
                <a:ea typeface="+mn-ea"/>
              </a:rPr>
              <a:t>을 위한</a:t>
            </a:r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spc="-100" dirty="0">
                <a:latin typeface="+mn-ea"/>
                <a:ea typeface="+mn-ea"/>
              </a:rPr>
              <a:t>전문적인 입시관리를 진행합니다</a:t>
            </a:r>
            <a:r>
              <a:rPr lang="en-US" altLang="ko-KR" sz="900" spc="-100" dirty="0">
                <a:latin typeface="+mn-ea"/>
                <a:ea typeface="+mn-ea"/>
              </a:rPr>
              <a:t>.</a:t>
            </a:r>
            <a:endParaRPr lang="ko-KR" altLang="en-US" sz="900" spc="-100" dirty="0">
              <a:latin typeface="+mn-ea"/>
              <a:ea typeface="+mn-ea"/>
            </a:endParaRPr>
          </a:p>
        </p:txBody>
      </p:sp>
      <p:sp>
        <p:nvSpPr>
          <p:cNvPr id="33" name="모서리가 둥근 직사각형 5">
            <a:extLst>
              <a:ext uri="{FF2B5EF4-FFF2-40B4-BE49-F238E27FC236}">
                <a16:creationId xmlns:a16="http://schemas.microsoft.com/office/drawing/2014/main" id="{690894A8-F819-4864-B476-58CE56D18981}"/>
              </a:ext>
            </a:extLst>
          </p:cNvPr>
          <p:cNvSpPr/>
          <p:nvPr/>
        </p:nvSpPr>
        <p:spPr bwMode="auto">
          <a:xfrm>
            <a:off x="676502" y="3153729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6CE9CB4-9ABF-4E9C-8DC1-391AD5262659}"/>
              </a:ext>
            </a:extLst>
          </p:cNvPr>
          <p:cNvCxnSpPr/>
          <p:nvPr/>
        </p:nvCxnSpPr>
        <p:spPr bwMode="auto">
          <a:xfrm>
            <a:off x="764516" y="4881921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50BEE0F-4099-42DE-8E86-E268B8E66CD6}"/>
              </a:ext>
            </a:extLst>
          </p:cNvPr>
          <p:cNvSpPr txBox="1"/>
          <p:nvPr/>
        </p:nvSpPr>
        <p:spPr>
          <a:xfrm>
            <a:off x="764516" y="4601509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맞춤 입시전략 제시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B9F99C-84BE-499D-8C97-BD40E821E0AC}"/>
              </a:ext>
            </a:extLst>
          </p:cNvPr>
          <p:cNvSpPr txBox="1"/>
          <p:nvPr/>
        </p:nvSpPr>
        <p:spPr>
          <a:xfrm>
            <a:off x="764516" y="4961549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수능 성적부터 모의고사까지 재원생들의 </a:t>
            </a:r>
            <a:r>
              <a:rPr lang="ko-KR" altLang="en-US" sz="900" b="1" spc="-100" dirty="0">
                <a:latin typeface="+mn-ea"/>
                <a:ea typeface="+mn-ea"/>
              </a:rPr>
              <a:t>성적 데이터를 체계적으로 누적 관리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누적된 </a:t>
            </a:r>
            <a:r>
              <a:rPr lang="ko-KR" altLang="en-US" sz="900" spc="-100" dirty="0" err="1">
                <a:latin typeface="+mn-ea"/>
                <a:ea typeface="+mn-ea"/>
              </a:rPr>
              <a:t>재원생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spc="-100" dirty="0" err="1">
                <a:latin typeface="+mn-ea"/>
                <a:ea typeface="+mn-ea"/>
              </a:rPr>
              <a:t>입시결과</a:t>
            </a:r>
            <a:r>
              <a:rPr lang="ko-KR" altLang="en-US" sz="900" spc="-100" dirty="0">
                <a:latin typeface="+mn-ea"/>
                <a:ea typeface="+mn-ea"/>
              </a:rPr>
              <a:t> 데이터 기반으로 </a:t>
            </a:r>
            <a:r>
              <a:rPr lang="ko-KR" altLang="en-US" sz="900" b="1" spc="-100" dirty="0">
                <a:latin typeface="+mn-ea"/>
                <a:ea typeface="+mn-ea"/>
              </a:rPr>
              <a:t>개인 목표에 맞춘 입시</a:t>
            </a:r>
            <a:r>
              <a:rPr lang="en-US" altLang="ko-KR" sz="900" b="1" spc="-100" dirty="0">
                <a:latin typeface="+mn-ea"/>
                <a:ea typeface="+mn-ea"/>
              </a:rPr>
              <a:t>(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</a:t>
            </a:r>
            <a:r>
              <a:rPr lang="en-US" altLang="ko-KR" sz="900" b="1" spc="-100" dirty="0">
                <a:latin typeface="+mn-ea"/>
                <a:ea typeface="+mn-ea"/>
              </a:rPr>
              <a:t>) </a:t>
            </a:r>
            <a:r>
              <a:rPr lang="ko-KR" altLang="en-US" sz="900" b="1" spc="-100" dirty="0">
                <a:latin typeface="+mn-ea"/>
                <a:ea typeface="+mn-ea"/>
              </a:rPr>
              <a:t>방향 제시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214CFAC-9F1B-4A5F-8B30-B6F976F0A535}"/>
              </a:ext>
            </a:extLst>
          </p:cNvPr>
          <p:cNvSpPr/>
          <p:nvPr/>
        </p:nvSpPr>
        <p:spPr>
          <a:xfrm>
            <a:off x="757870" y="328336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39" name="모서리가 둥근 직사각형 17">
            <a:extLst>
              <a:ext uri="{FF2B5EF4-FFF2-40B4-BE49-F238E27FC236}">
                <a16:creationId xmlns:a16="http://schemas.microsoft.com/office/drawing/2014/main" id="{7296AF60-9C9E-4A6B-823F-9960361B7DB0}"/>
              </a:ext>
            </a:extLst>
          </p:cNvPr>
          <p:cNvSpPr/>
          <p:nvPr/>
        </p:nvSpPr>
        <p:spPr bwMode="auto">
          <a:xfrm>
            <a:off x="3317087" y="3174176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C674A3D-DFF7-487F-8F0E-8CFD9ABBE94A}"/>
              </a:ext>
            </a:extLst>
          </p:cNvPr>
          <p:cNvCxnSpPr/>
          <p:nvPr/>
        </p:nvCxnSpPr>
        <p:spPr bwMode="auto">
          <a:xfrm>
            <a:off x="3405101" y="4902368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82DFF8C-EF6E-4520-B3BE-353A335532BC}"/>
              </a:ext>
            </a:extLst>
          </p:cNvPr>
          <p:cNvSpPr txBox="1"/>
          <p:nvPr/>
        </p:nvSpPr>
        <p:spPr>
          <a:xfrm>
            <a:off x="3405101" y="4621956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pc="-100" dirty="0">
                <a:latin typeface="+mn-ea"/>
                <a:ea typeface="+mn-ea"/>
              </a:rPr>
              <a:t>1:1 </a:t>
            </a:r>
            <a:r>
              <a:rPr lang="ko-KR" altLang="en-US" sz="1000" b="1" spc="-100" dirty="0">
                <a:latin typeface="+mn-ea"/>
                <a:ea typeface="+mn-ea"/>
              </a:rPr>
              <a:t>맞춤 입시상담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A70C80-8B89-48C8-A821-0F44E0E6F411}"/>
              </a:ext>
            </a:extLst>
          </p:cNvPr>
          <p:cNvSpPr txBox="1"/>
          <p:nvPr/>
        </p:nvSpPr>
        <p:spPr>
          <a:xfrm>
            <a:off x="3405101" y="4981996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개별 성적 포트폴리오 기반으로 </a:t>
            </a:r>
            <a:r>
              <a:rPr lang="ko-KR" altLang="en-US" sz="900" b="1" spc="-100" dirty="0">
                <a:latin typeface="+mn-ea"/>
                <a:ea typeface="+mn-ea"/>
              </a:rPr>
              <a:t>체계적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전문적 </a:t>
            </a:r>
            <a:r>
              <a:rPr lang="en-US" altLang="ko-KR" sz="900" b="1" spc="-100" dirty="0">
                <a:latin typeface="+mn-ea"/>
                <a:ea typeface="+mn-ea"/>
              </a:rPr>
              <a:t>1:1 </a:t>
            </a:r>
            <a:r>
              <a:rPr lang="ko-KR" altLang="en-US" sz="900" b="1" spc="-100" dirty="0">
                <a:latin typeface="+mn-ea"/>
                <a:ea typeface="+mn-ea"/>
              </a:rPr>
              <a:t>맞춤 상담 진행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목표 대학 합격을 위한 입시 전문가의 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 지원 전략 컨설팅 진행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목표 학교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학과에 필요한 요소 및 점수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 err="1">
                <a:latin typeface="+mn-ea"/>
                <a:ea typeface="+mn-ea"/>
              </a:rPr>
              <a:t>재원생</a:t>
            </a:r>
            <a:r>
              <a:rPr lang="ko-KR" altLang="en-US" sz="900" spc="-100" dirty="0">
                <a:latin typeface="+mn-ea"/>
                <a:ea typeface="+mn-ea"/>
              </a:rPr>
              <a:t> 사례들을 통해 </a:t>
            </a:r>
            <a:r>
              <a:rPr lang="ko-KR" altLang="en-US" sz="900" b="1" spc="-100" dirty="0">
                <a:latin typeface="+mn-ea"/>
                <a:ea typeface="+mn-ea"/>
              </a:rPr>
              <a:t>학습계획 수립</a:t>
            </a:r>
          </a:p>
        </p:txBody>
      </p:sp>
      <p:sp>
        <p:nvSpPr>
          <p:cNvPr id="44" name="모서리가 둥근 직사각형 21">
            <a:extLst>
              <a:ext uri="{FF2B5EF4-FFF2-40B4-BE49-F238E27FC236}">
                <a16:creationId xmlns:a16="http://schemas.microsoft.com/office/drawing/2014/main" id="{C76AF3E3-EF06-4D36-9BA3-DDCC645E0A69}"/>
              </a:ext>
            </a:extLst>
          </p:cNvPr>
          <p:cNvSpPr/>
          <p:nvPr/>
        </p:nvSpPr>
        <p:spPr bwMode="auto">
          <a:xfrm>
            <a:off x="5544216" y="3174176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D81618F-7645-4A2A-B477-74F3C52FF246}"/>
              </a:ext>
            </a:extLst>
          </p:cNvPr>
          <p:cNvCxnSpPr/>
          <p:nvPr/>
        </p:nvCxnSpPr>
        <p:spPr bwMode="auto">
          <a:xfrm>
            <a:off x="5632230" y="4902368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ED3A460-6223-4875-BB4A-A98AEA53976C}"/>
              </a:ext>
            </a:extLst>
          </p:cNvPr>
          <p:cNvSpPr txBox="1"/>
          <p:nvPr/>
        </p:nvSpPr>
        <p:spPr>
          <a:xfrm>
            <a:off x="5632230" y="4621956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입시 특강 및 간담회 진행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77DD898-449F-4181-BA61-FD8BF9919BF4}"/>
              </a:ext>
            </a:extLst>
          </p:cNvPr>
          <p:cNvSpPr txBox="1"/>
          <p:nvPr/>
        </p:nvSpPr>
        <p:spPr>
          <a:xfrm>
            <a:off x="5632230" y="4981996"/>
            <a:ext cx="198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최상위권 합격선배와의 </a:t>
            </a:r>
            <a:r>
              <a:rPr lang="ko-KR" altLang="en-US" sz="900" b="1" spc="-100" dirty="0">
                <a:latin typeface="+mn-ea"/>
                <a:ea typeface="+mn-ea"/>
              </a:rPr>
              <a:t>간담회</a:t>
            </a:r>
            <a:r>
              <a:rPr lang="en-US" altLang="ko-KR" sz="900" b="1" spc="-100" dirty="0">
                <a:latin typeface="+mn-ea"/>
                <a:ea typeface="+mn-ea"/>
              </a:rPr>
              <a:t>, </a:t>
            </a:r>
            <a:r>
              <a:rPr lang="ko-KR" altLang="en-US" sz="900" b="1" spc="-100" dirty="0">
                <a:latin typeface="+mn-ea"/>
                <a:ea typeface="+mn-ea"/>
              </a:rPr>
              <a:t>수시 </a:t>
            </a:r>
            <a:r>
              <a:rPr lang="ko-KR" altLang="en-US" sz="900" b="1" spc="-100" dirty="0" err="1">
                <a:latin typeface="+mn-ea"/>
                <a:ea typeface="+mn-ea"/>
              </a:rPr>
              <a:t>전형별</a:t>
            </a:r>
            <a:r>
              <a:rPr lang="ko-KR" altLang="en-US" sz="900" b="1" spc="-100" dirty="0">
                <a:latin typeface="+mn-ea"/>
                <a:ea typeface="+mn-ea"/>
              </a:rPr>
              <a:t> 입시 설명회</a:t>
            </a:r>
            <a:r>
              <a:rPr lang="en-US" altLang="ko-KR" sz="900" b="1" spc="-100" dirty="0">
                <a:latin typeface="+mn-ea"/>
                <a:ea typeface="+mn-ea"/>
              </a:rPr>
              <a:t>, 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 지원전략 설명회</a:t>
            </a:r>
            <a:r>
              <a:rPr lang="ko-KR" altLang="en-US" sz="900" spc="-100" dirty="0">
                <a:latin typeface="+mn-ea"/>
                <a:ea typeface="+mn-ea"/>
              </a:rPr>
              <a:t> 등 진행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입시전략연구소 및 입시 </a:t>
            </a:r>
            <a:r>
              <a:rPr lang="ko-KR" altLang="en-US" sz="900" spc="-100" dirty="0" err="1">
                <a:latin typeface="+mn-ea"/>
                <a:ea typeface="+mn-ea"/>
              </a:rPr>
              <a:t>담임팀에서</a:t>
            </a:r>
            <a:r>
              <a:rPr lang="ko-KR" altLang="en-US" sz="900" spc="-100" dirty="0">
                <a:latin typeface="+mn-ea"/>
                <a:ea typeface="+mn-ea"/>
              </a:rPr>
              <a:t> 제작한 </a:t>
            </a:r>
            <a:r>
              <a:rPr lang="ko-KR" altLang="en-US" sz="900" b="1" spc="-100" dirty="0">
                <a:latin typeface="+mn-ea"/>
                <a:ea typeface="+mn-ea"/>
              </a:rPr>
              <a:t>최신 입시 콘텐츠 제공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04D43A9-D29B-43E0-9735-596CC37696B5}"/>
              </a:ext>
            </a:extLst>
          </p:cNvPr>
          <p:cNvSpPr/>
          <p:nvPr/>
        </p:nvSpPr>
        <p:spPr>
          <a:xfrm>
            <a:off x="599233" y="3131662"/>
            <a:ext cx="7185750" cy="286614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B3B1FCD-E84A-4A94-BCFB-D691DEC14A09}"/>
              </a:ext>
            </a:extLst>
          </p:cNvPr>
          <p:cNvSpPr/>
          <p:nvPr/>
        </p:nvSpPr>
        <p:spPr>
          <a:xfrm>
            <a:off x="527081" y="305546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4" name="순서도: 수행의 시작/종료 53">
            <a:extLst>
              <a:ext uri="{FF2B5EF4-FFF2-40B4-BE49-F238E27FC236}">
                <a16:creationId xmlns:a16="http://schemas.microsoft.com/office/drawing/2014/main" id="{7DD439B1-7E3D-4141-BEBC-DD4552F4F75A}"/>
              </a:ext>
            </a:extLst>
          </p:cNvPr>
          <p:cNvSpPr/>
          <p:nvPr/>
        </p:nvSpPr>
        <p:spPr>
          <a:xfrm>
            <a:off x="1513394" y="6011608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A0027E9-D416-4A66-AA07-93F015E2E677}"/>
              </a:ext>
            </a:extLst>
          </p:cNvPr>
          <p:cNvSpPr>
            <a:spLocks noChangeAspect="1"/>
          </p:cNvSpPr>
          <p:nvPr/>
        </p:nvSpPr>
        <p:spPr>
          <a:xfrm>
            <a:off x="1726158" y="601160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C4D0F6F9-6FB0-4F35-8E17-9C45853DF9EB}"/>
              </a:ext>
            </a:extLst>
          </p:cNvPr>
          <p:cNvSpPr>
            <a:spLocks noChangeAspect="1"/>
          </p:cNvSpPr>
          <p:nvPr/>
        </p:nvSpPr>
        <p:spPr>
          <a:xfrm>
            <a:off x="1809767" y="601160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Picture 2" descr="https://russeldata.megastudy.net/campus/images/russel/core_gj/2023/winter/cont06_tab01_img01.jpg">
            <a:extLst>
              <a:ext uri="{FF2B5EF4-FFF2-40B4-BE49-F238E27FC236}">
                <a16:creationId xmlns:a16="http://schemas.microsoft.com/office/drawing/2014/main" id="{506B77A2-70E9-461D-AF52-F3DAE6EAD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833" y="3451842"/>
            <a:ext cx="1135800" cy="117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https://russeldata.megastudy.net/campus/images/russel/core_gj/2023/winter/cont06_tab01_img02.jpg">
            <a:extLst>
              <a:ext uri="{FF2B5EF4-FFF2-40B4-BE49-F238E27FC236}">
                <a16:creationId xmlns:a16="http://schemas.microsoft.com/office/drawing/2014/main" id="{DA0A55BD-1D73-4635-9C22-3DAA1920D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918" y="3378697"/>
            <a:ext cx="1147254" cy="118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https://russeldata.megastudy.net/campus/images/russel/core_gj/2023/winter/cont06_tab01_img03.jpg">
            <a:extLst>
              <a:ext uri="{FF2B5EF4-FFF2-40B4-BE49-F238E27FC236}">
                <a16:creationId xmlns:a16="http://schemas.microsoft.com/office/drawing/2014/main" id="{CB5830F2-50C6-45F3-A309-016627971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985" y="3380684"/>
            <a:ext cx="1153413" cy="118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9B72F034-F4A0-4867-8762-AC2B27814064}"/>
              </a:ext>
            </a:extLst>
          </p:cNvPr>
          <p:cNvSpPr/>
          <p:nvPr/>
        </p:nvSpPr>
        <p:spPr>
          <a:xfrm>
            <a:off x="1606848" y="3442979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515C7CF-4CDF-4781-9C8E-C527C05EF538}"/>
              </a:ext>
            </a:extLst>
          </p:cNvPr>
          <p:cNvSpPr/>
          <p:nvPr/>
        </p:nvSpPr>
        <p:spPr>
          <a:xfrm>
            <a:off x="4294375" y="3442979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95A0175-BB43-4FB0-8C4A-1946197FB4FB}"/>
              </a:ext>
            </a:extLst>
          </p:cNvPr>
          <p:cNvSpPr/>
          <p:nvPr/>
        </p:nvSpPr>
        <p:spPr>
          <a:xfrm>
            <a:off x="6430028" y="3454326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2B93EB5-5ADC-47A5-B693-7CEA578A5F4A}"/>
              </a:ext>
            </a:extLst>
          </p:cNvPr>
          <p:cNvSpPr/>
          <p:nvPr/>
        </p:nvSpPr>
        <p:spPr>
          <a:xfrm>
            <a:off x="3326759" y="329107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44EE87A-6EB2-41F8-A944-6DB699050808}"/>
              </a:ext>
            </a:extLst>
          </p:cNvPr>
          <p:cNvSpPr/>
          <p:nvPr/>
        </p:nvSpPr>
        <p:spPr>
          <a:xfrm>
            <a:off x="5993774" y="329107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8499047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모서리가 둥근 직사각형 25">
            <a:extLst>
              <a:ext uri="{FF2B5EF4-FFF2-40B4-BE49-F238E27FC236}">
                <a16:creationId xmlns:a16="http://schemas.microsoft.com/office/drawing/2014/main" id="{39803F88-22FE-4E7B-A6FB-E0C89BAF8720}"/>
              </a:ext>
            </a:extLst>
          </p:cNvPr>
          <p:cNvSpPr/>
          <p:nvPr/>
        </p:nvSpPr>
        <p:spPr bwMode="auto">
          <a:xfrm>
            <a:off x="3374265" y="2119349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모서리가 둥근 직사각형 21">
            <a:extLst>
              <a:ext uri="{FF2B5EF4-FFF2-40B4-BE49-F238E27FC236}">
                <a16:creationId xmlns:a16="http://schemas.microsoft.com/office/drawing/2014/main" id="{9CD1722F-19FB-4E22-91B2-6180CC9CFAE2}"/>
              </a:ext>
            </a:extLst>
          </p:cNvPr>
          <p:cNvSpPr/>
          <p:nvPr/>
        </p:nvSpPr>
        <p:spPr bwMode="auto">
          <a:xfrm>
            <a:off x="704850" y="2119349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모서리가 둥근 직사각형 35">
            <a:extLst>
              <a:ext uri="{FF2B5EF4-FFF2-40B4-BE49-F238E27FC236}">
                <a16:creationId xmlns:a16="http://schemas.microsoft.com/office/drawing/2014/main" id="{04C2D286-3282-47CA-A37D-45FD2E3C44B1}"/>
              </a:ext>
            </a:extLst>
          </p:cNvPr>
          <p:cNvSpPr/>
          <p:nvPr/>
        </p:nvSpPr>
        <p:spPr bwMode="auto">
          <a:xfrm>
            <a:off x="5601394" y="2119349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BFF1A5B-50B8-4939-B5AC-E33F86BCE521}"/>
              </a:ext>
            </a:extLst>
          </p:cNvPr>
          <p:cNvSpPr/>
          <p:nvPr/>
        </p:nvSpPr>
        <p:spPr>
          <a:xfrm>
            <a:off x="213815" y="751196"/>
            <a:ext cx="3012579" cy="475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99069FE3-05DF-43C4-9570-D852927F66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09"/>
          <a:stretch/>
        </p:blipFill>
        <p:spPr>
          <a:xfrm>
            <a:off x="5702318" y="2428835"/>
            <a:ext cx="1980000" cy="1164112"/>
          </a:xfrm>
          <a:prstGeom prst="rect">
            <a:avLst/>
          </a:prstGeom>
        </p:spPr>
      </p:pic>
      <p:pic>
        <p:nvPicPr>
          <p:cNvPr id="46" name="Picture 4" descr="https://russeldata.megastudy.net/campus/images/russel/core_gj/2023/winter/cont06_tab02_img02.jpg">
            <a:extLst>
              <a:ext uri="{FF2B5EF4-FFF2-40B4-BE49-F238E27FC236}">
                <a16:creationId xmlns:a16="http://schemas.microsoft.com/office/drawing/2014/main" id="{91FE97A5-F756-4712-AFDC-23DAD2C38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616" y="2428835"/>
            <a:ext cx="1131531" cy="116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https://russeldata.megastudy.net/campus/images/russel/core_gj/2023/winter/cont06_tab02_img01.jpg">
            <a:extLst>
              <a:ext uri="{FF2B5EF4-FFF2-40B4-BE49-F238E27FC236}">
                <a16:creationId xmlns:a16="http://schemas.microsoft.com/office/drawing/2014/main" id="{0D16967C-C43C-47FA-99B9-2371D5722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527" y="2423151"/>
            <a:ext cx="1137056" cy="116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정규반</a:t>
            </a:r>
            <a:r>
              <a:rPr lang="ko-KR" altLang="en-US" b="0" dirty="0"/>
              <a:t>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328591"/>
              </p:ext>
            </p:extLst>
          </p:nvPr>
        </p:nvGraphicFramePr>
        <p:xfrm>
          <a:off x="8104412" y="211913"/>
          <a:ext cx="1800000" cy="2509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 자동 롤링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87985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 내 이미지 활용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https://russeldata.megastudy.net/campus/images/russel/core_gj/2023/winter/cont06_tab02_img01.jpg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958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 내 이미지 활용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https://russeldata.megastudy.net/campus/images/russel/core_gj/2023/winter/cont06_tab02_img02.jpg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교체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첨부파일 이미지 참고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러셀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CORE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광주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폴더 내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학습법 특강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.jpg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501269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571B8CCC-DCCC-45DC-AEA4-8D2AAA37FB8F}"/>
              </a:ext>
            </a:extLst>
          </p:cNvPr>
          <p:cNvSpPr txBox="1"/>
          <p:nvPr/>
        </p:nvSpPr>
        <p:spPr>
          <a:xfrm>
            <a:off x="637639" y="1439420"/>
            <a:ext cx="21106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00" dirty="0">
                <a:latin typeface="+mn-ea"/>
                <a:ea typeface="+mn-ea"/>
              </a:rPr>
              <a:t>재원생의 학습목표와 수준에 맞춰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900" b="1" spc="-100" dirty="0">
                <a:latin typeface="+mn-ea"/>
                <a:ea typeface="+mn-ea"/>
              </a:rPr>
              <a:t>수능까지 성취도 있는 학습</a:t>
            </a:r>
            <a:r>
              <a:rPr lang="ko-KR" altLang="en-US" sz="900" spc="-100" dirty="0">
                <a:latin typeface="+mn-ea"/>
                <a:ea typeface="+mn-ea"/>
              </a:rPr>
              <a:t>을 위한 </a:t>
            </a:r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spc="-100" dirty="0">
                <a:latin typeface="+mn-ea"/>
                <a:ea typeface="+mn-ea"/>
              </a:rPr>
              <a:t>체계적인 학습관리를 진행합니다</a:t>
            </a:r>
            <a:r>
              <a:rPr lang="en-US" altLang="ko-KR" sz="900" spc="-100" dirty="0">
                <a:latin typeface="+mn-ea"/>
                <a:ea typeface="+mn-ea"/>
              </a:rPr>
              <a:t>.</a:t>
            </a:r>
            <a:endParaRPr lang="ko-KR" altLang="en-US" sz="900" spc="-100" dirty="0">
              <a:latin typeface="+mn-ea"/>
              <a:ea typeface="+mn-ea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4DF6288E-8C09-4FF6-8088-5046CE25B3C4}"/>
              </a:ext>
            </a:extLst>
          </p:cNvPr>
          <p:cNvCxnSpPr/>
          <p:nvPr/>
        </p:nvCxnSpPr>
        <p:spPr bwMode="auto">
          <a:xfrm>
            <a:off x="792864" y="3847541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188C76C-9087-4A88-996E-AEBDBD9034D3}"/>
              </a:ext>
            </a:extLst>
          </p:cNvPr>
          <p:cNvSpPr txBox="1"/>
          <p:nvPr/>
        </p:nvSpPr>
        <p:spPr>
          <a:xfrm>
            <a:off x="792864" y="3567129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올바른 학습습관 형성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C01A870-9783-4E4E-BCB5-2DE260238B99}"/>
              </a:ext>
            </a:extLst>
          </p:cNvPr>
          <p:cNvSpPr txBox="1"/>
          <p:nvPr/>
        </p:nvSpPr>
        <p:spPr>
          <a:xfrm>
            <a:off x="792864" y="3927169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러셀 </a:t>
            </a:r>
            <a:r>
              <a:rPr lang="ko-KR" altLang="en-US" sz="900" b="1" spc="-100" dirty="0" err="1">
                <a:latin typeface="+mn-ea"/>
                <a:ea typeface="+mn-ea"/>
              </a:rPr>
              <a:t>플래너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매일 학습 스케줄 관리로 학습 루틴 및 습관 점검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 err="1">
                <a:latin typeface="+mn-ea"/>
                <a:ea typeface="+mn-ea"/>
              </a:rPr>
              <a:t>자습시간</a:t>
            </a:r>
            <a:r>
              <a:rPr lang="ko-KR" altLang="en-US" sz="900" spc="-100" dirty="0">
                <a:latin typeface="+mn-ea"/>
                <a:ea typeface="+mn-ea"/>
              </a:rPr>
              <a:t> 관리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일일수학</a:t>
            </a:r>
            <a:r>
              <a:rPr lang="en-US" altLang="ko-KR" sz="900" b="1" spc="-100" dirty="0">
                <a:latin typeface="+mn-ea"/>
                <a:ea typeface="+mn-ea"/>
              </a:rPr>
              <a:t>30</a:t>
            </a:r>
            <a:r>
              <a:rPr lang="ko-KR" altLang="en-US" sz="900" b="1" spc="-100" dirty="0">
                <a:latin typeface="+mn-ea"/>
                <a:ea typeface="+mn-ea"/>
              </a:rPr>
              <a:t>제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매일 수학 문제풀이 훈련으로 올바른 문제풀이 습관 형성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총평노트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모의고사 시행 전후 </a:t>
            </a:r>
            <a:r>
              <a:rPr lang="ko-KR" altLang="en-US" sz="900" spc="-100" dirty="0" err="1">
                <a:latin typeface="+mn-ea"/>
                <a:ea typeface="+mn-ea"/>
              </a:rPr>
              <a:t>셀프</a:t>
            </a:r>
            <a:r>
              <a:rPr lang="ko-KR" altLang="en-US" sz="900" spc="-100" dirty="0">
                <a:latin typeface="+mn-ea"/>
                <a:ea typeface="+mn-ea"/>
              </a:rPr>
              <a:t> 피드백으로 실전 수능 대비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D1CE8DB1-EF2B-42D0-B228-44C0F5E9BEFA}"/>
              </a:ext>
            </a:extLst>
          </p:cNvPr>
          <p:cNvCxnSpPr/>
          <p:nvPr/>
        </p:nvCxnSpPr>
        <p:spPr bwMode="auto">
          <a:xfrm>
            <a:off x="3462279" y="3847541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DEADE63-18AD-440A-B377-4F0174F58D2F}"/>
              </a:ext>
            </a:extLst>
          </p:cNvPr>
          <p:cNvSpPr txBox="1"/>
          <p:nvPr/>
        </p:nvSpPr>
        <p:spPr>
          <a:xfrm>
            <a:off x="3462279" y="3567129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pc="-100" dirty="0">
                <a:latin typeface="+mn-ea"/>
                <a:ea typeface="+mn-ea"/>
              </a:rPr>
              <a:t>1:1 </a:t>
            </a:r>
            <a:r>
              <a:rPr lang="ko-KR" altLang="en-US" sz="1000" b="1" spc="-100" dirty="0">
                <a:latin typeface="+mn-ea"/>
                <a:ea typeface="+mn-ea"/>
              </a:rPr>
              <a:t>맞춤 학습상담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1F8BBCD-530C-4A70-9E16-89828B98950F}"/>
              </a:ext>
            </a:extLst>
          </p:cNvPr>
          <p:cNvSpPr txBox="1"/>
          <p:nvPr/>
        </p:nvSpPr>
        <p:spPr>
          <a:xfrm>
            <a:off x="3462279" y="3927169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누적되는 학생 성적데이터와 학습 현황을 바탕으로 </a:t>
            </a:r>
            <a:r>
              <a:rPr lang="ko-KR" altLang="en-US" sz="900" b="1" spc="-100" dirty="0">
                <a:latin typeface="+mn-ea"/>
                <a:ea typeface="+mn-ea"/>
              </a:rPr>
              <a:t>과목별 보완점과 목표 달성을 위한 학습 설계 및 점검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과목별 학습법 특강과 학습 </a:t>
            </a:r>
            <a:r>
              <a:rPr lang="en-US" altLang="ko-KR" sz="900" b="1" spc="-100" dirty="0">
                <a:latin typeface="+mn-ea"/>
                <a:ea typeface="+mn-ea"/>
              </a:rPr>
              <a:t>Q&amp;A</a:t>
            </a:r>
            <a:r>
              <a:rPr lang="ko-KR" altLang="en-US" sz="900" spc="-100" dirty="0">
                <a:latin typeface="+mn-ea"/>
                <a:ea typeface="+mn-ea"/>
              </a:rPr>
              <a:t>를 통해 자습하면서 생기는 궁금증을 바로 해결</a:t>
            </a:r>
            <a:endParaRPr lang="en-US" altLang="ko-KR" sz="900" spc="-100" dirty="0">
              <a:latin typeface="+mn-ea"/>
              <a:ea typeface="+mn-ea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D10D45F4-14D8-4161-911C-3D5037BB663A}"/>
              </a:ext>
            </a:extLst>
          </p:cNvPr>
          <p:cNvCxnSpPr/>
          <p:nvPr/>
        </p:nvCxnSpPr>
        <p:spPr bwMode="auto">
          <a:xfrm>
            <a:off x="5689408" y="3847541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E43158F-0267-4921-935A-DBA7E8E3C079}"/>
              </a:ext>
            </a:extLst>
          </p:cNvPr>
          <p:cNvSpPr txBox="1"/>
          <p:nvPr/>
        </p:nvSpPr>
        <p:spPr>
          <a:xfrm>
            <a:off x="5689408" y="3567129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>
                <a:latin typeface="+mn-ea"/>
                <a:ea typeface="+mn-ea"/>
              </a:rPr>
              <a:t>학습법 특강 및 설명회 </a:t>
            </a:r>
            <a:r>
              <a:rPr lang="ko-KR" altLang="en-US" sz="1000" b="1" spc="-100" dirty="0">
                <a:latin typeface="+mn-ea"/>
                <a:ea typeface="+mn-ea"/>
              </a:rPr>
              <a:t>진행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0E0EB9-6CAC-4C0A-89AF-833F9AC7FC3A}"/>
              </a:ext>
            </a:extLst>
          </p:cNvPr>
          <p:cNvSpPr txBox="1"/>
          <p:nvPr/>
        </p:nvSpPr>
        <p:spPr>
          <a:xfrm>
            <a:off x="5689408" y="3927169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과목별 선생님과 </a:t>
            </a:r>
            <a:r>
              <a:rPr lang="ko-KR" altLang="en-US" sz="900" spc="-100" dirty="0" err="1">
                <a:latin typeface="+mn-ea"/>
                <a:ea typeface="+mn-ea"/>
              </a:rPr>
              <a:t>국∙수∙영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b="1" spc="-100" dirty="0">
                <a:latin typeface="+mn-ea"/>
                <a:ea typeface="+mn-ea"/>
              </a:rPr>
              <a:t>심층 분석 및 학습법 특강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수능 </a:t>
            </a:r>
            <a:r>
              <a:rPr lang="en-US" altLang="ko-KR" sz="900" spc="-100" dirty="0">
                <a:latin typeface="+mn-ea"/>
                <a:ea typeface="+mn-ea"/>
              </a:rPr>
              <a:t>1</a:t>
            </a:r>
            <a:r>
              <a:rPr lang="ko-KR" altLang="en-US" sz="900" spc="-100" dirty="0">
                <a:latin typeface="+mn-ea"/>
                <a:ea typeface="+mn-ea"/>
              </a:rPr>
              <a:t>등급 및 고득점을 위한 </a:t>
            </a:r>
            <a:r>
              <a:rPr lang="ko-KR" altLang="en-US" sz="900" b="1" spc="-100" dirty="0">
                <a:latin typeface="+mn-ea"/>
                <a:ea typeface="+mn-ea"/>
              </a:rPr>
              <a:t>과목별 학습전략 설명회</a:t>
            </a:r>
            <a:r>
              <a:rPr lang="ko-KR" altLang="en-US" sz="900" spc="-100" dirty="0">
                <a:latin typeface="+mn-ea"/>
                <a:ea typeface="+mn-ea"/>
              </a:rPr>
              <a:t> 등 진행</a:t>
            </a:r>
            <a:endParaRPr lang="en-US" altLang="ko-KR" sz="900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모의고사 응시 후 </a:t>
            </a:r>
            <a:r>
              <a:rPr lang="ko-KR" altLang="en-US" sz="900" b="1" spc="-100" dirty="0">
                <a:latin typeface="+mn-ea"/>
                <a:ea typeface="+mn-ea"/>
              </a:rPr>
              <a:t>모의고사 분석 및 해설 특강 </a:t>
            </a:r>
            <a:r>
              <a:rPr lang="ko-KR" altLang="en-US" sz="900" spc="-100" dirty="0">
                <a:latin typeface="+mn-ea"/>
                <a:ea typeface="+mn-ea"/>
              </a:rPr>
              <a:t>진행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324C892-6663-46FB-9A80-B1901A6CA0FF}"/>
              </a:ext>
            </a:extLst>
          </p:cNvPr>
          <p:cNvSpPr/>
          <p:nvPr/>
        </p:nvSpPr>
        <p:spPr>
          <a:xfrm>
            <a:off x="637638" y="2035922"/>
            <a:ext cx="7222845" cy="300146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2FA5D3F-A045-43A5-B978-6AD125F60C67}"/>
              </a:ext>
            </a:extLst>
          </p:cNvPr>
          <p:cNvSpPr/>
          <p:nvPr/>
        </p:nvSpPr>
        <p:spPr>
          <a:xfrm>
            <a:off x="565487" y="195972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6" name="Fill">
            <a:extLst>
              <a:ext uri="{FF2B5EF4-FFF2-40B4-BE49-F238E27FC236}">
                <a16:creationId xmlns:a16="http://schemas.microsoft.com/office/drawing/2014/main" id="{D49F0C06-C8E5-4AEB-8A59-77AC11078D8D}"/>
              </a:ext>
            </a:extLst>
          </p:cNvPr>
          <p:cNvSpPr>
            <a:spLocks/>
          </p:cNvSpPr>
          <p:nvPr/>
        </p:nvSpPr>
        <p:spPr bwMode="auto">
          <a:xfrm rot="5400000">
            <a:off x="1704254" y="450005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A0EBC73-D904-438D-96B1-7B452C87EDA9}"/>
              </a:ext>
            </a:extLst>
          </p:cNvPr>
          <p:cNvGrpSpPr/>
          <p:nvPr/>
        </p:nvGrpSpPr>
        <p:grpSpPr>
          <a:xfrm>
            <a:off x="564762" y="1086072"/>
            <a:ext cx="2290127" cy="297522"/>
            <a:chOff x="1101232" y="1844825"/>
            <a:chExt cx="5940000" cy="360001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353E2A2-D056-492E-8587-F7703EA11418}"/>
                </a:ext>
              </a:extLst>
            </p:cNvPr>
            <p:cNvSpPr/>
            <p:nvPr/>
          </p:nvSpPr>
          <p:spPr bwMode="auto">
            <a:xfrm>
              <a:off x="1101232" y="1844826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입시관리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215A279-6EED-46A0-98FB-6006DB4169AA}"/>
                </a:ext>
              </a:extLst>
            </p:cNvPr>
            <p:cNvSpPr/>
            <p:nvPr/>
          </p:nvSpPr>
          <p:spPr bwMode="auto">
            <a:xfrm>
              <a:off x="3081232" y="1844826"/>
              <a:ext cx="1980000" cy="360000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학습관리</a:t>
              </a:r>
              <a:endPara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F230519-E192-47B5-A1CF-F7DEEC88D4F2}"/>
                </a:ext>
              </a:extLst>
            </p:cNvPr>
            <p:cNvSpPr/>
            <p:nvPr/>
          </p:nvSpPr>
          <p:spPr bwMode="auto">
            <a:xfrm>
              <a:off x="5061232" y="1844825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생활관리</a:t>
              </a:r>
              <a:endParaRPr lang="en-US" altLang="ko-KR" sz="900" spc="-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1" name="순서도: 수행의 시작/종료 30">
            <a:extLst>
              <a:ext uri="{FF2B5EF4-FFF2-40B4-BE49-F238E27FC236}">
                <a16:creationId xmlns:a16="http://schemas.microsoft.com/office/drawing/2014/main" id="{6F301F37-81A9-4B21-B549-1BEA6C55A530}"/>
              </a:ext>
            </a:extLst>
          </p:cNvPr>
          <p:cNvSpPr/>
          <p:nvPr/>
        </p:nvSpPr>
        <p:spPr>
          <a:xfrm>
            <a:off x="1567984" y="5080066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C211209-5297-4F9B-9446-1020799737E6}"/>
              </a:ext>
            </a:extLst>
          </p:cNvPr>
          <p:cNvSpPr>
            <a:spLocks noChangeAspect="1"/>
          </p:cNvSpPr>
          <p:nvPr/>
        </p:nvSpPr>
        <p:spPr>
          <a:xfrm>
            <a:off x="1780748" y="5080066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4E21B807-A159-42FB-930E-3EB56024F153}"/>
              </a:ext>
            </a:extLst>
          </p:cNvPr>
          <p:cNvSpPr>
            <a:spLocks noChangeAspect="1"/>
          </p:cNvSpPr>
          <p:nvPr/>
        </p:nvSpPr>
        <p:spPr>
          <a:xfrm>
            <a:off x="1864357" y="5080066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4594AA0-E7D1-48C6-87A2-1D1A56F0E142}"/>
              </a:ext>
            </a:extLst>
          </p:cNvPr>
          <p:cNvSpPr/>
          <p:nvPr/>
        </p:nvSpPr>
        <p:spPr>
          <a:xfrm>
            <a:off x="1601354" y="2411445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F485229-8927-4771-B9EE-2C086B834BE6}"/>
              </a:ext>
            </a:extLst>
          </p:cNvPr>
          <p:cNvSpPr/>
          <p:nvPr/>
        </p:nvSpPr>
        <p:spPr>
          <a:xfrm>
            <a:off x="4292724" y="2386732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A5D66BF-7028-4A98-9F70-5BF57313E6C7}"/>
              </a:ext>
            </a:extLst>
          </p:cNvPr>
          <p:cNvSpPr/>
          <p:nvPr/>
        </p:nvSpPr>
        <p:spPr>
          <a:xfrm>
            <a:off x="6537296" y="2397388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A6AD8B9-BBAC-4E10-9920-ACAEB79BB630}"/>
              </a:ext>
            </a:extLst>
          </p:cNvPr>
          <p:cNvSpPr/>
          <p:nvPr/>
        </p:nvSpPr>
        <p:spPr>
          <a:xfrm>
            <a:off x="894413" y="233310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A605564-B466-4016-8EA7-5CF604AA73F7}"/>
              </a:ext>
            </a:extLst>
          </p:cNvPr>
          <p:cNvSpPr/>
          <p:nvPr/>
        </p:nvSpPr>
        <p:spPr>
          <a:xfrm>
            <a:off x="3453089" y="235393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165A672-0408-433A-A89F-952D6BE6D13C}"/>
              </a:ext>
            </a:extLst>
          </p:cNvPr>
          <p:cNvSpPr/>
          <p:nvPr/>
        </p:nvSpPr>
        <p:spPr>
          <a:xfrm>
            <a:off x="5698448" y="235559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756183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5">
            <a:extLst>
              <a:ext uri="{FF2B5EF4-FFF2-40B4-BE49-F238E27FC236}">
                <a16:creationId xmlns:a16="http://schemas.microsoft.com/office/drawing/2014/main" id="{F7773CD9-7056-40E1-9B0E-4EEF1A96D238}"/>
              </a:ext>
            </a:extLst>
          </p:cNvPr>
          <p:cNvSpPr/>
          <p:nvPr/>
        </p:nvSpPr>
        <p:spPr bwMode="auto">
          <a:xfrm>
            <a:off x="632520" y="206084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모서리가 둥근 직사각형 17">
            <a:extLst>
              <a:ext uri="{FF2B5EF4-FFF2-40B4-BE49-F238E27FC236}">
                <a16:creationId xmlns:a16="http://schemas.microsoft.com/office/drawing/2014/main" id="{398D2F33-D547-468D-94B6-63909F735F33}"/>
              </a:ext>
            </a:extLst>
          </p:cNvPr>
          <p:cNvSpPr/>
          <p:nvPr/>
        </p:nvSpPr>
        <p:spPr bwMode="auto">
          <a:xfrm>
            <a:off x="3374265" y="206084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모서리가 둥근 직사각형 21">
            <a:extLst>
              <a:ext uri="{FF2B5EF4-FFF2-40B4-BE49-F238E27FC236}">
                <a16:creationId xmlns:a16="http://schemas.microsoft.com/office/drawing/2014/main" id="{F36557FC-CF0B-476B-88AD-85C4671F2B28}"/>
              </a:ext>
            </a:extLst>
          </p:cNvPr>
          <p:cNvSpPr/>
          <p:nvPr/>
        </p:nvSpPr>
        <p:spPr bwMode="auto">
          <a:xfrm>
            <a:off x="5601394" y="206084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A07320-1E37-441C-9400-7D75D18D8FA9}"/>
              </a:ext>
            </a:extLst>
          </p:cNvPr>
          <p:cNvSpPr/>
          <p:nvPr/>
        </p:nvSpPr>
        <p:spPr>
          <a:xfrm>
            <a:off x="213815" y="751196"/>
            <a:ext cx="3012579" cy="475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정규반</a:t>
            </a:r>
            <a:r>
              <a:rPr lang="ko-KR" altLang="en-US" b="0" dirty="0"/>
              <a:t>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B543D8-B68A-41A3-9540-4DC7DA18E563}"/>
              </a:ext>
            </a:extLst>
          </p:cNvPr>
          <p:cNvCxnSpPr/>
          <p:nvPr/>
        </p:nvCxnSpPr>
        <p:spPr bwMode="auto">
          <a:xfrm>
            <a:off x="720534" y="378904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B896422-0C6E-4A21-8B6B-4EE15A61E0A6}"/>
              </a:ext>
            </a:extLst>
          </p:cNvPr>
          <p:cNvSpPr txBox="1"/>
          <p:nvPr/>
        </p:nvSpPr>
        <p:spPr>
          <a:xfrm>
            <a:off x="720534" y="350862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엄격한 출결 관리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660DEF-15DA-49FC-9B9D-D3CB067004A1}"/>
              </a:ext>
            </a:extLst>
          </p:cNvPr>
          <p:cNvSpPr txBox="1"/>
          <p:nvPr/>
        </p:nvSpPr>
        <p:spPr>
          <a:xfrm>
            <a:off x="720534" y="386866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매 교시 엄격한 출결 관리 및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상시 모니터링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지각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무단 외출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무단 결석 등 </a:t>
            </a:r>
            <a:r>
              <a:rPr lang="ko-KR" altLang="en-US" sz="900" b="1" spc="-100" dirty="0">
                <a:latin typeface="+mn-ea"/>
                <a:ea typeface="+mn-ea"/>
              </a:rPr>
              <a:t>면학분위기 저해 요소 엄격하게 관리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전자 출결 관리 시스템</a:t>
            </a:r>
            <a:r>
              <a:rPr lang="ko-KR" altLang="en-US" sz="900" spc="-100" dirty="0">
                <a:latin typeface="+mn-ea"/>
                <a:ea typeface="+mn-ea"/>
              </a:rPr>
              <a:t>으로 등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하원 시 부모님께 문자 발송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C19701D-B0F7-4D9E-BD51-829BFC432817}"/>
              </a:ext>
            </a:extLst>
          </p:cNvPr>
          <p:cNvCxnSpPr/>
          <p:nvPr/>
        </p:nvCxnSpPr>
        <p:spPr bwMode="auto">
          <a:xfrm>
            <a:off x="3462279" y="378904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D7700A8-3989-4EF4-9A1C-D917A425668F}"/>
              </a:ext>
            </a:extLst>
          </p:cNvPr>
          <p:cNvSpPr txBox="1"/>
          <p:nvPr/>
        </p:nvSpPr>
        <p:spPr>
          <a:xfrm>
            <a:off x="3462279" y="350862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엄격한 태도 점수 제도 운영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3902AA-9F46-4F2B-B2DE-127F7AA0E411}"/>
              </a:ext>
            </a:extLst>
          </p:cNvPr>
          <p:cNvSpPr txBox="1"/>
          <p:nvPr/>
        </p:nvSpPr>
        <p:spPr>
          <a:xfrm>
            <a:off x="3462279" y="3868668"/>
            <a:ext cx="198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휴대폰 소지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수면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자습시간 중 이동 등 </a:t>
            </a:r>
            <a:r>
              <a:rPr lang="ko-KR" altLang="en-US" sz="900" b="1" spc="-100" dirty="0">
                <a:latin typeface="+mn-ea"/>
                <a:ea typeface="+mn-ea"/>
              </a:rPr>
              <a:t>면학분위기 저해 요소를 엄격하게 관리 및 태도 점수 운영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태도 점수 제도를 통해 일정 점수 초과 시 상담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강제 퇴원 조치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3C76393-9E5A-42A6-96BF-AF575FEE2D85}"/>
              </a:ext>
            </a:extLst>
          </p:cNvPr>
          <p:cNvCxnSpPr/>
          <p:nvPr/>
        </p:nvCxnSpPr>
        <p:spPr bwMode="auto">
          <a:xfrm>
            <a:off x="5689408" y="378904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2DE5965-0323-46FC-9890-CF870F4A7F3A}"/>
              </a:ext>
            </a:extLst>
          </p:cNvPr>
          <p:cNvSpPr txBox="1"/>
          <p:nvPr/>
        </p:nvSpPr>
        <p:spPr>
          <a:xfrm>
            <a:off x="5689408" y="350862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>
                <a:latin typeface="+mn-ea"/>
                <a:ea typeface="+mn-ea"/>
              </a:rPr>
              <a:t>정신적 멘토링</a:t>
            </a:r>
            <a:endParaRPr lang="ko-KR" altLang="en-US" sz="1000" b="1" spc="-100" dirty="0">
              <a:latin typeface="+mn-ea"/>
              <a:ea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68D30A-B21C-4073-B756-FD37C3F9AA6A}"/>
              </a:ext>
            </a:extLst>
          </p:cNvPr>
          <p:cNvSpPr txBox="1"/>
          <p:nvPr/>
        </p:nvSpPr>
        <p:spPr>
          <a:xfrm>
            <a:off x="5689408" y="386866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학생중심 사고를 기반하여 학생에 대한 존중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배려 등으로 </a:t>
            </a:r>
            <a:r>
              <a:rPr lang="ko-KR" altLang="en-US" sz="900" b="1" spc="-100" dirty="0">
                <a:latin typeface="+mn-ea"/>
                <a:ea typeface="+mn-ea"/>
              </a:rPr>
              <a:t>동반자 역할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학습 고충 및 슬럼프 등으로 가장 필요할 때 가장 가까운 곳에 있기 위해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앞 또는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내 상주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endParaRPr lang="en-US" altLang="ko-KR" sz="900" spc="-100" dirty="0">
              <a:latin typeface="+mn-ea"/>
              <a:ea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74BE58-7B7D-406A-9CC8-642765810662}"/>
              </a:ext>
            </a:extLst>
          </p:cNvPr>
          <p:cNvSpPr txBox="1"/>
          <p:nvPr/>
        </p:nvSpPr>
        <p:spPr>
          <a:xfrm>
            <a:off x="213815" y="1440172"/>
            <a:ext cx="283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00" dirty="0">
                <a:latin typeface="+mn-ea"/>
                <a:ea typeface="+mn-ea"/>
              </a:rPr>
              <a:t>오직 학습에만 집중하고 집단적인 면학분위기 형성</a:t>
            </a:r>
            <a:r>
              <a:rPr lang="ko-KR" altLang="en-US" sz="900" spc="-100" dirty="0">
                <a:latin typeface="+mn-ea"/>
                <a:ea typeface="+mn-ea"/>
              </a:rPr>
              <a:t>을 위한</a:t>
            </a:r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spc="-100" dirty="0">
                <a:latin typeface="+mn-ea"/>
                <a:ea typeface="+mn-ea"/>
              </a:rPr>
              <a:t>엄격한 생활관리를 진행합니다</a:t>
            </a:r>
            <a:r>
              <a:rPr lang="en-US" altLang="ko-KR" sz="900" spc="-100" dirty="0">
                <a:latin typeface="+mn-ea"/>
                <a:ea typeface="+mn-ea"/>
              </a:rPr>
              <a:t>.</a:t>
            </a:r>
            <a:endParaRPr lang="ko-KR" altLang="en-US" sz="900" spc="-100" dirty="0">
              <a:latin typeface="+mn-ea"/>
              <a:ea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1B7505E-C799-4C1E-AE01-FBAAD4455F8C}"/>
              </a:ext>
            </a:extLst>
          </p:cNvPr>
          <p:cNvSpPr/>
          <p:nvPr/>
        </p:nvSpPr>
        <p:spPr>
          <a:xfrm>
            <a:off x="564762" y="1969660"/>
            <a:ext cx="7262166" cy="294628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0584207-B488-4A9D-94D0-A7725018B87E}"/>
              </a:ext>
            </a:extLst>
          </p:cNvPr>
          <p:cNvSpPr/>
          <p:nvPr/>
        </p:nvSpPr>
        <p:spPr>
          <a:xfrm>
            <a:off x="492610" y="189346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4" name="Fill">
            <a:extLst>
              <a:ext uri="{FF2B5EF4-FFF2-40B4-BE49-F238E27FC236}">
                <a16:creationId xmlns:a16="http://schemas.microsoft.com/office/drawing/2014/main" id="{62B7D61F-7449-4B75-B456-0C7CEB53E126}"/>
              </a:ext>
            </a:extLst>
          </p:cNvPr>
          <p:cNvSpPr>
            <a:spLocks/>
          </p:cNvSpPr>
          <p:nvPr/>
        </p:nvSpPr>
        <p:spPr bwMode="auto">
          <a:xfrm rot="5400000">
            <a:off x="1704254" y="450005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713E1E6-8C6B-441C-8DDA-CE4F506F194E}"/>
              </a:ext>
            </a:extLst>
          </p:cNvPr>
          <p:cNvGrpSpPr/>
          <p:nvPr/>
        </p:nvGrpSpPr>
        <p:grpSpPr>
          <a:xfrm>
            <a:off x="564762" y="1086072"/>
            <a:ext cx="2290127" cy="297522"/>
            <a:chOff x="1101232" y="1844825"/>
            <a:chExt cx="5940000" cy="360001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60A62BA-9A9E-4159-89B3-5316CCDE49BC}"/>
                </a:ext>
              </a:extLst>
            </p:cNvPr>
            <p:cNvSpPr/>
            <p:nvPr/>
          </p:nvSpPr>
          <p:spPr bwMode="auto">
            <a:xfrm>
              <a:off x="1101232" y="1844826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입시관리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EFDE802-289D-4257-A017-5B287E6A5B01}"/>
                </a:ext>
              </a:extLst>
            </p:cNvPr>
            <p:cNvSpPr/>
            <p:nvPr/>
          </p:nvSpPr>
          <p:spPr bwMode="auto">
            <a:xfrm>
              <a:off x="3081232" y="1844826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학습관리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F6ACD26-A1B7-4CAC-8304-020E6E19C1B3}"/>
                </a:ext>
              </a:extLst>
            </p:cNvPr>
            <p:cNvSpPr/>
            <p:nvPr/>
          </p:nvSpPr>
          <p:spPr bwMode="auto">
            <a:xfrm>
              <a:off x="5061232" y="1844825"/>
              <a:ext cx="1980000" cy="360000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생활관리</a:t>
              </a:r>
              <a:endPara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9" name="순서도: 수행의 시작/종료 48">
            <a:extLst>
              <a:ext uri="{FF2B5EF4-FFF2-40B4-BE49-F238E27FC236}">
                <a16:creationId xmlns:a16="http://schemas.microsoft.com/office/drawing/2014/main" id="{C5147FEF-358A-42D2-88D3-0838B3D31428}"/>
              </a:ext>
            </a:extLst>
          </p:cNvPr>
          <p:cNvSpPr/>
          <p:nvPr/>
        </p:nvSpPr>
        <p:spPr>
          <a:xfrm>
            <a:off x="1567984" y="4941168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59C7D034-5909-439F-B75E-1DFCF7AAB05E}"/>
              </a:ext>
            </a:extLst>
          </p:cNvPr>
          <p:cNvSpPr>
            <a:spLocks noChangeAspect="1"/>
          </p:cNvSpPr>
          <p:nvPr/>
        </p:nvSpPr>
        <p:spPr>
          <a:xfrm>
            <a:off x="1780748" y="494116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165D622-8E56-4569-AC44-680EAB6B0EE6}"/>
              </a:ext>
            </a:extLst>
          </p:cNvPr>
          <p:cNvSpPr>
            <a:spLocks noChangeAspect="1"/>
          </p:cNvSpPr>
          <p:nvPr/>
        </p:nvSpPr>
        <p:spPr>
          <a:xfrm>
            <a:off x="1864357" y="494116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DCA821B5-C6E6-41E4-9952-F1240B79A1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083476"/>
              </p:ext>
            </p:extLst>
          </p:nvPr>
        </p:nvGraphicFramePr>
        <p:xfrm>
          <a:off x="8104412" y="211913"/>
          <a:ext cx="1800000" cy="2633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 자동 롤링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87985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 내 이미지 활용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https://russeldata.megastudy.net/campus/images/russel/core_gj/2023/winter/cont06_tab03_img01.jpg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958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 내 이미지 활용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https://russeldata.megastudy.net/campus/images/russel/core_gj/2023/winter/cont06_tab03_img03.jpg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 내 이미지 활용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https://russeldata.megastudy.net/campus/images/russel/core_gj/2023/winter/cont06_tab03_img02.jpg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0836770"/>
                  </a:ext>
                </a:extLst>
              </a:tr>
            </a:tbl>
          </a:graphicData>
        </a:graphic>
      </p:graphicFrame>
      <p:pic>
        <p:nvPicPr>
          <p:cNvPr id="61" name="Picture 2" descr="https://russeldata.megastudy.net/campus/images/russel/core_gj/2023/winter/cont06_tab03_img03.jpg">
            <a:extLst>
              <a:ext uri="{FF2B5EF4-FFF2-40B4-BE49-F238E27FC236}">
                <a16:creationId xmlns:a16="http://schemas.microsoft.com/office/drawing/2014/main" id="{A7DF5D78-EFD8-47D2-86B8-F2F39BB10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003" y="2265545"/>
            <a:ext cx="1154748" cy="11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https://russeldata.megastudy.net/campus/images/russel/core_gj/2023/winter/cont06_tab03_img01.jpg">
            <a:extLst>
              <a:ext uri="{FF2B5EF4-FFF2-40B4-BE49-F238E27FC236}">
                <a16:creationId xmlns:a16="http://schemas.microsoft.com/office/drawing/2014/main" id="{01754409-AEEF-410F-ADF6-8554B395A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2" y="2267929"/>
            <a:ext cx="1154748" cy="11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" descr="https://russeldata.megastudy.net/campus/images/russel/core_gj/2023/winter/cont06_tab03_img02.jpg">
            <a:extLst>
              <a:ext uri="{FF2B5EF4-FFF2-40B4-BE49-F238E27FC236}">
                <a16:creationId xmlns:a16="http://schemas.microsoft.com/office/drawing/2014/main" id="{F0A6F693-E0FF-42B7-9D77-A29FAF782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622" y="2267929"/>
            <a:ext cx="1154748" cy="11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3AAC6397-0E83-4933-BEDE-B4A1AA042E81}"/>
              </a:ext>
            </a:extLst>
          </p:cNvPr>
          <p:cNvSpPr/>
          <p:nvPr/>
        </p:nvSpPr>
        <p:spPr>
          <a:xfrm>
            <a:off x="1598247" y="2262073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B62B239-CFCF-411A-A1CD-A7D004194DCC}"/>
              </a:ext>
            </a:extLst>
          </p:cNvPr>
          <p:cNvSpPr/>
          <p:nvPr/>
        </p:nvSpPr>
        <p:spPr>
          <a:xfrm>
            <a:off x="4333520" y="2262073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48185A2-F96B-49ED-A13B-F1B030A0BBCC}"/>
              </a:ext>
            </a:extLst>
          </p:cNvPr>
          <p:cNvSpPr/>
          <p:nvPr/>
        </p:nvSpPr>
        <p:spPr>
          <a:xfrm>
            <a:off x="6537296" y="2262073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05550C8-A437-43FC-BC37-9869BB4AF113}"/>
              </a:ext>
            </a:extLst>
          </p:cNvPr>
          <p:cNvSpPr/>
          <p:nvPr/>
        </p:nvSpPr>
        <p:spPr>
          <a:xfrm>
            <a:off x="3779987" y="222961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A8068F0-FAA0-4565-8E7B-0755F10B3759}"/>
              </a:ext>
            </a:extLst>
          </p:cNvPr>
          <p:cNvSpPr/>
          <p:nvPr/>
        </p:nvSpPr>
        <p:spPr>
          <a:xfrm>
            <a:off x="6004257" y="224271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6A34F2F-2DD0-44D2-9B75-5D2811E85BDC}"/>
              </a:ext>
            </a:extLst>
          </p:cNvPr>
          <p:cNvSpPr/>
          <p:nvPr/>
        </p:nvSpPr>
        <p:spPr>
          <a:xfrm>
            <a:off x="975814" y="222880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2840737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정규반</a:t>
            </a:r>
            <a:r>
              <a:rPr lang="ko-KR" altLang="en-US" b="0" dirty="0"/>
              <a:t>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AB1F51B-92D8-4CAA-8121-1F430BD3671E}"/>
              </a:ext>
            </a:extLst>
          </p:cNvPr>
          <p:cNvSpPr/>
          <p:nvPr/>
        </p:nvSpPr>
        <p:spPr>
          <a:xfrm>
            <a:off x="252601" y="3450897"/>
            <a:ext cx="2924602" cy="229890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604B238-7D09-495C-AD5B-616DA864198E}"/>
              </a:ext>
            </a:extLst>
          </p:cNvPr>
          <p:cNvSpPr/>
          <p:nvPr/>
        </p:nvSpPr>
        <p:spPr>
          <a:xfrm>
            <a:off x="234712" y="5431432"/>
            <a:ext cx="645015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그린반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4057A124-D100-4DA8-9C4D-AE8D6FA5F268}"/>
              </a:ext>
            </a:extLst>
          </p:cNvPr>
          <p:cNvGrpSpPr/>
          <p:nvPr/>
        </p:nvGrpSpPr>
        <p:grpSpPr>
          <a:xfrm>
            <a:off x="299964" y="3942999"/>
            <a:ext cx="2761362" cy="1492104"/>
            <a:chOff x="2211349" y="1731914"/>
            <a:chExt cx="3599999" cy="1728000"/>
          </a:xfrm>
        </p:grpSpPr>
        <p:cxnSp>
          <p:nvCxnSpPr>
            <p:cNvPr id="46" name="꺾인 연결선 50">
              <a:extLst>
                <a:ext uri="{FF2B5EF4-FFF2-40B4-BE49-F238E27FC236}">
                  <a16:creationId xmlns:a16="http://schemas.microsoft.com/office/drawing/2014/main" id="{DFA16D7D-9050-4A80-BD85-8041E925070B}"/>
                </a:ext>
              </a:extLst>
            </p:cNvPr>
            <p:cNvCxnSpPr/>
            <p:nvPr/>
          </p:nvCxnSpPr>
          <p:spPr bwMode="auto">
            <a:xfrm rot="10800000" flipV="1">
              <a:off x="2211349" y="3027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꺾인 연결선 51">
              <a:extLst>
                <a:ext uri="{FF2B5EF4-FFF2-40B4-BE49-F238E27FC236}">
                  <a16:creationId xmlns:a16="http://schemas.microsoft.com/office/drawing/2014/main" id="{A81BDF46-D543-4A28-8C34-18F775B3563D}"/>
                </a:ext>
              </a:extLst>
            </p:cNvPr>
            <p:cNvCxnSpPr/>
            <p:nvPr/>
          </p:nvCxnSpPr>
          <p:spPr bwMode="auto">
            <a:xfrm rot="10800000" flipV="1">
              <a:off x="2931348" y="2595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꺾인 연결선 52">
              <a:extLst>
                <a:ext uri="{FF2B5EF4-FFF2-40B4-BE49-F238E27FC236}">
                  <a16:creationId xmlns:a16="http://schemas.microsoft.com/office/drawing/2014/main" id="{D2DAE85A-C08B-476D-949A-067A2A0CEBEF}"/>
                </a:ext>
              </a:extLst>
            </p:cNvPr>
            <p:cNvCxnSpPr/>
            <p:nvPr/>
          </p:nvCxnSpPr>
          <p:spPr bwMode="auto">
            <a:xfrm rot="10800000" flipV="1">
              <a:off x="3651348" y="2163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꺾인 연결선 53">
              <a:extLst>
                <a:ext uri="{FF2B5EF4-FFF2-40B4-BE49-F238E27FC236}">
                  <a16:creationId xmlns:a16="http://schemas.microsoft.com/office/drawing/2014/main" id="{91891409-4026-4934-BEDC-D96C737DC53D}"/>
                </a:ext>
              </a:extLst>
            </p:cNvPr>
            <p:cNvCxnSpPr/>
            <p:nvPr/>
          </p:nvCxnSpPr>
          <p:spPr bwMode="auto">
            <a:xfrm rot="10800000" flipV="1">
              <a:off x="4371348" y="1731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3D17FCB-160F-4D76-AC3C-6279FA8A3DD4}"/>
              </a:ext>
            </a:extLst>
          </p:cNvPr>
          <p:cNvSpPr/>
          <p:nvPr/>
        </p:nvSpPr>
        <p:spPr>
          <a:xfrm>
            <a:off x="838705" y="5062076"/>
            <a:ext cx="625966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블루반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B5B9781-9EB1-4AFC-B9D2-A1BC6F760CA0}"/>
              </a:ext>
            </a:extLst>
          </p:cNvPr>
          <p:cNvSpPr/>
          <p:nvPr/>
        </p:nvSpPr>
        <p:spPr>
          <a:xfrm>
            <a:off x="1382923" y="4689049"/>
            <a:ext cx="625967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연고대반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A3BAB6E-1905-4E9F-A4F5-FC5D8A212BDB}"/>
              </a:ext>
            </a:extLst>
          </p:cNvPr>
          <p:cNvSpPr/>
          <p:nvPr/>
        </p:nvSpPr>
        <p:spPr>
          <a:xfrm>
            <a:off x="1914480" y="4321332"/>
            <a:ext cx="625966" cy="33855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서울대</a:t>
            </a:r>
            <a:endParaRPr lang="en-US" altLang="ko-KR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의치대반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1F9006F-F798-4DCE-908D-AC4F18C0D554}"/>
              </a:ext>
            </a:extLst>
          </p:cNvPr>
          <p:cNvSpPr/>
          <p:nvPr/>
        </p:nvSpPr>
        <p:spPr>
          <a:xfrm>
            <a:off x="2509053" y="3952230"/>
            <a:ext cx="625967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HS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반</a:t>
            </a:r>
          </a:p>
        </p:txBody>
      </p:sp>
      <p:sp>
        <p:nvSpPr>
          <p:cNvPr id="54" name="위쪽 화살표 58">
            <a:extLst>
              <a:ext uri="{FF2B5EF4-FFF2-40B4-BE49-F238E27FC236}">
                <a16:creationId xmlns:a16="http://schemas.microsoft.com/office/drawing/2014/main" id="{1162988F-68E2-4C48-9372-03ED3608D663}"/>
              </a:ext>
            </a:extLst>
          </p:cNvPr>
          <p:cNvSpPr/>
          <p:nvPr/>
        </p:nvSpPr>
        <p:spPr bwMode="auto">
          <a:xfrm rot="3587484">
            <a:off x="2068630" y="4031857"/>
            <a:ext cx="398045" cy="1914610"/>
          </a:xfrm>
          <a:prstGeom prst="upArrow">
            <a:avLst/>
          </a:prstGeom>
          <a:solidFill>
            <a:schemeClr val="accent2">
              <a:lumMod val="20000"/>
              <a:lumOff val="80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4495467-AF9D-4B4D-ABF7-4BB5FB90A76F}"/>
              </a:ext>
            </a:extLst>
          </p:cNvPr>
          <p:cNvSpPr/>
          <p:nvPr/>
        </p:nvSpPr>
        <p:spPr>
          <a:xfrm>
            <a:off x="1877463" y="5072645"/>
            <a:ext cx="1216532" cy="5001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5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승반</a:t>
            </a:r>
            <a:endParaRPr lang="en-US" altLang="ko-KR" sz="105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목표 달성 성취감 및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학습 만족도 상승</a:t>
            </a:r>
            <a:endParaRPr lang="ko-KR" altLang="en-US" sz="300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6" name="위쪽 화살표 60">
            <a:extLst>
              <a:ext uri="{FF2B5EF4-FFF2-40B4-BE49-F238E27FC236}">
                <a16:creationId xmlns:a16="http://schemas.microsoft.com/office/drawing/2014/main" id="{301D82D9-1A3B-4FC1-832A-0376F1C55BA3}"/>
              </a:ext>
            </a:extLst>
          </p:cNvPr>
          <p:cNvSpPr/>
          <p:nvPr/>
        </p:nvSpPr>
        <p:spPr bwMode="auto">
          <a:xfrm rot="14400000">
            <a:off x="1141601" y="3308589"/>
            <a:ext cx="398045" cy="1914610"/>
          </a:xfrm>
          <a:prstGeom prst="upArrow">
            <a:avLst/>
          </a:prstGeom>
          <a:solidFill>
            <a:schemeClr val="accent5">
              <a:lumMod val="40000"/>
              <a:lumOff val="60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38009EE-96C4-433A-BA88-ACAB0E3FD8FD}"/>
              </a:ext>
            </a:extLst>
          </p:cNvPr>
          <p:cNvSpPr/>
          <p:nvPr/>
        </p:nvSpPr>
        <p:spPr>
          <a:xfrm>
            <a:off x="275915" y="3639112"/>
            <a:ext cx="1216532" cy="5001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5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강반</a:t>
            </a:r>
            <a:endParaRPr lang="en-US" altLang="ko-KR" sz="105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학습방향</a:t>
            </a:r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및 실력 재점검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목표 재도전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8" name="타원형 설명선 63">
            <a:extLst>
              <a:ext uri="{FF2B5EF4-FFF2-40B4-BE49-F238E27FC236}">
                <a16:creationId xmlns:a16="http://schemas.microsoft.com/office/drawing/2014/main" id="{BFB7C0F0-3548-4867-9671-6669E55658C9}"/>
              </a:ext>
            </a:extLst>
          </p:cNvPr>
          <p:cNvSpPr/>
          <p:nvPr/>
        </p:nvSpPr>
        <p:spPr bwMode="auto">
          <a:xfrm>
            <a:off x="2675282" y="3550491"/>
            <a:ext cx="360040" cy="314041"/>
          </a:xfrm>
          <a:prstGeom prst="wedgeEllipseCallout">
            <a:avLst>
              <a:gd name="adj1" fmla="val -44114"/>
              <a:gd name="adj2" fmla="val 67353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장학</a:t>
            </a:r>
            <a:endParaRPr lang="en-US" altLang="ko-KR" sz="700" b="1" spc="-80" dirty="0">
              <a:latin typeface="+mn-ea"/>
              <a:ea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혜택</a:t>
            </a:r>
          </a:p>
        </p:txBody>
      </p:sp>
      <p:sp>
        <p:nvSpPr>
          <p:cNvPr id="59" name="타원형 설명선 64">
            <a:extLst>
              <a:ext uri="{FF2B5EF4-FFF2-40B4-BE49-F238E27FC236}">
                <a16:creationId xmlns:a16="http://schemas.microsoft.com/office/drawing/2014/main" id="{2DD57600-2C7D-4EA6-95D4-F3F3B83B0691}"/>
              </a:ext>
            </a:extLst>
          </p:cNvPr>
          <p:cNvSpPr/>
          <p:nvPr/>
        </p:nvSpPr>
        <p:spPr bwMode="auto">
          <a:xfrm>
            <a:off x="2110258" y="3898551"/>
            <a:ext cx="360040" cy="314041"/>
          </a:xfrm>
          <a:prstGeom prst="wedgeEllipseCallout">
            <a:avLst>
              <a:gd name="adj1" fmla="val -44114"/>
              <a:gd name="adj2" fmla="val 67353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장학</a:t>
            </a:r>
            <a:endParaRPr lang="en-US" altLang="ko-KR" sz="700" b="1" spc="-80" dirty="0">
              <a:latin typeface="+mn-ea"/>
              <a:ea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혜택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3EF0DC2-D7BD-48DA-AEB0-B1E90CC1B881}"/>
              </a:ext>
            </a:extLst>
          </p:cNvPr>
          <p:cNvSpPr txBox="1"/>
          <p:nvPr/>
        </p:nvSpPr>
        <p:spPr>
          <a:xfrm>
            <a:off x="113857" y="1115716"/>
            <a:ext cx="3240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학습 의욕을 높여주는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승반∙강반</a:t>
            </a:r>
            <a:r>
              <a:rPr lang="en-US" altLang="ko-KR" sz="1200" b="1" spc="-100" dirty="0">
                <a:solidFill>
                  <a:srgbClr val="0070C0"/>
                </a:solidFill>
                <a:latin typeface="+mn-ea"/>
                <a:ea typeface="+mn-ea"/>
              </a:rPr>
              <a:t>/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장학제도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 err="1">
                <a:latin typeface="+mn-ea"/>
                <a:ea typeface="+mn-ea"/>
              </a:rPr>
              <a:t>재원생들의</a:t>
            </a:r>
            <a:r>
              <a:rPr lang="ko-KR" altLang="en-US" sz="1000" spc="-100" dirty="0">
                <a:latin typeface="+mn-ea"/>
                <a:ea typeface="+mn-ea"/>
              </a:rPr>
              <a:t> 노력과 성공의 결과를 응원하며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더 높은 동기와 성취 부여</a:t>
            </a:r>
            <a:r>
              <a:rPr lang="ko-KR" altLang="en-US" sz="1000" spc="-100" dirty="0">
                <a:latin typeface="+mn-ea"/>
                <a:ea typeface="+mn-ea"/>
              </a:rPr>
              <a:t>를 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65" name="모서리가 둥근 직사각형 88">
            <a:extLst>
              <a:ext uri="{FF2B5EF4-FFF2-40B4-BE49-F238E27FC236}">
                <a16:creationId xmlns:a16="http://schemas.microsoft.com/office/drawing/2014/main" id="{E3050C7A-8378-48EA-AB3A-DC456210B512}"/>
              </a:ext>
            </a:extLst>
          </p:cNvPr>
          <p:cNvSpPr/>
          <p:nvPr/>
        </p:nvSpPr>
        <p:spPr bwMode="auto">
          <a:xfrm>
            <a:off x="227768" y="1944196"/>
            <a:ext cx="2968438" cy="1406633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6C92947B-536B-4B01-B5E7-8518DE6D9AA5}"/>
              </a:ext>
            </a:extLst>
          </p:cNvPr>
          <p:cNvCxnSpPr>
            <a:cxnSpLocks/>
          </p:cNvCxnSpPr>
          <p:nvPr/>
        </p:nvCxnSpPr>
        <p:spPr bwMode="auto">
          <a:xfrm>
            <a:off x="227768" y="2238690"/>
            <a:ext cx="2968438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0EFC9147-D7E0-45DC-B322-BC40347FC7F9}"/>
              </a:ext>
            </a:extLst>
          </p:cNvPr>
          <p:cNvSpPr txBox="1"/>
          <p:nvPr/>
        </p:nvSpPr>
        <p:spPr>
          <a:xfrm>
            <a:off x="11806" y="1969250"/>
            <a:ext cx="1423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 err="1">
                <a:latin typeface="+mn-ea"/>
                <a:ea typeface="+mn-ea"/>
              </a:rPr>
              <a:t>승반∙강반</a:t>
            </a:r>
            <a:r>
              <a:rPr lang="ko-KR" altLang="en-US" sz="1000" b="1" spc="-100" dirty="0">
                <a:latin typeface="+mn-ea"/>
                <a:ea typeface="+mn-ea"/>
              </a:rPr>
              <a:t> 제도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556E54B-BF4A-4E75-B057-773AB36C1525}"/>
              </a:ext>
            </a:extLst>
          </p:cNvPr>
          <p:cNvSpPr/>
          <p:nvPr/>
        </p:nvSpPr>
        <p:spPr>
          <a:xfrm>
            <a:off x="213815" y="764704"/>
            <a:ext cx="3012579" cy="543664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Fill">
            <a:extLst>
              <a:ext uri="{FF2B5EF4-FFF2-40B4-BE49-F238E27FC236}">
                <a16:creationId xmlns:a16="http://schemas.microsoft.com/office/drawing/2014/main" id="{5ED05D3A-344C-42EC-B7FE-BF959E09F575}"/>
              </a:ext>
            </a:extLst>
          </p:cNvPr>
          <p:cNvSpPr>
            <a:spLocks/>
          </p:cNvSpPr>
          <p:nvPr/>
        </p:nvSpPr>
        <p:spPr bwMode="auto">
          <a:xfrm rot="5400000">
            <a:off x="1553085" y="5195451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0C3636-FC52-483D-8EBA-E836803AC605}"/>
              </a:ext>
            </a:extLst>
          </p:cNvPr>
          <p:cNvSpPr txBox="1"/>
          <p:nvPr/>
        </p:nvSpPr>
        <p:spPr>
          <a:xfrm>
            <a:off x="245812" y="782387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04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833833D-3BFB-4C7A-9989-598F23BDE193}"/>
              </a:ext>
            </a:extLst>
          </p:cNvPr>
          <p:cNvSpPr/>
          <p:nvPr/>
        </p:nvSpPr>
        <p:spPr>
          <a:xfrm>
            <a:off x="879727" y="5778962"/>
            <a:ext cx="234693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※ 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반편성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및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장학혜택은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학원별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홈페이지에서 확인 바랍니다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AD701F-76BD-42FD-BF13-BD5CB627ECE4}"/>
              </a:ext>
            </a:extLst>
          </p:cNvPr>
          <p:cNvSpPr txBox="1"/>
          <p:nvPr/>
        </p:nvSpPr>
        <p:spPr>
          <a:xfrm>
            <a:off x="179444" y="2251692"/>
            <a:ext cx="302837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모의고사</a:t>
            </a:r>
            <a:r>
              <a:rPr lang="en-US" altLang="ko-KR" dirty="0"/>
              <a:t>, </a:t>
            </a:r>
            <a:r>
              <a:rPr lang="ko-KR" altLang="en-US" dirty="0"/>
              <a:t>평가원 성적과 학습 태도 점수를 바탕으로 엄격하게 </a:t>
            </a:r>
            <a:r>
              <a:rPr lang="ko-KR" altLang="en-US" b="1" dirty="0"/>
              <a:t>수준별 </a:t>
            </a:r>
            <a:r>
              <a:rPr lang="ko-KR" altLang="en-US" b="1" dirty="0" err="1"/>
              <a:t>반편성</a:t>
            </a:r>
            <a:r>
              <a:rPr lang="ko-KR" altLang="en-US" b="1" dirty="0"/>
              <a:t> 실시 및 연 </a:t>
            </a:r>
            <a:r>
              <a:rPr lang="en-US" altLang="ko-KR" b="1" dirty="0"/>
              <a:t>2~3</a:t>
            </a:r>
            <a:r>
              <a:rPr lang="ko-KR" altLang="en-US" b="1" dirty="0"/>
              <a:t>회 수준별 </a:t>
            </a:r>
            <a:r>
              <a:rPr lang="ko-KR" altLang="en-US" b="1" dirty="0" err="1"/>
              <a:t>승반</a:t>
            </a:r>
            <a:r>
              <a:rPr lang="en-US" altLang="ko-KR" b="1" dirty="0"/>
              <a:t>·</a:t>
            </a:r>
            <a:r>
              <a:rPr lang="ko-KR" altLang="en-US" b="1" dirty="0"/>
              <a:t>강반 운영</a:t>
            </a:r>
          </a:p>
          <a:p>
            <a:r>
              <a:rPr lang="ko-KR" altLang="en-US" dirty="0" err="1"/>
              <a:t>바자관</a:t>
            </a:r>
            <a:r>
              <a:rPr lang="ko-KR" altLang="en-US" dirty="0"/>
              <a:t> 재원생들간의 </a:t>
            </a:r>
            <a:r>
              <a:rPr lang="ko-KR" altLang="en-US" b="1" dirty="0"/>
              <a:t>선의의 경쟁</a:t>
            </a:r>
            <a:r>
              <a:rPr lang="en-US" altLang="ko-KR" b="1" dirty="0"/>
              <a:t>, </a:t>
            </a:r>
            <a:r>
              <a:rPr lang="ko-KR" altLang="en-US" b="1" dirty="0"/>
              <a:t>학구열에 대한 보상</a:t>
            </a:r>
            <a:r>
              <a:rPr lang="en-US" altLang="ko-KR" dirty="0"/>
              <a:t>, </a:t>
            </a:r>
            <a:r>
              <a:rPr lang="ko-KR" altLang="en-US" dirty="0"/>
              <a:t>반대로 </a:t>
            </a:r>
            <a:r>
              <a:rPr lang="ko-KR" altLang="en-US" dirty="0" err="1"/>
              <a:t>학습상태에</a:t>
            </a:r>
            <a:r>
              <a:rPr lang="ko-KR" altLang="en-US" dirty="0"/>
              <a:t> 대한 경각심을 심어주며 </a:t>
            </a:r>
            <a:r>
              <a:rPr lang="ko-KR" altLang="en-US" b="1" dirty="0" err="1"/>
              <a:t>재원생들의</a:t>
            </a:r>
            <a:r>
              <a:rPr lang="ko-KR" altLang="en-US" b="1" dirty="0"/>
              <a:t> 명확한 목표 지향점 제공</a:t>
            </a:r>
          </a:p>
          <a:p>
            <a:r>
              <a:rPr lang="ko-KR" altLang="en-US" dirty="0"/>
              <a:t>학습 동기 부여로 집단적인 면학분위기와 긍정적인 긴장감 조성</a:t>
            </a:r>
            <a:r>
              <a:rPr lang="en-US" altLang="ko-KR" dirty="0"/>
              <a:t>, </a:t>
            </a:r>
            <a:r>
              <a:rPr lang="ko-KR" altLang="en-US" dirty="0"/>
              <a:t>지속적인 학습 태도 및 성적 향상 관리 가능</a:t>
            </a:r>
          </a:p>
        </p:txBody>
      </p:sp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53892297-6C81-4C90-8CD4-D159DDCC41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7531"/>
              </p:ext>
            </p:extLst>
          </p:nvPr>
        </p:nvGraphicFramePr>
        <p:xfrm>
          <a:off x="8104412" y="211913"/>
          <a:ext cx="1800000" cy="514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수능에 최적화된 시스템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7785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삭제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67557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005600-15B4-4084-8984-59FA645D64BA}"/>
              </a:ext>
            </a:extLst>
          </p:cNvPr>
          <p:cNvSpPr/>
          <p:nvPr/>
        </p:nvSpPr>
        <p:spPr bwMode="auto">
          <a:xfrm>
            <a:off x="999613" y="5786877"/>
            <a:ext cx="2208204" cy="2058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F98E1CD-2B08-40AC-864F-652131757607}"/>
              </a:ext>
            </a:extLst>
          </p:cNvPr>
          <p:cNvSpPr/>
          <p:nvPr/>
        </p:nvSpPr>
        <p:spPr>
          <a:xfrm>
            <a:off x="960841" y="570476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8797107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정규반</a:t>
            </a:r>
            <a:r>
              <a:rPr lang="ko-KR" altLang="en-US" b="0" dirty="0"/>
              <a:t>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18A06E5-41C7-463D-9960-CB69FCB2BF62}"/>
              </a:ext>
            </a:extLst>
          </p:cNvPr>
          <p:cNvSpPr/>
          <p:nvPr/>
        </p:nvSpPr>
        <p:spPr>
          <a:xfrm>
            <a:off x="272480" y="836713"/>
            <a:ext cx="3012579" cy="410445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모서리가 둥근 직사각형 88">
            <a:extLst>
              <a:ext uri="{FF2B5EF4-FFF2-40B4-BE49-F238E27FC236}">
                <a16:creationId xmlns:a16="http://schemas.microsoft.com/office/drawing/2014/main" id="{6FE084AD-C078-4565-8333-6F65B44B77E2}"/>
              </a:ext>
            </a:extLst>
          </p:cNvPr>
          <p:cNvSpPr/>
          <p:nvPr/>
        </p:nvSpPr>
        <p:spPr bwMode="auto">
          <a:xfrm>
            <a:off x="288343" y="3623677"/>
            <a:ext cx="2968438" cy="111136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BD982453-5BB0-40C7-A4AD-11559F34E67A}"/>
              </a:ext>
            </a:extLst>
          </p:cNvPr>
          <p:cNvCxnSpPr>
            <a:cxnSpLocks/>
          </p:cNvCxnSpPr>
          <p:nvPr/>
        </p:nvCxnSpPr>
        <p:spPr bwMode="auto">
          <a:xfrm>
            <a:off x="288343" y="3918171"/>
            <a:ext cx="2968438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547509B5-B005-4B7C-BD87-5784224926E0}"/>
              </a:ext>
            </a:extLst>
          </p:cNvPr>
          <p:cNvSpPr txBox="1"/>
          <p:nvPr/>
        </p:nvSpPr>
        <p:spPr>
          <a:xfrm>
            <a:off x="270759" y="3647814"/>
            <a:ext cx="793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장학제도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8DBCE3D-F0EE-44C0-9DA7-C1E24345B529}"/>
              </a:ext>
            </a:extLst>
          </p:cNvPr>
          <p:cNvSpPr txBox="1"/>
          <p:nvPr/>
        </p:nvSpPr>
        <p:spPr>
          <a:xfrm>
            <a:off x="279921" y="3954779"/>
            <a:ext cx="296843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입학 시 성적에 따라 장학 혜택 제공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우수한 </a:t>
            </a:r>
            <a:r>
              <a:rPr lang="ko-KR" altLang="en-US" sz="900" spc="-100" dirty="0" err="1">
                <a:latin typeface="+mn-ea"/>
                <a:ea typeface="+mn-ea"/>
              </a:rPr>
              <a:t>재원생들이</a:t>
            </a:r>
            <a:r>
              <a:rPr lang="ko-KR" altLang="en-US" sz="900" spc="-100" dirty="0">
                <a:latin typeface="+mn-ea"/>
                <a:ea typeface="+mn-ea"/>
              </a:rPr>
              <a:t> 수능까지 더 좋은 결과를 낼 수 있도록 적극적으로 지원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장학제도는 </a:t>
            </a:r>
            <a:r>
              <a:rPr lang="ko-KR" altLang="en-US" sz="900" b="1" spc="-100" dirty="0" err="1">
                <a:latin typeface="+mn-ea"/>
                <a:ea typeface="+mn-ea"/>
              </a:rPr>
              <a:t>승반</a:t>
            </a:r>
            <a:r>
              <a:rPr lang="ko-KR" altLang="en-US" sz="900" b="1" spc="-100" dirty="0">
                <a:latin typeface="+mn-ea"/>
                <a:ea typeface="+mn-ea"/>
              </a:rPr>
              <a:t> 적용 시 함께 적용</a:t>
            </a:r>
            <a:r>
              <a:rPr lang="ko-KR" altLang="en-US" sz="900" spc="-100" dirty="0">
                <a:latin typeface="+mn-ea"/>
                <a:ea typeface="+mn-ea"/>
              </a:rPr>
              <a:t>되어 </a:t>
            </a:r>
            <a:r>
              <a:rPr lang="ko-KR" altLang="en-US" sz="900" spc="-100" dirty="0" err="1">
                <a:latin typeface="+mn-ea"/>
                <a:ea typeface="+mn-ea"/>
              </a:rPr>
              <a:t>재원생들의</a:t>
            </a:r>
            <a:r>
              <a:rPr lang="ko-KR" altLang="en-US" sz="900" spc="-100" dirty="0">
                <a:latin typeface="+mn-ea"/>
                <a:ea typeface="+mn-ea"/>
              </a:rPr>
              <a:t> 노력과 성공의 결과를 응원하며 더 높은 동기와 성취 부여</a:t>
            </a:r>
          </a:p>
        </p:txBody>
      </p:sp>
      <p:sp>
        <p:nvSpPr>
          <p:cNvPr id="83" name="Fill">
            <a:extLst>
              <a:ext uri="{FF2B5EF4-FFF2-40B4-BE49-F238E27FC236}">
                <a16:creationId xmlns:a16="http://schemas.microsoft.com/office/drawing/2014/main" id="{FA295580-E8EC-4752-99C1-166F18F91364}"/>
              </a:ext>
            </a:extLst>
          </p:cNvPr>
          <p:cNvSpPr>
            <a:spLocks/>
          </p:cNvSpPr>
          <p:nvPr/>
        </p:nvSpPr>
        <p:spPr bwMode="auto">
          <a:xfrm rot="5400000">
            <a:off x="1675244" y="3940884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70" name="덧셈 기호 147">
            <a:extLst>
              <a:ext uri="{FF2B5EF4-FFF2-40B4-BE49-F238E27FC236}">
                <a16:creationId xmlns:a16="http://schemas.microsoft.com/office/drawing/2014/main" id="{63F99F7D-745E-44D3-B411-8301DCA9569B}"/>
              </a:ext>
            </a:extLst>
          </p:cNvPr>
          <p:cNvSpPr/>
          <p:nvPr/>
        </p:nvSpPr>
        <p:spPr bwMode="auto">
          <a:xfrm>
            <a:off x="1654748" y="3303341"/>
            <a:ext cx="252000" cy="252000"/>
          </a:xfrm>
          <a:prstGeom prst="mathPlus">
            <a:avLst/>
          </a:prstGeom>
          <a:solidFill>
            <a:schemeClr val="bg1">
              <a:lumMod val="7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순서도: 수행의 시작/종료 119">
            <a:extLst>
              <a:ext uri="{FF2B5EF4-FFF2-40B4-BE49-F238E27FC236}">
                <a16:creationId xmlns:a16="http://schemas.microsoft.com/office/drawing/2014/main" id="{5696A484-AD74-43F8-91AF-FBFF9FACE122}"/>
              </a:ext>
            </a:extLst>
          </p:cNvPr>
          <p:cNvSpPr/>
          <p:nvPr/>
        </p:nvSpPr>
        <p:spPr>
          <a:xfrm>
            <a:off x="1567984" y="3140968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291D09F0-A8E9-494F-9AD4-130D4907E280}"/>
              </a:ext>
            </a:extLst>
          </p:cNvPr>
          <p:cNvSpPr>
            <a:spLocks noChangeAspect="1"/>
          </p:cNvSpPr>
          <p:nvPr/>
        </p:nvSpPr>
        <p:spPr>
          <a:xfrm>
            <a:off x="1780748" y="314096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E8BD0B7B-8C86-44D5-B8DB-22B41E286251}"/>
              </a:ext>
            </a:extLst>
          </p:cNvPr>
          <p:cNvSpPr>
            <a:spLocks noChangeAspect="1"/>
          </p:cNvSpPr>
          <p:nvPr/>
        </p:nvSpPr>
        <p:spPr>
          <a:xfrm>
            <a:off x="1864357" y="314096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25" name="표 124">
            <a:extLst>
              <a:ext uri="{FF2B5EF4-FFF2-40B4-BE49-F238E27FC236}">
                <a16:creationId xmlns:a16="http://schemas.microsoft.com/office/drawing/2014/main" id="{7EEB24D6-6E6A-4E34-AE0B-EEADC0003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809295"/>
              </p:ext>
            </p:extLst>
          </p:nvPr>
        </p:nvGraphicFramePr>
        <p:xfrm>
          <a:off x="8104412" y="211913"/>
          <a:ext cx="1800000" cy="318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 </a:t>
                      </a:r>
                      <a:r>
                        <a:rPr lang="ko-KR" altLang="en-US" sz="900" b="0" spc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승반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내용으로 교체</a:t>
                      </a:r>
                      <a:endParaRPr lang="en-US" altLang="ko-KR" sz="900" b="0" spc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 자동 롤링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67557"/>
                  </a:ext>
                </a:extLst>
              </a:tr>
            </a:tbl>
          </a:graphicData>
        </a:graphic>
      </p:graphicFrame>
      <p:sp>
        <p:nvSpPr>
          <p:cNvPr id="63" name="직사각형 62">
            <a:extLst>
              <a:ext uri="{FF2B5EF4-FFF2-40B4-BE49-F238E27FC236}">
                <a16:creationId xmlns:a16="http://schemas.microsoft.com/office/drawing/2014/main" id="{4DFA6A5A-C066-4200-A534-C9A4C4490F5F}"/>
              </a:ext>
            </a:extLst>
          </p:cNvPr>
          <p:cNvSpPr/>
          <p:nvPr/>
        </p:nvSpPr>
        <p:spPr bwMode="auto">
          <a:xfrm>
            <a:off x="652052" y="918829"/>
            <a:ext cx="7348932" cy="2155277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F94FEF3-686F-4F9E-AEEC-237462133491}"/>
              </a:ext>
            </a:extLst>
          </p:cNvPr>
          <p:cNvSpPr/>
          <p:nvPr/>
        </p:nvSpPr>
        <p:spPr>
          <a:xfrm>
            <a:off x="704851" y="943136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FD70532-924D-40E7-AD65-559EABC1AF2C}"/>
              </a:ext>
            </a:extLst>
          </p:cNvPr>
          <p:cNvSpPr/>
          <p:nvPr/>
        </p:nvSpPr>
        <p:spPr>
          <a:xfrm>
            <a:off x="706500" y="1023113"/>
            <a:ext cx="2168732" cy="63094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연세대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서울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</a:t>
            </a: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생화학과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CORE 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광주 최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OO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51F1572-BE91-40E9-B55E-F165337AC13D}"/>
              </a:ext>
            </a:extLst>
          </p:cNvPr>
          <p:cNvSpPr/>
          <p:nvPr/>
        </p:nvSpPr>
        <p:spPr>
          <a:xfrm>
            <a:off x="5662940" y="943136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9E1FC032-1EA5-45DE-B289-A9138CB1CE81}"/>
              </a:ext>
            </a:extLst>
          </p:cNvPr>
          <p:cNvSpPr/>
          <p:nvPr/>
        </p:nvSpPr>
        <p:spPr>
          <a:xfrm>
            <a:off x="3438112" y="943136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73D0B38-7B34-4D5E-92B3-5BE64E6AB622}"/>
              </a:ext>
            </a:extLst>
          </p:cNvPr>
          <p:cNvSpPr/>
          <p:nvPr/>
        </p:nvSpPr>
        <p:spPr>
          <a:xfrm>
            <a:off x="3439761" y="1023113"/>
            <a:ext cx="2168732" cy="63094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중앙대학교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약학부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CORE 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광주 강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OO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8E2DD4EB-E814-4DD2-BA3E-5642071CBEC5}"/>
              </a:ext>
            </a:extLst>
          </p:cNvPr>
          <p:cNvSpPr/>
          <p:nvPr/>
        </p:nvSpPr>
        <p:spPr>
          <a:xfrm>
            <a:off x="5662939" y="997244"/>
            <a:ext cx="2168732" cy="6463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우석대학교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약학과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CORE 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광주 윤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OO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229A6A0E-52A5-4913-8028-CAADDC3BB7D5}"/>
              </a:ext>
            </a:extLst>
          </p:cNvPr>
          <p:cNvSpPr/>
          <p:nvPr/>
        </p:nvSpPr>
        <p:spPr>
          <a:xfrm>
            <a:off x="613281" y="83671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AB79EFF8-F0AC-4A03-B81F-A2D799D8563D}"/>
              </a:ext>
            </a:extLst>
          </p:cNvPr>
          <p:cNvSpPr/>
          <p:nvPr/>
        </p:nvSpPr>
        <p:spPr>
          <a:xfrm>
            <a:off x="8000984" y="915391"/>
            <a:ext cx="1145921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</a:t>
            </a:r>
            <a:r>
              <a:rPr lang="ko-KR" altLang="en-US" b="1" dirty="0" err="1"/>
              <a:t>승반</a:t>
            </a:r>
            <a:r>
              <a:rPr lang="ko-KR" altLang="en-US" b="1" dirty="0"/>
              <a:t> 내용 사용</a:t>
            </a: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68BB9A9-952F-49C7-A8AE-5FFD993C6C6C}"/>
              </a:ext>
            </a:extLst>
          </p:cNvPr>
          <p:cNvGrpSpPr/>
          <p:nvPr/>
        </p:nvGrpSpPr>
        <p:grpSpPr>
          <a:xfrm>
            <a:off x="851364" y="1912718"/>
            <a:ext cx="1973538" cy="967910"/>
            <a:chOff x="816877" y="4725144"/>
            <a:chExt cx="1973538" cy="96791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F08AAAA9-8E33-40B2-8562-11926C4B842D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167" name="꺾인 연결선 111">
                <a:extLst>
                  <a:ext uri="{FF2B5EF4-FFF2-40B4-BE49-F238E27FC236}">
                    <a16:creationId xmlns:a16="http://schemas.microsoft.com/office/drawing/2014/main" id="{665DDA6C-593C-4D8E-9AF1-36F71C0F5ECF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8" name="꺾인 연결선 112">
                <a:extLst>
                  <a:ext uri="{FF2B5EF4-FFF2-40B4-BE49-F238E27FC236}">
                    <a16:creationId xmlns:a16="http://schemas.microsoft.com/office/drawing/2014/main" id="{DB48610F-EDF8-4DEF-B6EE-5F39810246AC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9" name="꺾인 연결선 113">
                <a:extLst>
                  <a:ext uri="{FF2B5EF4-FFF2-40B4-BE49-F238E27FC236}">
                    <a16:creationId xmlns:a16="http://schemas.microsoft.com/office/drawing/2014/main" id="{85FF2636-82B9-470A-9413-E96BEA1874C2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0" name="꺾인 연결선 114">
                <a:extLst>
                  <a:ext uri="{FF2B5EF4-FFF2-40B4-BE49-F238E27FC236}">
                    <a16:creationId xmlns:a16="http://schemas.microsoft.com/office/drawing/2014/main" id="{69CB9D75-A968-4DA2-81A4-2C9E3D8DBA89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01E771-B608-492C-B098-4390E319F061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그린반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44A88513-95F3-46A4-8E9C-85B3D89C858C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7C045B47-23C5-4A9E-BF17-43A986F77F7B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B10A2F7D-7FE5-49C1-BCDC-4238380011B5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4681CC48-5CEF-4FFE-9F7A-8B2E5946A9C7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HS</a:t>
              </a:r>
              <a:r>
                <a:rPr lang="ko-KR" altLang="en-US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171" name="위쪽 화살표 115">
            <a:extLst>
              <a:ext uri="{FF2B5EF4-FFF2-40B4-BE49-F238E27FC236}">
                <a16:creationId xmlns:a16="http://schemas.microsoft.com/office/drawing/2014/main" id="{F4736A5A-28D6-4509-A08F-9E6BF6C5AC4D}"/>
              </a:ext>
            </a:extLst>
          </p:cNvPr>
          <p:cNvSpPr/>
          <p:nvPr/>
        </p:nvSpPr>
        <p:spPr bwMode="auto">
          <a:xfrm rot="3501043">
            <a:off x="2164879" y="1518327"/>
            <a:ext cx="152768" cy="983923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+mn-ea"/>
              <a:ea typeface="+mn-ea"/>
            </a:endParaRPr>
          </a:p>
        </p:txBody>
      </p:sp>
      <p:sp>
        <p:nvSpPr>
          <p:cNvPr id="172" name="사각형 설명선 116">
            <a:extLst>
              <a:ext uri="{FF2B5EF4-FFF2-40B4-BE49-F238E27FC236}">
                <a16:creationId xmlns:a16="http://schemas.microsoft.com/office/drawing/2014/main" id="{51109F1E-3E07-4E60-A3A1-534CF1523841}"/>
              </a:ext>
            </a:extLst>
          </p:cNvPr>
          <p:cNvSpPr/>
          <p:nvPr/>
        </p:nvSpPr>
        <p:spPr bwMode="auto">
          <a:xfrm>
            <a:off x="1179227" y="1841304"/>
            <a:ext cx="807760" cy="223835"/>
          </a:xfrm>
          <a:prstGeom prst="wedgeRectCallout">
            <a:avLst>
              <a:gd name="adj1" fmla="val 64855"/>
              <a:gd name="adj2" fmla="val -2749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>
                <a:solidFill>
                  <a:srgbClr val="0070C0"/>
                </a:solidFill>
                <a:latin typeface="+mn-ea"/>
                <a:ea typeface="+mn-ea"/>
              </a:rPr>
              <a:t>최상위권반으로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1E263B37-7850-42BD-A769-5B34774644E5}"/>
              </a:ext>
            </a:extLst>
          </p:cNvPr>
          <p:cNvGrpSpPr/>
          <p:nvPr/>
        </p:nvGrpSpPr>
        <p:grpSpPr>
          <a:xfrm>
            <a:off x="3548496" y="1912718"/>
            <a:ext cx="1973538" cy="967910"/>
            <a:chOff x="816877" y="4725144"/>
            <a:chExt cx="1973538" cy="967910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27EC1858-0275-4258-829D-881EFD60B497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180" name="꺾인 연결선 128">
                <a:extLst>
                  <a:ext uri="{FF2B5EF4-FFF2-40B4-BE49-F238E27FC236}">
                    <a16:creationId xmlns:a16="http://schemas.microsoft.com/office/drawing/2014/main" id="{822EF7B9-B988-4073-9A5A-CAF736B8ABE9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1" name="꺾인 연결선 129">
                <a:extLst>
                  <a:ext uri="{FF2B5EF4-FFF2-40B4-BE49-F238E27FC236}">
                    <a16:creationId xmlns:a16="http://schemas.microsoft.com/office/drawing/2014/main" id="{080BB1BF-3BCC-4B7C-AF97-D4ADCAE7DFEA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2" name="꺾인 연결선 130">
                <a:extLst>
                  <a:ext uri="{FF2B5EF4-FFF2-40B4-BE49-F238E27FC236}">
                    <a16:creationId xmlns:a16="http://schemas.microsoft.com/office/drawing/2014/main" id="{E373E18B-5772-492D-9F68-F9D6ACFA0A8E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3" name="꺾인 연결선 131">
                <a:extLst>
                  <a:ext uri="{FF2B5EF4-FFF2-40B4-BE49-F238E27FC236}">
                    <a16:creationId xmlns:a16="http://schemas.microsoft.com/office/drawing/2014/main" id="{6801B93E-DC53-4FEE-B7C0-686DAB21F17A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B2DA4B3A-1617-4E91-B4F4-934244418998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그린반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50D77BF8-C85A-44C1-B0A5-7804EF33F31F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F0A206EC-6641-4474-9549-9333C089659B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연고대반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90BC6469-B425-416C-986A-8DD358A5A797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bg2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bg2"/>
                </a:solidFill>
                <a:latin typeface="+mn-ea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C40F5D53-7F7A-4F12-A217-158982033A55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HS</a:t>
              </a:r>
              <a:r>
                <a:rPr lang="ko-KR" altLang="en-US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184" name="사각형 설명선 132">
            <a:extLst>
              <a:ext uri="{FF2B5EF4-FFF2-40B4-BE49-F238E27FC236}">
                <a16:creationId xmlns:a16="http://schemas.microsoft.com/office/drawing/2014/main" id="{CC681BF9-D1A3-4C14-824C-158C20789CD9}"/>
              </a:ext>
            </a:extLst>
          </p:cNvPr>
          <p:cNvSpPr/>
          <p:nvPr/>
        </p:nvSpPr>
        <p:spPr bwMode="auto">
          <a:xfrm>
            <a:off x="3634357" y="1841304"/>
            <a:ext cx="807760" cy="223835"/>
          </a:xfrm>
          <a:prstGeom prst="wedgeRectCallout">
            <a:avLst>
              <a:gd name="adj1" fmla="val 20832"/>
              <a:gd name="adj2" fmla="val 107890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>
                <a:solidFill>
                  <a:srgbClr val="0070C0"/>
                </a:solidFill>
                <a:latin typeface="+mn-ea"/>
                <a:ea typeface="+mn-ea"/>
              </a:rPr>
              <a:t>최상위권반으로 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85" name="위쪽 화살표 133">
            <a:extLst>
              <a:ext uri="{FF2B5EF4-FFF2-40B4-BE49-F238E27FC236}">
                <a16:creationId xmlns:a16="http://schemas.microsoft.com/office/drawing/2014/main" id="{16F12CB3-D2AE-497D-8533-E9E5534E03FA}"/>
              </a:ext>
            </a:extLst>
          </p:cNvPr>
          <p:cNvSpPr/>
          <p:nvPr/>
        </p:nvSpPr>
        <p:spPr bwMode="auto">
          <a:xfrm rot="3622285">
            <a:off x="4695056" y="1526754"/>
            <a:ext cx="198001" cy="1062585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+mn-ea"/>
              <a:ea typeface="+mn-ea"/>
            </a:endParaRPr>
          </a:p>
        </p:txBody>
      </p: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9B0CBE0C-77B1-4FDA-9716-01B38AAC34A9}"/>
              </a:ext>
            </a:extLst>
          </p:cNvPr>
          <p:cNvGrpSpPr/>
          <p:nvPr/>
        </p:nvGrpSpPr>
        <p:grpSpPr>
          <a:xfrm>
            <a:off x="5777179" y="1912718"/>
            <a:ext cx="1973538" cy="967910"/>
            <a:chOff x="816877" y="4725144"/>
            <a:chExt cx="1973538" cy="967910"/>
          </a:xfrm>
        </p:grpSpPr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A062039D-745A-4F56-81BB-217B72319F92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193" name="꺾인 연결선 141">
                <a:extLst>
                  <a:ext uri="{FF2B5EF4-FFF2-40B4-BE49-F238E27FC236}">
                    <a16:creationId xmlns:a16="http://schemas.microsoft.com/office/drawing/2014/main" id="{B824FBB6-4A2A-4ED4-85ED-CB3D261D5B68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4" name="꺾인 연결선 142">
                <a:extLst>
                  <a:ext uri="{FF2B5EF4-FFF2-40B4-BE49-F238E27FC236}">
                    <a16:creationId xmlns:a16="http://schemas.microsoft.com/office/drawing/2014/main" id="{5BE6B157-2487-4D48-B72E-8395852B7ED4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5" name="꺾인 연결선 143">
                <a:extLst>
                  <a:ext uri="{FF2B5EF4-FFF2-40B4-BE49-F238E27FC236}">
                    <a16:creationId xmlns:a16="http://schemas.microsoft.com/office/drawing/2014/main" id="{20663DBD-FD5B-429F-9FB7-ED948001D27A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6" name="꺾인 연결선 144">
                <a:extLst>
                  <a:ext uri="{FF2B5EF4-FFF2-40B4-BE49-F238E27FC236}">
                    <a16:creationId xmlns:a16="http://schemas.microsoft.com/office/drawing/2014/main" id="{689ABF32-84D5-41EE-A78A-3219DA26B677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AFA16997-E8FE-464D-96B4-DCD69976C766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그린반</a:t>
              </a:r>
              <a:endParaRPr lang="ko-KR" altLang="en-US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252D2C52-CBDC-49C3-9D16-B18A359749EB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블루반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7044D6DC-F63B-45FF-81EC-0AD6691A4A17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연고대반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BF771314-1790-4C5E-9009-F1330020CC7A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FE525DA4-9108-4887-B544-D7EEBD2C3393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HS</a:t>
              </a:r>
              <a:r>
                <a:rPr lang="ko-KR" altLang="en-US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197" name="사각형 설명선 145">
            <a:extLst>
              <a:ext uri="{FF2B5EF4-FFF2-40B4-BE49-F238E27FC236}">
                <a16:creationId xmlns:a16="http://schemas.microsoft.com/office/drawing/2014/main" id="{021A430D-EFC6-4C71-88FF-857361A164C3}"/>
              </a:ext>
            </a:extLst>
          </p:cNvPr>
          <p:cNvSpPr/>
          <p:nvPr/>
        </p:nvSpPr>
        <p:spPr bwMode="auto">
          <a:xfrm>
            <a:off x="5863040" y="1841304"/>
            <a:ext cx="807760" cy="223835"/>
          </a:xfrm>
          <a:prstGeom prst="wedgeRectCallout">
            <a:avLst>
              <a:gd name="adj1" fmla="val 20832"/>
              <a:gd name="adj2" fmla="val 107890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>
                <a:solidFill>
                  <a:srgbClr val="0070C0"/>
                </a:solidFill>
                <a:latin typeface="+mn-ea"/>
                <a:ea typeface="+mn-ea"/>
              </a:rPr>
              <a:t>최상위권반으로 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98" name="위쪽 화살표 146">
            <a:extLst>
              <a:ext uri="{FF2B5EF4-FFF2-40B4-BE49-F238E27FC236}">
                <a16:creationId xmlns:a16="http://schemas.microsoft.com/office/drawing/2014/main" id="{C69BB582-4E9A-48F7-96CF-58D3BA6C25CE}"/>
              </a:ext>
            </a:extLst>
          </p:cNvPr>
          <p:cNvSpPr/>
          <p:nvPr/>
        </p:nvSpPr>
        <p:spPr bwMode="auto">
          <a:xfrm rot="3622285">
            <a:off x="6955425" y="1504597"/>
            <a:ext cx="206752" cy="969057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127156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정규반</a:t>
            </a:r>
            <a:r>
              <a:rPr lang="ko-KR" altLang="en-US" b="0" dirty="0"/>
              <a:t>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568665"/>
              </p:ext>
            </p:extLst>
          </p:nvPr>
        </p:nvGraphicFramePr>
        <p:xfrm>
          <a:off x="8104412" y="211913"/>
          <a:ext cx="1800000" cy="2386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수능에 최적화된 시스템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5706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CORE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광주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정규반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페이지에서는 위클리 모의고사를 첫번째에 노출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7637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#1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러셀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CORE Weekly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모의고사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페이지 이동</a:t>
                      </a:r>
                      <a:b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https://mcoregj.megastudy.net/intro/2022/weekly/index.asp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30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#2 QUEL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모의고사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페이지 이동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https://mcoregj.megastudy.net/event/2021/quel/default.asp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0614489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3C7DF0C6-89A5-44E8-A456-7C59DA344D7C}"/>
              </a:ext>
            </a:extLst>
          </p:cNvPr>
          <p:cNvSpPr txBox="1"/>
          <p:nvPr/>
        </p:nvSpPr>
        <p:spPr>
          <a:xfrm>
            <a:off x="128170" y="1087744"/>
            <a:ext cx="309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대학에 합격한 선배들이 학습한</a:t>
            </a:r>
            <a:endParaRPr lang="en-US" altLang="ko-KR" sz="12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실전 학습 콘텐츠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내 위치를 정확하게 점검하고</a:t>
            </a:r>
            <a:endParaRPr lang="en-US" altLang="ko-KR" sz="10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지속적인 약점 보완</a:t>
            </a:r>
            <a:r>
              <a:rPr lang="ko-KR" altLang="en-US" sz="1000" spc="-100" dirty="0">
                <a:latin typeface="+mn-ea"/>
                <a:ea typeface="+mn-ea"/>
              </a:rPr>
              <a:t>할 수 있는 실전 학습 콘텐츠로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수능 </a:t>
            </a:r>
            <a:r>
              <a:rPr lang="en-US" altLang="ko-KR" sz="1000" spc="-100" dirty="0">
                <a:latin typeface="+mn-ea"/>
                <a:ea typeface="+mn-ea"/>
              </a:rPr>
              <a:t>1</a:t>
            </a:r>
            <a:r>
              <a:rPr lang="ko-KR" altLang="en-US" sz="1000" spc="-100" dirty="0">
                <a:latin typeface="+mn-ea"/>
                <a:ea typeface="+mn-ea"/>
              </a:rPr>
              <a:t>등급과 고득점을 위한 실력 완성합니다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9D65639-84DC-466B-9E6A-619D76FDE001}"/>
              </a:ext>
            </a:extLst>
          </p:cNvPr>
          <p:cNvSpPr/>
          <p:nvPr/>
        </p:nvSpPr>
        <p:spPr>
          <a:xfrm>
            <a:off x="3872880" y="2905182"/>
            <a:ext cx="2946025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125FDEB-B327-4985-AC0A-ED2B615FD61C}"/>
              </a:ext>
            </a:extLst>
          </p:cNvPr>
          <p:cNvSpPr txBox="1"/>
          <p:nvPr/>
        </p:nvSpPr>
        <p:spPr>
          <a:xfrm>
            <a:off x="5015000" y="3056917"/>
            <a:ext cx="176120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최신 출제 경향 맞춤 실전 수능</a:t>
            </a:r>
          </a:p>
          <a:p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QUEL</a:t>
            </a:r>
          </a:p>
          <a:p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모의고사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1A9FA05-2D52-4655-93A6-F9CA93EAC008}"/>
              </a:ext>
            </a:extLst>
          </p:cNvPr>
          <p:cNvSpPr txBox="1"/>
          <p:nvPr/>
        </p:nvSpPr>
        <p:spPr>
          <a:xfrm>
            <a:off x="5015000" y="4059375"/>
            <a:ext cx="17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메가스터디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통합 전 영역 실전 수능 대비 모의고사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최신 출제 경향에 맞춘 강도 있는 실전 훈련</a:t>
            </a:r>
          </a:p>
        </p:txBody>
      </p:sp>
      <p:pic>
        <p:nvPicPr>
          <p:cNvPr id="94" name="Picture 2" descr="퀄 모의고사">
            <a:extLst>
              <a:ext uri="{FF2B5EF4-FFF2-40B4-BE49-F238E27FC236}">
                <a16:creationId xmlns:a16="http://schemas.microsoft.com/office/drawing/2014/main" id="{169FDF7C-DF18-437D-8A49-A3239BCA1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571" y="3213832"/>
            <a:ext cx="1100641" cy="13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모서리가 둥근 직사각형 58">
            <a:extLst>
              <a:ext uri="{FF2B5EF4-FFF2-40B4-BE49-F238E27FC236}">
                <a16:creationId xmlns:a16="http://schemas.microsoft.com/office/drawing/2014/main" id="{55E2DECE-44DC-43F3-B1BF-D87B8690C3A6}"/>
              </a:ext>
            </a:extLst>
          </p:cNvPr>
          <p:cNvSpPr/>
          <p:nvPr/>
        </p:nvSpPr>
        <p:spPr bwMode="auto">
          <a:xfrm>
            <a:off x="5103014" y="3792420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E1847A3D-309E-4142-9FFF-A67618A9F7F2}"/>
              </a:ext>
            </a:extLst>
          </p:cNvPr>
          <p:cNvSpPr/>
          <p:nvPr/>
        </p:nvSpPr>
        <p:spPr>
          <a:xfrm>
            <a:off x="5023243" y="372933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752D5AF-B04C-4E06-A18F-4EE7AD600933}"/>
              </a:ext>
            </a:extLst>
          </p:cNvPr>
          <p:cNvSpPr/>
          <p:nvPr/>
        </p:nvSpPr>
        <p:spPr>
          <a:xfrm>
            <a:off x="213815" y="751196"/>
            <a:ext cx="3012579" cy="475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A3ECD1-E898-48A4-AB30-3947BDA738CF}"/>
              </a:ext>
            </a:extLst>
          </p:cNvPr>
          <p:cNvSpPr txBox="1"/>
          <p:nvPr/>
        </p:nvSpPr>
        <p:spPr>
          <a:xfrm>
            <a:off x="245812" y="768879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05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31B78530-7D26-47C8-94A0-92E12AC17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897693"/>
              </p:ext>
            </p:extLst>
          </p:nvPr>
        </p:nvGraphicFramePr>
        <p:xfrm>
          <a:off x="221977" y="2137846"/>
          <a:ext cx="2996253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7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8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496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spc="-100" dirty="0">
                          <a:latin typeface="+mn-ea"/>
                          <a:ea typeface="+mn-ea"/>
                        </a:rPr>
                        <a:t>러셀</a:t>
                      </a:r>
                      <a:r>
                        <a:rPr lang="en-US" altLang="ko-KR" sz="900" b="1" spc="-100" dirty="0">
                          <a:latin typeface="+mn-ea"/>
                          <a:ea typeface="+mn-ea"/>
                        </a:rPr>
                        <a:t>CORE</a:t>
                      </a:r>
                    </a:p>
                    <a:p>
                      <a:pPr algn="ctr"/>
                      <a:r>
                        <a:rPr lang="en-US" altLang="ko-KR" sz="900" b="1" spc="-100" dirty="0">
                          <a:latin typeface="+mn-ea"/>
                          <a:ea typeface="+mn-ea"/>
                        </a:rPr>
                        <a:t>Weekly </a:t>
                      </a:r>
                      <a:r>
                        <a:rPr lang="ko-KR" altLang="en-US" sz="900" b="1" spc="-100" dirty="0">
                          <a:latin typeface="+mn-ea"/>
                          <a:ea typeface="+mn-ea"/>
                        </a:rPr>
                        <a:t>모의고사</a:t>
                      </a:r>
                      <a:endParaRPr lang="ko-KR" altLang="en-US" sz="900" b="1" dirty="0">
                        <a:ln>
                          <a:solidFill>
                            <a:sysClr val="windowText" lastClr="000000"/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QUEL</a:t>
                      </a:r>
                      <a:r>
                        <a:rPr lang="en-US" altLang="ko-KR" sz="900" b="0" baseline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algn="ctr" latinLnBrk="1"/>
                      <a:r>
                        <a:rPr lang="ko-KR" altLang="en-US" sz="900" b="0" baseline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모의고사</a:t>
                      </a:r>
                      <a:endParaRPr lang="ko-KR" altLang="en-US" sz="900" b="0" spc="-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96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메가</a:t>
                      </a:r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X</a:t>
                      </a:r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대성</a:t>
                      </a:r>
                      <a:endParaRPr lang="en-US" altLang="ko-KR" sz="900" b="0" spc="-1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THE PREMIUM </a:t>
                      </a:r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모의고사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월간 학습지</a:t>
                      </a:r>
                      <a:endParaRPr lang="en-US" altLang="ko-KR" sz="900" b="0" spc="-1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월간 장영진</a:t>
                      </a:r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spc="-10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9" name="Fill">
            <a:extLst>
              <a:ext uri="{FF2B5EF4-FFF2-40B4-BE49-F238E27FC236}">
                <a16:creationId xmlns:a16="http://schemas.microsoft.com/office/drawing/2014/main" id="{56046500-9AEA-4504-ABE0-A74AE5035DAB}"/>
              </a:ext>
            </a:extLst>
          </p:cNvPr>
          <p:cNvSpPr>
            <a:spLocks/>
          </p:cNvSpPr>
          <p:nvPr/>
        </p:nvSpPr>
        <p:spPr bwMode="auto">
          <a:xfrm rot="5400000">
            <a:off x="1704254" y="450005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9E415DA-5DE9-4DA5-AD48-416ACF5C4B99}"/>
              </a:ext>
            </a:extLst>
          </p:cNvPr>
          <p:cNvSpPr/>
          <p:nvPr/>
        </p:nvSpPr>
        <p:spPr>
          <a:xfrm>
            <a:off x="239575" y="2905182"/>
            <a:ext cx="2946025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92AAAB-82F9-47C1-BC37-03F0C5A5D6A0}"/>
              </a:ext>
            </a:extLst>
          </p:cNvPr>
          <p:cNvSpPr txBox="1"/>
          <p:nvPr/>
        </p:nvSpPr>
        <p:spPr>
          <a:xfrm>
            <a:off x="1596898" y="3164597"/>
            <a:ext cx="171202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러셀</a:t>
            </a:r>
            <a:r>
              <a:rPr lang="en-US" altLang="ko-KR" sz="1000" spc="-100" dirty="0">
                <a:latin typeface="+mn-ea"/>
                <a:ea typeface="+mn-ea"/>
              </a:rPr>
              <a:t>CORE </a:t>
            </a:r>
            <a:r>
              <a:rPr lang="ko-KR" altLang="en-US" sz="1000" spc="-100" dirty="0">
                <a:latin typeface="+mn-ea"/>
                <a:ea typeface="+mn-ea"/>
              </a:rPr>
              <a:t>선생님 직접 출제</a:t>
            </a:r>
          </a:p>
          <a:p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러셀</a:t>
            </a:r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CORE</a:t>
            </a:r>
          </a:p>
          <a:p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Weekly </a:t>
            </a:r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모의고사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BFB40C-3F0C-44E4-BCA1-351FF6FDC556}"/>
              </a:ext>
            </a:extLst>
          </p:cNvPr>
          <p:cNvSpPr txBox="1"/>
          <p:nvPr/>
        </p:nvSpPr>
        <p:spPr>
          <a:xfrm>
            <a:off x="1452711" y="4167055"/>
            <a:ext cx="17120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러셀</a:t>
            </a:r>
            <a:r>
              <a: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CORE 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선생님들이 직접 출제한 모의고사 콘텐츠 제공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매주 정해진 시간에 집체 모의고사 응시하여 실전 감각 향상 및 긴장감 유지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모서리가 둥근 직사각형 73">
            <a:extLst>
              <a:ext uri="{FF2B5EF4-FFF2-40B4-BE49-F238E27FC236}">
                <a16:creationId xmlns:a16="http://schemas.microsoft.com/office/drawing/2014/main" id="{AE72E555-5661-4ACC-A366-4CEF12BC621B}"/>
              </a:ext>
            </a:extLst>
          </p:cNvPr>
          <p:cNvSpPr/>
          <p:nvPr/>
        </p:nvSpPr>
        <p:spPr bwMode="auto">
          <a:xfrm>
            <a:off x="1684912" y="3895733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2E55AD-A5D8-4822-A9E1-D8B5B31255FF}"/>
              </a:ext>
            </a:extLst>
          </p:cNvPr>
          <p:cNvSpPr/>
          <p:nvPr/>
        </p:nvSpPr>
        <p:spPr>
          <a:xfrm>
            <a:off x="1605141" y="382856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5A3018-169C-4855-9259-E18292069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53" y="3336386"/>
            <a:ext cx="1285045" cy="116616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AE7D78A-8A78-4E17-8AA7-8AC962AB6188}"/>
              </a:ext>
            </a:extLst>
          </p:cNvPr>
          <p:cNvSpPr txBox="1"/>
          <p:nvPr/>
        </p:nvSpPr>
        <p:spPr>
          <a:xfrm>
            <a:off x="213815" y="2917681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#1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63D87E-C942-49E5-AFA8-AFC5F145D07A}"/>
              </a:ext>
            </a:extLst>
          </p:cNvPr>
          <p:cNvSpPr txBox="1"/>
          <p:nvPr/>
        </p:nvSpPr>
        <p:spPr>
          <a:xfrm>
            <a:off x="3875711" y="2929719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#2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7980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정규반</a:t>
            </a:r>
            <a:r>
              <a:rPr lang="ko-KR" altLang="en-US" b="0" dirty="0"/>
              <a:t> </a:t>
            </a:r>
            <a:r>
              <a:rPr lang="en-US" altLang="ko-KR" b="0" dirty="0"/>
              <a:t>PC)</a:t>
            </a:r>
            <a:endParaRPr lang="ko-KR" altLang="en-US" b="0" dirty="0"/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193350"/>
              </p:ext>
            </p:extLst>
          </p:nvPr>
        </p:nvGraphicFramePr>
        <p:xfrm>
          <a:off x="8131317" y="211913"/>
          <a:ext cx="1800000" cy="2036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페이지와 상이한 부분만 작성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: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https://coregj.megastudy.net/russel/campus_common/russel_danka/russel_danka_new.asp?idx=1488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오픈 예정입니다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.‘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01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학원명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반영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개강일 및 접수방법 반영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9279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4-1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얼럿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메시지 표출</a:t>
                      </a:r>
                      <a:b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 “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추후 오픈 예정입니다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.”</a:t>
                      </a:r>
                      <a:endParaRPr lang="ko-KR" altLang="en-US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889635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EF5C9BBD-AFAC-49B1-BC14-38F2A1051493}"/>
              </a:ext>
            </a:extLst>
          </p:cNvPr>
          <p:cNvSpPr txBox="1"/>
          <p:nvPr/>
        </p:nvSpPr>
        <p:spPr>
          <a:xfrm>
            <a:off x="149429" y="1444282"/>
            <a:ext cx="79200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spc="-150" dirty="0" err="1">
                <a:latin typeface="+mn-ea"/>
                <a:ea typeface="+mn-ea"/>
              </a:rPr>
              <a:t>바른공부</a:t>
            </a:r>
            <a:r>
              <a:rPr lang="ko-KR" altLang="en-US" sz="3000" b="1" spc="-150" dirty="0">
                <a:latin typeface="+mn-ea"/>
                <a:ea typeface="+mn-ea"/>
              </a:rPr>
              <a:t> </a:t>
            </a:r>
            <a:r>
              <a:rPr lang="ko-KR" altLang="en-US" sz="3000" b="1" spc="-150" dirty="0" err="1">
                <a:latin typeface="+mn-ea"/>
                <a:ea typeface="+mn-ea"/>
              </a:rPr>
              <a:t>자습전용관</a:t>
            </a:r>
            <a:endParaRPr lang="en-US" altLang="ko-KR" sz="3000" b="1" spc="-150" dirty="0">
              <a:latin typeface="+mn-ea"/>
              <a:ea typeface="+mn-ea"/>
            </a:endParaRPr>
          </a:p>
          <a:p>
            <a:pPr algn="ctr"/>
            <a:r>
              <a:rPr lang="en-US" altLang="ko-KR" sz="4400" b="1" spc="-150" dirty="0">
                <a:latin typeface="+mn-ea"/>
                <a:ea typeface="+mn-ea"/>
              </a:rPr>
              <a:t>N</a:t>
            </a:r>
            <a:r>
              <a:rPr lang="ko-KR" altLang="en-US" sz="4400" b="1" spc="-150" dirty="0">
                <a:latin typeface="+mn-ea"/>
                <a:ea typeface="+mn-ea"/>
              </a:rPr>
              <a:t>수 </a:t>
            </a:r>
            <a:r>
              <a:rPr lang="ko-KR" altLang="en-US" sz="4400" b="1" spc="-150" dirty="0" err="1">
                <a:latin typeface="+mn-ea"/>
                <a:ea typeface="+mn-ea"/>
              </a:rPr>
              <a:t>정규반</a:t>
            </a:r>
            <a:endParaRPr lang="ko-KR" altLang="en-US" sz="4400" b="1" spc="-150" dirty="0">
              <a:latin typeface="+mn-ea"/>
              <a:ea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4A6B75-3FE2-47C4-93F7-022BFB868744}"/>
              </a:ext>
            </a:extLst>
          </p:cNvPr>
          <p:cNvSpPr txBox="1"/>
          <p:nvPr/>
        </p:nvSpPr>
        <p:spPr>
          <a:xfrm>
            <a:off x="149430" y="2808656"/>
            <a:ext cx="7840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+mn-ea"/>
                <a:ea typeface="+mn-ea"/>
              </a:rPr>
              <a:t>최상위권이 집결하는 러셀</a:t>
            </a:r>
            <a:r>
              <a:rPr lang="en-US" altLang="ko-KR" sz="1400" spc="-150" dirty="0">
                <a:latin typeface="+mn-ea"/>
                <a:ea typeface="+mn-ea"/>
              </a:rPr>
              <a:t>CORE </a:t>
            </a:r>
            <a:r>
              <a:rPr lang="ko-KR" altLang="en-US" sz="1400" spc="-150" dirty="0">
                <a:latin typeface="+mn-ea"/>
                <a:ea typeface="+mn-ea"/>
              </a:rPr>
              <a:t>광주에서 경쟁하는 것이</a:t>
            </a:r>
            <a:endParaRPr lang="en-US" altLang="ko-KR" sz="1400" spc="-150" dirty="0">
              <a:latin typeface="+mn-ea"/>
              <a:ea typeface="+mn-ea"/>
            </a:endParaRPr>
          </a:p>
          <a:p>
            <a:pPr algn="ctr"/>
            <a:r>
              <a:rPr lang="ko-KR" altLang="en-US" sz="1400" spc="-150" dirty="0">
                <a:latin typeface="+mn-ea"/>
                <a:ea typeface="+mn-ea"/>
              </a:rPr>
              <a:t>대입성공의 경쟁력입니다</a:t>
            </a:r>
            <a:r>
              <a:rPr lang="en-US" altLang="ko-KR" sz="14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F8A0372-2F5F-4F5C-B861-107DF6839D18}"/>
              </a:ext>
            </a:extLst>
          </p:cNvPr>
          <p:cNvSpPr txBox="1"/>
          <p:nvPr/>
        </p:nvSpPr>
        <p:spPr>
          <a:xfrm>
            <a:off x="149428" y="1009329"/>
            <a:ext cx="791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>
                <a:latin typeface="+mn-ea"/>
                <a:ea typeface="+mn-ea"/>
              </a:rPr>
              <a:t>단과 수업과 </a:t>
            </a:r>
            <a:r>
              <a:rPr lang="ko-KR" altLang="en-US" sz="1400" spc="-150" dirty="0" err="1">
                <a:latin typeface="+mn-ea"/>
                <a:ea typeface="+mn-ea"/>
              </a:rPr>
              <a:t>의무자습을</a:t>
            </a:r>
            <a:r>
              <a:rPr lang="ko-KR" altLang="en-US" sz="1400" spc="-150" dirty="0">
                <a:latin typeface="+mn-ea"/>
                <a:ea typeface="+mn-ea"/>
              </a:rPr>
              <a:t> 한방에</a:t>
            </a:r>
            <a:r>
              <a:rPr lang="en-US" altLang="ko-KR" sz="1400" spc="-150" dirty="0">
                <a:latin typeface="+mn-ea"/>
                <a:ea typeface="+mn-ea"/>
              </a:rPr>
              <a:t>!</a:t>
            </a: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C6E90C90-45E1-4D8C-ADD0-7FBFEE40B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185078"/>
              </p:ext>
            </p:extLst>
          </p:nvPr>
        </p:nvGraphicFramePr>
        <p:xfrm>
          <a:off x="57150" y="4152118"/>
          <a:ext cx="7912125" cy="642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7375">
                  <a:extLst>
                    <a:ext uri="{9D8B030D-6E8A-4147-A177-3AD203B41FA5}">
                      <a16:colId xmlns:a16="http://schemas.microsoft.com/office/drawing/2014/main" val="15740895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2087388993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886931479"/>
                    </a:ext>
                  </a:extLst>
                </a:gridCol>
              </a:tblGrid>
              <a:tr h="6429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러셀</a:t>
                      </a:r>
                      <a:r>
                        <a:rPr lang="en-US" altLang="ko-KR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CORE </a:t>
                      </a: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광주</a:t>
                      </a:r>
                      <a:r>
                        <a:rPr lang="en-US" altLang="ko-KR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모집요강 및 지원혜택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lang="en-US" altLang="ko-KR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러셀</a:t>
                      </a:r>
                      <a:r>
                        <a:rPr lang="en-US" altLang="ko-KR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CORE </a:t>
                      </a: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광주</a:t>
                      </a:r>
                      <a:endParaRPr lang="en-US" altLang="ko-KR" sz="1000" b="0" spc="-1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수능에 최적화된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67955"/>
                  </a:ext>
                </a:extLst>
              </a:tr>
            </a:tbl>
          </a:graphicData>
        </a:graphic>
      </p:graphicFrame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BB0D29-29E0-45FD-8FB2-EE19423FD02D}"/>
              </a:ext>
            </a:extLst>
          </p:cNvPr>
          <p:cNvSpPr/>
          <p:nvPr/>
        </p:nvSpPr>
        <p:spPr bwMode="auto">
          <a:xfrm>
            <a:off x="6626468" y="549275"/>
            <a:ext cx="1352094" cy="241370"/>
          </a:xfrm>
          <a:prstGeom prst="rect">
            <a:avLst/>
          </a:prstGeom>
          <a:solidFill>
            <a:schemeClr val="tx1">
              <a:lumMod val="65000"/>
              <a:lumOff val="35000"/>
              <a:alpha val="9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 </a:t>
            </a:r>
            <a:r>
              <a:rPr lang="ko-KR" altLang="en-US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수능 대비 단과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D6D5F5D-F054-4479-9DFB-BDD06FC450E8}"/>
              </a:ext>
            </a:extLst>
          </p:cNvPr>
          <p:cNvSpPr/>
          <p:nvPr/>
        </p:nvSpPr>
        <p:spPr bwMode="auto">
          <a:xfrm>
            <a:off x="6626468" y="782740"/>
            <a:ext cx="1351212" cy="576064"/>
          </a:xfrm>
          <a:prstGeom prst="rect">
            <a:avLst/>
          </a:prstGeom>
          <a:solidFill>
            <a:schemeClr val="bg1">
              <a:alpha val="90000"/>
            </a:schemeClr>
          </a:solidFill>
          <a:ln w="31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수능까지 체계적인</a:t>
            </a:r>
            <a:endParaRPr lang="en-US" altLang="ko-KR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과목별</a:t>
            </a:r>
            <a:r>
              <a:rPr lang="en-US" altLang="ko-KR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수준별 맞춤 단과</a:t>
            </a:r>
            <a:endParaRPr lang="en-US" altLang="ko-KR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b="1" spc="-1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정규∙특강</a:t>
            </a:r>
            <a:r>
              <a:rPr lang="ko-KR" altLang="en-US" sz="1000" b="1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단과 </a:t>
            </a:r>
            <a:r>
              <a:rPr lang="en-US" altLang="ko-KR" sz="1000" b="1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000" b="1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24A2C9D-E667-48DD-93AD-1263578C3888}"/>
              </a:ext>
            </a:extLst>
          </p:cNvPr>
          <p:cNvSpPr/>
          <p:nvPr/>
        </p:nvSpPr>
        <p:spPr bwMode="auto">
          <a:xfrm>
            <a:off x="6626468" y="1354240"/>
            <a:ext cx="1351212" cy="576064"/>
          </a:xfrm>
          <a:prstGeom prst="rect">
            <a:avLst/>
          </a:prstGeom>
          <a:solidFill>
            <a:schemeClr val="bg1">
              <a:alpha val="90000"/>
            </a:schemeClr>
          </a:solidFill>
          <a:ln w="31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수생을 위한</a:t>
            </a:r>
            <a:endParaRPr lang="en-US" altLang="ko-KR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평일 </a:t>
            </a:r>
            <a:r>
              <a:rPr lang="ko-KR" altLang="en-US" spc="-1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오전∙오후</a:t>
            </a: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단과</a:t>
            </a:r>
            <a:endParaRPr lang="en-US" altLang="ko-KR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000" b="1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AM </a:t>
            </a:r>
            <a:r>
              <a:rPr lang="ko-KR" altLang="en-US" sz="1000" b="1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단과 </a:t>
            </a:r>
            <a:r>
              <a:rPr lang="en-US" altLang="ko-KR" sz="1000" b="1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000" b="1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09229C6-B25E-4D61-9EF0-4211D2E59553}"/>
              </a:ext>
            </a:extLst>
          </p:cNvPr>
          <p:cNvSpPr/>
          <p:nvPr/>
        </p:nvSpPr>
        <p:spPr>
          <a:xfrm>
            <a:off x="6545922" y="69728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AFF74F8-BE05-4449-8139-B38AFC377934}"/>
              </a:ext>
            </a:extLst>
          </p:cNvPr>
          <p:cNvSpPr/>
          <p:nvPr/>
        </p:nvSpPr>
        <p:spPr>
          <a:xfrm>
            <a:off x="6545922" y="136744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8FDE43BA-2606-4A2E-A62D-99E3834A37AD}"/>
              </a:ext>
            </a:extLst>
          </p:cNvPr>
          <p:cNvSpPr/>
          <p:nvPr/>
        </p:nvSpPr>
        <p:spPr bwMode="auto">
          <a:xfrm>
            <a:off x="1578158" y="1476746"/>
            <a:ext cx="72000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endParaRPr lang="ko-KR" altLang="en-US" sz="2000" b="1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2C59BB2-22DF-421E-BA6B-4ADE7CA16A49}"/>
              </a:ext>
            </a:extLst>
          </p:cNvPr>
          <p:cNvSpPr/>
          <p:nvPr/>
        </p:nvSpPr>
        <p:spPr bwMode="auto">
          <a:xfrm>
            <a:off x="3585968" y="2798969"/>
            <a:ext cx="1133826" cy="296570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58950DB-3A67-4AFF-B5AD-A96011361586}"/>
              </a:ext>
            </a:extLst>
          </p:cNvPr>
          <p:cNvSpPr/>
          <p:nvPr/>
        </p:nvSpPr>
        <p:spPr>
          <a:xfrm>
            <a:off x="3762100" y="271685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10AFFA-39C0-4AC4-B15E-C20EF839F7BE}"/>
              </a:ext>
            </a:extLst>
          </p:cNvPr>
          <p:cNvSpPr/>
          <p:nvPr/>
        </p:nvSpPr>
        <p:spPr bwMode="auto">
          <a:xfrm>
            <a:off x="403830" y="4365104"/>
            <a:ext cx="826642" cy="223674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9826CE5-147C-4F19-85C0-7BC6BAADED88}"/>
              </a:ext>
            </a:extLst>
          </p:cNvPr>
          <p:cNvSpPr/>
          <p:nvPr/>
        </p:nvSpPr>
        <p:spPr>
          <a:xfrm>
            <a:off x="521739" y="428298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F98C9A-0FA2-4CD0-A599-1818A38E7BAA}"/>
              </a:ext>
            </a:extLst>
          </p:cNvPr>
          <p:cNvSpPr/>
          <p:nvPr/>
        </p:nvSpPr>
        <p:spPr bwMode="auto">
          <a:xfrm>
            <a:off x="3984518" y="4356984"/>
            <a:ext cx="826642" cy="223674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20B06FF-8E48-4864-8FAD-A547CB5A582F}"/>
              </a:ext>
            </a:extLst>
          </p:cNvPr>
          <p:cNvSpPr/>
          <p:nvPr/>
        </p:nvSpPr>
        <p:spPr>
          <a:xfrm>
            <a:off x="4102427" y="427486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FE379D0-2679-4DBB-A8F3-85EDDE4F2F9D}"/>
              </a:ext>
            </a:extLst>
          </p:cNvPr>
          <p:cNvGrpSpPr/>
          <p:nvPr/>
        </p:nvGrpSpPr>
        <p:grpSpPr>
          <a:xfrm>
            <a:off x="1267786" y="3501883"/>
            <a:ext cx="5502805" cy="288032"/>
            <a:chOff x="1904172" y="3501883"/>
            <a:chExt cx="5502805" cy="288032"/>
          </a:xfrm>
        </p:grpSpPr>
        <p:sp>
          <p:nvSpPr>
            <p:cNvPr id="30" name="모서리가 둥근 직사각형 31">
              <a:extLst>
                <a:ext uri="{FF2B5EF4-FFF2-40B4-BE49-F238E27FC236}">
                  <a16:creationId xmlns:a16="http://schemas.microsoft.com/office/drawing/2014/main" id="{3AED4938-3378-4961-974C-34F8EA154B91}"/>
                </a:ext>
              </a:extLst>
            </p:cNvPr>
            <p:cNvSpPr/>
            <p:nvPr/>
          </p:nvSpPr>
          <p:spPr bwMode="auto">
            <a:xfrm>
              <a:off x="4070070" y="3501883"/>
              <a:ext cx="720080" cy="2880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9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b="1" spc="-100" dirty="0">
                  <a:solidFill>
                    <a:schemeClr val="bg1"/>
                  </a:solidFill>
                  <a:latin typeface="+mn-ea"/>
                  <a:ea typeface="+mn-ea"/>
                </a:rPr>
                <a:t>접수 방법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86C7E03-E87A-409B-8353-0FDBF788C4DF}"/>
                </a:ext>
              </a:extLst>
            </p:cNvPr>
            <p:cNvSpPr txBox="1"/>
            <p:nvPr/>
          </p:nvSpPr>
          <p:spPr>
            <a:xfrm>
              <a:off x="4790150" y="3501883"/>
              <a:ext cx="15023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2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현장 또는 온라인 접수</a:t>
              </a:r>
            </a:p>
          </p:txBody>
        </p:sp>
        <p:sp>
          <p:nvSpPr>
            <p:cNvPr id="33" name="모서리가 둥근 직사각형 26">
              <a:extLst>
                <a:ext uri="{FF2B5EF4-FFF2-40B4-BE49-F238E27FC236}">
                  <a16:creationId xmlns:a16="http://schemas.microsoft.com/office/drawing/2014/main" id="{47DD5F37-61AB-4BC1-AF1B-1D02AE136205}"/>
                </a:ext>
              </a:extLst>
            </p:cNvPr>
            <p:cNvSpPr/>
            <p:nvPr/>
          </p:nvSpPr>
          <p:spPr bwMode="auto">
            <a:xfrm>
              <a:off x="1904172" y="3501883"/>
              <a:ext cx="720080" cy="2880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9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b="1" spc="-100" dirty="0">
                  <a:solidFill>
                    <a:schemeClr val="bg1"/>
                  </a:solidFill>
                  <a:latin typeface="+mn-ea"/>
                  <a:ea typeface="+mn-ea"/>
                </a:rPr>
                <a:t>개강일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D3A88BD-A41D-4627-9F0C-863B10376764}"/>
                </a:ext>
              </a:extLst>
            </p:cNvPr>
            <p:cNvSpPr txBox="1"/>
            <p:nvPr/>
          </p:nvSpPr>
          <p:spPr>
            <a:xfrm>
              <a:off x="2611016" y="3501883"/>
              <a:ext cx="14590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pc="-150" dirty="0">
                  <a:latin typeface="+mn-ea"/>
                  <a:ea typeface="+mn-ea"/>
                </a:rPr>
                <a:t>1</a:t>
              </a:r>
              <a:r>
                <a:rPr lang="ko-KR" altLang="en-US" sz="1200" spc="-150" dirty="0">
                  <a:latin typeface="+mn-ea"/>
                  <a:ea typeface="+mn-ea"/>
                </a:rPr>
                <a:t>차</a:t>
              </a:r>
              <a:r>
                <a:rPr lang="en-US" altLang="ko-KR" sz="1200" spc="-150" dirty="0">
                  <a:latin typeface="+mn-ea"/>
                  <a:ea typeface="+mn-ea"/>
                </a:rPr>
                <a:t>. 2/5(</a:t>
              </a:r>
              <a:r>
                <a:rPr lang="ko-KR" altLang="en-US" sz="1200" spc="-150" dirty="0">
                  <a:latin typeface="+mn-ea"/>
                  <a:ea typeface="+mn-ea"/>
                </a:rPr>
                <a:t>월</a:t>
              </a:r>
              <a:r>
                <a:rPr lang="en-US" altLang="ko-KR" sz="1200" spc="-150" dirty="0">
                  <a:latin typeface="+mn-ea"/>
                  <a:ea typeface="+mn-ea"/>
                </a:rPr>
                <a:t>), 2</a:t>
              </a:r>
              <a:r>
                <a:rPr lang="ko-KR" altLang="en-US" sz="1200" spc="-150" dirty="0">
                  <a:latin typeface="+mn-ea"/>
                  <a:ea typeface="+mn-ea"/>
                </a:rPr>
                <a:t>차</a:t>
              </a:r>
              <a:r>
                <a:rPr lang="en-US" altLang="ko-KR" sz="1200" spc="-150" dirty="0">
                  <a:latin typeface="+mn-ea"/>
                  <a:ea typeface="+mn-ea"/>
                </a:rPr>
                <a:t>. 3/1(</a:t>
              </a:r>
              <a:r>
                <a:rPr lang="ko-KR" altLang="en-US" sz="1200" spc="-150" dirty="0">
                  <a:latin typeface="+mn-ea"/>
                  <a:ea typeface="+mn-ea"/>
                </a:rPr>
                <a:t>금</a:t>
              </a:r>
              <a:r>
                <a:rPr lang="en-US" altLang="ko-KR" sz="1200" spc="-150" dirty="0">
                  <a:latin typeface="+mn-ea"/>
                  <a:ea typeface="+mn-ea"/>
                </a:rPr>
                <a:t>)</a:t>
              </a:r>
            </a:p>
          </p:txBody>
        </p:sp>
        <p:sp>
          <p:nvSpPr>
            <p:cNvPr id="45" name="모서리가 둥근 직사각형 22">
              <a:extLst>
                <a:ext uri="{FF2B5EF4-FFF2-40B4-BE49-F238E27FC236}">
                  <a16:creationId xmlns:a16="http://schemas.microsoft.com/office/drawing/2014/main" id="{99A1F4E5-C807-4BCA-B711-E0EA882DC025}"/>
                </a:ext>
              </a:extLst>
            </p:cNvPr>
            <p:cNvSpPr/>
            <p:nvPr/>
          </p:nvSpPr>
          <p:spPr bwMode="auto">
            <a:xfrm>
              <a:off x="6292484" y="3526918"/>
              <a:ext cx="1114493" cy="238363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b="1" spc="-100" dirty="0">
                  <a:solidFill>
                    <a:schemeClr val="bg1"/>
                  </a:solidFill>
                  <a:latin typeface="+mn-ea"/>
                </a:rPr>
                <a:t>원서접수 </a:t>
              </a:r>
              <a:r>
                <a:rPr lang="ko-KR" altLang="en-US" b="1" spc="-100" dirty="0" err="1">
                  <a:solidFill>
                    <a:schemeClr val="bg1"/>
                  </a:solidFill>
                  <a:latin typeface="+mn-ea"/>
                </a:rPr>
                <a:t>바로가기</a:t>
              </a:r>
              <a:r>
                <a:rPr lang="ko-KR" altLang="en-US" b="1" spc="-1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en-US" altLang="ko-KR" b="1" spc="-100" dirty="0">
                  <a:solidFill>
                    <a:schemeClr val="bg1"/>
                  </a:solidFill>
                  <a:latin typeface="+mn-ea"/>
                </a:rPr>
                <a:t>&gt;</a:t>
              </a: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3744395-32E0-47B6-9565-622A83E47A7A}"/>
              </a:ext>
            </a:extLst>
          </p:cNvPr>
          <p:cNvSpPr/>
          <p:nvPr/>
        </p:nvSpPr>
        <p:spPr>
          <a:xfrm>
            <a:off x="1225056" y="3458830"/>
            <a:ext cx="5587346" cy="36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9533423-3305-4807-B083-31CDF8BDA999}"/>
              </a:ext>
            </a:extLst>
          </p:cNvPr>
          <p:cNvSpPr/>
          <p:nvPr/>
        </p:nvSpPr>
        <p:spPr>
          <a:xfrm>
            <a:off x="1152904" y="338263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8A8A01C-A21E-4062-9D32-54FB70C9525D}"/>
              </a:ext>
            </a:extLst>
          </p:cNvPr>
          <p:cNvSpPr/>
          <p:nvPr/>
        </p:nvSpPr>
        <p:spPr>
          <a:xfrm>
            <a:off x="6605922" y="3382630"/>
            <a:ext cx="256599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00" b="1" dirty="0"/>
              <a:t>4-1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8033091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정규반</a:t>
            </a:r>
            <a:r>
              <a:rPr lang="ko-KR" altLang="en-US" b="0" dirty="0"/>
              <a:t>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807251"/>
              </p:ext>
            </p:extLst>
          </p:nvPr>
        </p:nvGraphicFramePr>
        <p:xfrm>
          <a:off x="8104412" y="211913"/>
          <a:ext cx="1800000" cy="1748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#3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메가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X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대성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THE PREMIUM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모의고사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페이지 이동</a:t>
                      </a:r>
                      <a:b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https://mcoregj.megastudy.net/intro/2022/premium/index.asp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906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#4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월간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학습지</a:t>
                      </a:r>
                      <a:b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페이지 이동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https://mcoregj.megastudy.net/intro/info/2022/monthly/index.asp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6208435"/>
                  </a:ext>
                </a:extLst>
              </a:tr>
            </a:tbl>
          </a:graphicData>
        </a:graphic>
      </p:graphicFrame>
      <p:sp>
        <p:nvSpPr>
          <p:cNvPr id="84" name="직사각형 83">
            <a:extLst>
              <a:ext uri="{FF2B5EF4-FFF2-40B4-BE49-F238E27FC236}">
                <a16:creationId xmlns:a16="http://schemas.microsoft.com/office/drawing/2014/main" id="{95FF35CA-DC66-4FAC-98A1-A581C0D0B06C}"/>
              </a:ext>
            </a:extLst>
          </p:cNvPr>
          <p:cNvSpPr/>
          <p:nvPr/>
        </p:nvSpPr>
        <p:spPr>
          <a:xfrm>
            <a:off x="239036" y="838854"/>
            <a:ext cx="2950893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22AC55D-267F-4630-84F4-584058E082D2}"/>
              </a:ext>
            </a:extLst>
          </p:cNvPr>
          <p:cNvSpPr txBox="1"/>
          <p:nvPr/>
        </p:nvSpPr>
        <p:spPr>
          <a:xfrm>
            <a:off x="1464927" y="1051285"/>
            <a:ext cx="1712023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전략에 실전을 </a:t>
            </a:r>
            <a:r>
              <a:rPr lang="en-US" altLang="ko-KR" sz="1000" spc="-100" dirty="0">
                <a:latin typeface="+mn-ea"/>
                <a:ea typeface="+mn-ea"/>
              </a:rPr>
              <a:t>THE</a:t>
            </a:r>
            <a:r>
              <a:rPr lang="ko-KR" altLang="en-US" sz="1000" spc="-100" dirty="0">
                <a:latin typeface="+mn-ea"/>
                <a:ea typeface="+mn-ea"/>
              </a:rPr>
              <a:t>하다</a:t>
            </a: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메가</a:t>
            </a:r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X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대성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더 프리미엄 모의고사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77C903A-EC29-4F8F-9B55-7DEB97D8EB71}"/>
              </a:ext>
            </a:extLst>
          </p:cNvPr>
          <p:cNvSpPr txBox="1"/>
          <p:nvPr/>
        </p:nvSpPr>
        <p:spPr>
          <a:xfrm>
            <a:off x="1464927" y="2053743"/>
            <a:ext cx="17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과목별 전문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출제진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 및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다회차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검토 과정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전과목 모두 구성 및 정확한 객관적인 위치 확인</a:t>
            </a:r>
          </a:p>
        </p:txBody>
      </p:sp>
      <p:pic>
        <p:nvPicPr>
          <p:cNvPr id="87" name="Picture 6" descr="메가X대성 더 프리미엄 모의고사">
            <a:extLst>
              <a:ext uri="{FF2B5EF4-FFF2-40B4-BE49-F238E27FC236}">
                <a16:creationId xmlns:a16="http://schemas.microsoft.com/office/drawing/2014/main" id="{F3699488-E647-405D-9233-E86E2A908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12" y="1315514"/>
            <a:ext cx="1140507" cy="113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모서리가 둥근 직사각형 59">
            <a:extLst>
              <a:ext uri="{FF2B5EF4-FFF2-40B4-BE49-F238E27FC236}">
                <a16:creationId xmlns:a16="http://schemas.microsoft.com/office/drawing/2014/main" id="{0811AEFD-AF9F-443C-B0CB-8B5C2E0650F3}"/>
              </a:ext>
            </a:extLst>
          </p:cNvPr>
          <p:cNvSpPr/>
          <p:nvPr/>
        </p:nvSpPr>
        <p:spPr bwMode="auto">
          <a:xfrm>
            <a:off x="1552940" y="1786788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CA47622-4691-43BE-83B3-04F93E7434DE}"/>
              </a:ext>
            </a:extLst>
          </p:cNvPr>
          <p:cNvSpPr/>
          <p:nvPr/>
        </p:nvSpPr>
        <p:spPr>
          <a:xfrm>
            <a:off x="1499754" y="172370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752D5AF-B04C-4E06-A18F-4EE7AD600933}"/>
              </a:ext>
            </a:extLst>
          </p:cNvPr>
          <p:cNvSpPr/>
          <p:nvPr/>
        </p:nvSpPr>
        <p:spPr>
          <a:xfrm>
            <a:off x="213815" y="751196"/>
            <a:ext cx="3012579" cy="475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4D888C-26AA-4CD7-8AA7-D95AB9F25D21}"/>
              </a:ext>
            </a:extLst>
          </p:cNvPr>
          <p:cNvSpPr txBox="1"/>
          <p:nvPr/>
        </p:nvSpPr>
        <p:spPr>
          <a:xfrm>
            <a:off x="124479" y="523711"/>
            <a:ext cx="11384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@ 37p 1</a:t>
            </a:r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상세내용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B3B522F-B2F1-4023-91E7-689537636609}"/>
              </a:ext>
            </a:extLst>
          </p:cNvPr>
          <p:cNvSpPr txBox="1"/>
          <p:nvPr/>
        </p:nvSpPr>
        <p:spPr>
          <a:xfrm>
            <a:off x="232966" y="850521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#3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162B22B-40B0-4B3A-98DD-51E23C2D6707}"/>
              </a:ext>
            </a:extLst>
          </p:cNvPr>
          <p:cNvSpPr/>
          <p:nvPr/>
        </p:nvSpPr>
        <p:spPr>
          <a:xfrm>
            <a:off x="231799" y="3025741"/>
            <a:ext cx="2950893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0911B13-F05E-45B6-8675-D6FB0FD72810}"/>
              </a:ext>
            </a:extLst>
          </p:cNvPr>
          <p:cNvSpPr txBox="1"/>
          <p:nvPr/>
        </p:nvSpPr>
        <p:spPr>
          <a:xfrm>
            <a:off x="225729" y="3037408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#4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pic>
        <p:nvPicPr>
          <p:cNvPr id="80" name="Picture 2" descr="월간 학습지 장영진">
            <a:extLst>
              <a:ext uri="{FF2B5EF4-FFF2-40B4-BE49-F238E27FC236}">
                <a16:creationId xmlns:a16="http://schemas.microsoft.com/office/drawing/2014/main" id="{49425ADD-065E-4A80-B226-A6543340E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77" y="3541163"/>
            <a:ext cx="1077631" cy="109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D8487D15-DE24-4978-B9F0-7525C0692ADC}"/>
              </a:ext>
            </a:extLst>
          </p:cNvPr>
          <p:cNvSpPr txBox="1"/>
          <p:nvPr/>
        </p:nvSpPr>
        <p:spPr>
          <a:xfrm>
            <a:off x="1389584" y="3163847"/>
            <a:ext cx="171202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러셀 수학 월간지</a:t>
            </a: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월간 학습지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  <a:p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(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월간 장영진</a:t>
            </a:r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C89D5E2-AA40-4210-9B29-AFA1172DA995}"/>
              </a:ext>
            </a:extLst>
          </p:cNvPr>
          <p:cNvSpPr txBox="1"/>
          <p:nvPr/>
        </p:nvSpPr>
        <p:spPr>
          <a:xfrm>
            <a:off x="1389584" y="4166305"/>
            <a:ext cx="17120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수학 장영진 선생님의 자작 문항으로 매월 집체 모의고사 진행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수험생활에 필요한 다양한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수학∙입시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관련 정보 제공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모서리가 둥근 직사각형 61">
            <a:extLst>
              <a:ext uri="{FF2B5EF4-FFF2-40B4-BE49-F238E27FC236}">
                <a16:creationId xmlns:a16="http://schemas.microsoft.com/office/drawing/2014/main" id="{BF3FF1C4-8E6E-4A17-95B3-B27AD2E67025}"/>
              </a:ext>
            </a:extLst>
          </p:cNvPr>
          <p:cNvSpPr/>
          <p:nvPr/>
        </p:nvSpPr>
        <p:spPr bwMode="auto">
          <a:xfrm>
            <a:off x="1477597" y="3894983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E22D8073-40C0-4E82-8204-7F7F919CB4A7}"/>
              </a:ext>
            </a:extLst>
          </p:cNvPr>
          <p:cNvSpPr/>
          <p:nvPr/>
        </p:nvSpPr>
        <p:spPr>
          <a:xfrm>
            <a:off x="1424411" y="382781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3144977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정규반</a:t>
            </a:r>
            <a:r>
              <a:rPr lang="ko-KR" altLang="en-US" b="0" dirty="0"/>
              <a:t>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030435"/>
              </p:ext>
            </p:extLst>
          </p:nvPr>
        </p:nvGraphicFramePr>
        <p:xfrm>
          <a:off x="8104412" y="211913"/>
          <a:ext cx="1800000" cy="2211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수능에 최적화된 시스템</a:t>
                      </a:r>
                      <a:endParaRPr lang="en-US" altLang="ko-KR" sz="900" b="0" spc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767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 자동 롤링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문구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35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교체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첨부파일 이미지 참고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러셀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CORE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광주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폴더 내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모의고사 추가 사진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.jpg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4742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 내 이미지 활용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https://russeldata.megastudy.net/campus/images/russel/core_gj/2023/winter/cont07_img03.png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9387216"/>
                  </a:ext>
                </a:extLst>
              </a:tr>
            </a:tbl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39B5D2-68BC-4BD1-931C-671BCAF202DA}"/>
              </a:ext>
            </a:extLst>
          </p:cNvPr>
          <p:cNvSpPr/>
          <p:nvPr/>
        </p:nvSpPr>
        <p:spPr>
          <a:xfrm>
            <a:off x="5673402" y="75010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7" name="Picture 2" descr="https://russeldata.megastudy.net/campus/images/russel/core_gj/2023/winter_overall/program_img04.jpg">
            <a:extLst>
              <a:ext uri="{FF2B5EF4-FFF2-40B4-BE49-F238E27FC236}">
                <a16:creationId xmlns:a16="http://schemas.microsoft.com/office/drawing/2014/main" id="{42550232-B322-468C-8664-AB15EDE58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4" t="-218" r="6276" b="42165"/>
          <a:stretch/>
        </p:blipFill>
        <p:spPr bwMode="auto">
          <a:xfrm>
            <a:off x="5896708" y="1288309"/>
            <a:ext cx="1693043" cy="180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9F061AC3-94EE-421C-B603-9159023F404C}"/>
              </a:ext>
            </a:extLst>
          </p:cNvPr>
          <p:cNvSpPr/>
          <p:nvPr/>
        </p:nvSpPr>
        <p:spPr>
          <a:xfrm>
            <a:off x="3429353" y="75010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9" name="Picture 6" descr="https://russeldata.megastudy.net/campus/images/russel/intro/2023/winter/program_img03.png">
            <a:extLst>
              <a:ext uri="{FF2B5EF4-FFF2-40B4-BE49-F238E27FC236}">
                <a16:creationId xmlns:a16="http://schemas.microsoft.com/office/drawing/2014/main" id="{D4952506-0580-4F20-B203-AF5C2C7A3A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" r="8795" b="44310"/>
          <a:stretch/>
        </p:blipFill>
        <p:spPr bwMode="auto">
          <a:xfrm>
            <a:off x="3609211" y="1255523"/>
            <a:ext cx="1800200" cy="185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7F1D70-D001-4FBD-967C-BD92E18FC013}"/>
              </a:ext>
            </a:extLst>
          </p:cNvPr>
          <p:cNvSpPr/>
          <p:nvPr/>
        </p:nvSpPr>
        <p:spPr>
          <a:xfrm>
            <a:off x="632842" y="75010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44" name="Picture 4" descr="https://russeldata.megastudy.net/campus/images/russel/intro/2023/winter/program_img02.png">
            <a:extLst>
              <a:ext uri="{FF2B5EF4-FFF2-40B4-BE49-F238E27FC236}">
                <a16:creationId xmlns:a16="http://schemas.microsoft.com/office/drawing/2014/main" id="{844A9937-65E5-4E72-ACC8-EB9A8634B4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69"/>
          <a:stretch/>
        </p:blipFill>
        <p:spPr bwMode="auto">
          <a:xfrm>
            <a:off x="848544" y="1255701"/>
            <a:ext cx="1715172" cy="185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E2B1F98-C28D-4573-90FD-62667B989B9D}"/>
              </a:ext>
            </a:extLst>
          </p:cNvPr>
          <p:cNvSpPr txBox="1"/>
          <p:nvPr/>
        </p:nvSpPr>
        <p:spPr>
          <a:xfrm>
            <a:off x="632841" y="88040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러셀 학습 </a:t>
            </a:r>
            <a:r>
              <a:rPr lang="ko-KR" altLang="en-US" sz="1200" b="1" spc="-100" dirty="0" err="1">
                <a:latin typeface="+mn-ea"/>
                <a:ea typeface="+mn-ea"/>
              </a:rPr>
              <a:t>플래너</a:t>
            </a:r>
            <a:endParaRPr lang="ko-KR" altLang="en-US" sz="1200" b="1" spc="-100" dirty="0">
              <a:latin typeface="+mn-ea"/>
              <a:ea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6C0DBAE-A8E7-4817-B522-49BDC290A7C2}"/>
              </a:ext>
            </a:extLst>
          </p:cNvPr>
          <p:cNvSpPr txBox="1"/>
          <p:nvPr/>
        </p:nvSpPr>
        <p:spPr>
          <a:xfrm>
            <a:off x="638870" y="323011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학습 목표 수립 및 자기주도학습 훈련</a:t>
            </a:r>
          </a:p>
          <a:p>
            <a:r>
              <a:rPr lang="ko-KR" altLang="en-US" dirty="0"/>
              <a:t>매일 </a:t>
            </a:r>
            <a:r>
              <a:rPr lang="ko-KR" altLang="en-US" dirty="0" err="1"/>
              <a:t>시간별</a:t>
            </a:r>
            <a:r>
              <a:rPr lang="en-US" altLang="ko-KR" dirty="0"/>
              <a:t>/</a:t>
            </a:r>
            <a:r>
              <a:rPr lang="ko-KR" altLang="en-US" dirty="0"/>
              <a:t>과목별 목표 학습량과 실제 학습량 비교 후 담임선생님의 피드백을 통해 학습 상황 점검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87D000-47B8-4DA3-8241-1A3EAD0E3AE1}"/>
              </a:ext>
            </a:extLst>
          </p:cNvPr>
          <p:cNvSpPr txBox="1"/>
          <p:nvPr/>
        </p:nvSpPr>
        <p:spPr>
          <a:xfrm>
            <a:off x="3429352" y="88040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 err="1">
                <a:latin typeface="+mn-ea"/>
                <a:ea typeface="+mn-ea"/>
              </a:rPr>
              <a:t>일일수학</a:t>
            </a:r>
            <a:r>
              <a:rPr lang="ko-KR" altLang="en-US" sz="1200" b="1" spc="-100" dirty="0">
                <a:latin typeface="+mn-ea"/>
                <a:ea typeface="+mn-ea"/>
              </a:rPr>
              <a:t> </a:t>
            </a:r>
            <a:r>
              <a:rPr lang="en-US" altLang="ko-KR" sz="1200" b="1" spc="-100" dirty="0">
                <a:latin typeface="+mn-ea"/>
                <a:ea typeface="+mn-ea"/>
              </a:rPr>
              <a:t>30</a:t>
            </a:r>
            <a:r>
              <a:rPr lang="ko-KR" altLang="en-US" sz="1200" b="1" spc="-100" dirty="0">
                <a:latin typeface="+mn-ea"/>
                <a:ea typeface="+mn-ea"/>
              </a:rPr>
              <a:t>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3AE666-73E8-458E-8CF6-31222E458D0F}"/>
              </a:ext>
            </a:extLst>
          </p:cNvPr>
          <p:cNvSpPr txBox="1"/>
          <p:nvPr/>
        </p:nvSpPr>
        <p:spPr>
          <a:xfrm>
            <a:off x="3435381" y="323011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매일 일정한 양의 수학 문제풀이로 습관 형성</a:t>
            </a:r>
          </a:p>
          <a:p>
            <a:r>
              <a:rPr lang="ko-KR" altLang="en-US" dirty="0"/>
              <a:t>지속적인 훈련으로 실수 방지 및 습관 개선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3ABC8D-CA9A-4438-89AB-1836707A2683}"/>
              </a:ext>
            </a:extLst>
          </p:cNvPr>
          <p:cNvSpPr txBox="1"/>
          <p:nvPr/>
        </p:nvSpPr>
        <p:spPr>
          <a:xfrm>
            <a:off x="5673401" y="88040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러셀 </a:t>
            </a:r>
            <a:r>
              <a:rPr lang="ko-KR" altLang="en-US" sz="1200" b="1" spc="-100" dirty="0" err="1">
                <a:latin typeface="+mn-ea"/>
                <a:ea typeface="+mn-ea"/>
              </a:rPr>
              <a:t>총평노트</a:t>
            </a:r>
            <a:endParaRPr lang="ko-KR" altLang="en-US" sz="1200" b="1" spc="-100" dirty="0">
              <a:latin typeface="+mn-ea"/>
              <a:ea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42E053-914B-4ECC-8349-D54F790CC3C0}"/>
              </a:ext>
            </a:extLst>
          </p:cNvPr>
          <p:cNvSpPr txBox="1"/>
          <p:nvPr/>
        </p:nvSpPr>
        <p:spPr>
          <a:xfrm>
            <a:off x="5679430" y="323011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spc="-150" dirty="0"/>
              <a:t>시험 응시 전후 목표 성적과 실제 성적 기록</a:t>
            </a:r>
          </a:p>
          <a:p>
            <a:r>
              <a:rPr lang="ko-KR" altLang="en-US" spc="-150" dirty="0"/>
              <a:t>과목별 성적 변화 확인으로 향후 목표 설정 및 보완</a:t>
            </a:r>
          </a:p>
          <a:p>
            <a:r>
              <a:rPr lang="ko-KR" altLang="en-US" spc="-150" dirty="0"/>
              <a:t>실수</a:t>
            </a:r>
            <a:r>
              <a:rPr lang="en-US" altLang="ko-KR" spc="-150" dirty="0"/>
              <a:t>, </a:t>
            </a:r>
            <a:r>
              <a:rPr lang="ko-KR" altLang="en-US" spc="-150" dirty="0"/>
              <a:t>오답 등 자기 평가를 통해 취약점 개선 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0A3EF12-FD55-48EF-B3F4-73915AC44AA1}"/>
              </a:ext>
            </a:extLst>
          </p:cNvPr>
          <p:cNvSpPr/>
          <p:nvPr/>
        </p:nvSpPr>
        <p:spPr>
          <a:xfrm>
            <a:off x="344488" y="710298"/>
            <a:ext cx="7574719" cy="332384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A5F7D3E-AEAE-4708-8765-DC181D6A74B5}"/>
              </a:ext>
            </a:extLst>
          </p:cNvPr>
          <p:cNvSpPr/>
          <p:nvPr/>
        </p:nvSpPr>
        <p:spPr>
          <a:xfrm>
            <a:off x="272337" y="677639"/>
            <a:ext cx="182018" cy="15792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EFE0BE3-268C-4FFE-BF99-9A7C3EB4FB04}"/>
              </a:ext>
            </a:extLst>
          </p:cNvPr>
          <p:cNvSpPr/>
          <p:nvPr/>
        </p:nvSpPr>
        <p:spPr>
          <a:xfrm>
            <a:off x="213815" y="404664"/>
            <a:ext cx="3012579" cy="619268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순서도: 수행의 시작/종료 26">
            <a:extLst>
              <a:ext uri="{FF2B5EF4-FFF2-40B4-BE49-F238E27FC236}">
                <a16:creationId xmlns:a16="http://schemas.microsoft.com/office/drawing/2014/main" id="{AF058E55-0643-4546-8F82-2BDFED3A0214}"/>
              </a:ext>
            </a:extLst>
          </p:cNvPr>
          <p:cNvSpPr/>
          <p:nvPr/>
        </p:nvSpPr>
        <p:spPr>
          <a:xfrm>
            <a:off x="1522940" y="4097787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882C04F-24F0-4C6F-B3F3-11C7851341D7}"/>
              </a:ext>
            </a:extLst>
          </p:cNvPr>
          <p:cNvSpPr>
            <a:spLocks noChangeAspect="1"/>
          </p:cNvSpPr>
          <p:nvPr/>
        </p:nvSpPr>
        <p:spPr>
          <a:xfrm>
            <a:off x="1735704" y="4097787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AAF7760-8016-4E0A-B9D1-B7063836F6EE}"/>
              </a:ext>
            </a:extLst>
          </p:cNvPr>
          <p:cNvSpPr>
            <a:spLocks noChangeAspect="1"/>
          </p:cNvSpPr>
          <p:nvPr/>
        </p:nvSpPr>
        <p:spPr>
          <a:xfrm>
            <a:off x="1819313" y="4097787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Fill">
            <a:extLst>
              <a:ext uri="{FF2B5EF4-FFF2-40B4-BE49-F238E27FC236}">
                <a16:creationId xmlns:a16="http://schemas.microsoft.com/office/drawing/2014/main" id="{1FE200BA-814E-4B66-AC58-523E7EAFFA74}"/>
              </a:ext>
            </a:extLst>
          </p:cNvPr>
          <p:cNvSpPr>
            <a:spLocks/>
          </p:cNvSpPr>
          <p:nvPr/>
        </p:nvSpPr>
        <p:spPr bwMode="auto">
          <a:xfrm rot="5400000">
            <a:off x="1544231" y="5597066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D57D44-6E4C-438E-B633-E92ABAA65117}"/>
              </a:ext>
            </a:extLst>
          </p:cNvPr>
          <p:cNvSpPr txBox="1"/>
          <p:nvPr/>
        </p:nvSpPr>
        <p:spPr>
          <a:xfrm>
            <a:off x="332609" y="4605341"/>
            <a:ext cx="2961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실전 대비 훈련을 위해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정기적으로 집체 모의고사를 진행</a:t>
            </a:r>
            <a:r>
              <a:rPr lang="ko-KR" altLang="en-US" sz="1000" spc="-100" dirty="0">
                <a:latin typeface="+mn-ea"/>
                <a:ea typeface="+mn-ea"/>
              </a:rPr>
              <a:t>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41" name="순서도: 수행의 시작/종료 40">
            <a:extLst>
              <a:ext uri="{FF2B5EF4-FFF2-40B4-BE49-F238E27FC236}">
                <a16:creationId xmlns:a16="http://schemas.microsoft.com/office/drawing/2014/main" id="{3BE0E30B-3660-4B9D-9BD2-E7D5DB239E46}"/>
              </a:ext>
            </a:extLst>
          </p:cNvPr>
          <p:cNvSpPr/>
          <p:nvPr/>
        </p:nvSpPr>
        <p:spPr>
          <a:xfrm>
            <a:off x="1666951" y="6452155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418F11A-B420-400B-A61F-6122F280337F}"/>
              </a:ext>
            </a:extLst>
          </p:cNvPr>
          <p:cNvSpPr>
            <a:spLocks noChangeAspect="1"/>
          </p:cNvSpPr>
          <p:nvPr/>
        </p:nvSpPr>
        <p:spPr>
          <a:xfrm>
            <a:off x="1879715" y="6452155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16ED500-E1CC-4A5A-B7D9-5641EA1CBB77}"/>
              </a:ext>
            </a:extLst>
          </p:cNvPr>
          <p:cNvSpPr/>
          <p:nvPr/>
        </p:nvSpPr>
        <p:spPr bwMode="auto">
          <a:xfrm>
            <a:off x="291371" y="4189483"/>
            <a:ext cx="2896445" cy="332183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69B3F3-FAD7-407A-8EDC-82A2D11B2C60}"/>
              </a:ext>
            </a:extLst>
          </p:cNvPr>
          <p:cNvSpPr/>
          <p:nvPr/>
        </p:nvSpPr>
        <p:spPr>
          <a:xfrm>
            <a:off x="252600" y="410736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4EE445B-187D-449A-8DF9-B9E2E3B2A5BB}"/>
              </a:ext>
            </a:extLst>
          </p:cNvPr>
          <p:cNvSpPr/>
          <p:nvPr/>
        </p:nvSpPr>
        <p:spPr>
          <a:xfrm>
            <a:off x="213815" y="4204252"/>
            <a:ext cx="30125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학습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플래너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일일수학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30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제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총평 노트는 러셀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재원생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대상으로 ‘전액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지원’되는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콘텐츠입니다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2017BB67-DD4F-4FE6-8B45-2AF1D51D2A8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51" t="35426"/>
          <a:stretch/>
        </p:blipFill>
        <p:spPr>
          <a:xfrm>
            <a:off x="720093" y="4984462"/>
            <a:ext cx="2036206" cy="1396445"/>
          </a:xfrm>
          <a:prstGeom prst="rect">
            <a:avLst/>
          </a:prstGeom>
        </p:spPr>
      </p:pic>
      <p:pic>
        <p:nvPicPr>
          <p:cNvPr id="59" name="Picture 2" descr="https://russeldata.megastudy.net/campus/images/russel/core_gj/2023/winter/cont07_img03.png">
            <a:extLst>
              <a:ext uri="{FF2B5EF4-FFF2-40B4-BE49-F238E27FC236}">
                <a16:creationId xmlns:a16="http://schemas.microsoft.com/office/drawing/2014/main" id="{622FE415-3691-4DBE-BEBD-74332BE296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3" t="57145" r="51436" b="4469"/>
          <a:stretch/>
        </p:blipFill>
        <p:spPr bwMode="auto">
          <a:xfrm>
            <a:off x="3955544" y="4993058"/>
            <a:ext cx="2034611" cy="138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61FAF18-5321-4B6B-A421-C37F36E3BD02}"/>
              </a:ext>
            </a:extLst>
          </p:cNvPr>
          <p:cNvSpPr/>
          <p:nvPr/>
        </p:nvSpPr>
        <p:spPr>
          <a:xfrm>
            <a:off x="632841" y="497829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1A0040C-5641-40FF-8282-A8A8ED578AB2}"/>
              </a:ext>
            </a:extLst>
          </p:cNvPr>
          <p:cNvSpPr/>
          <p:nvPr/>
        </p:nvSpPr>
        <p:spPr>
          <a:xfrm>
            <a:off x="5436066" y="4988887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4050E8F-A793-47EF-83B3-D17E81139792}"/>
              </a:ext>
            </a:extLst>
          </p:cNvPr>
          <p:cNvSpPr/>
          <p:nvPr/>
        </p:nvSpPr>
        <p:spPr>
          <a:xfrm>
            <a:off x="3849560" y="497829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E208978-9F8C-4D88-8735-E5D9B84A3DBC}"/>
              </a:ext>
            </a:extLst>
          </p:cNvPr>
          <p:cNvSpPr/>
          <p:nvPr/>
        </p:nvSpPr>
        <p:spPr>
          <a:xfrm>
            <a:off x="2040874" y="4988887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5949486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CDC1C99-BF01-4797-B778-D6AAC451678E}"/>
              </a:ext>
            </a:extLst>
          </p:cNvPr>
          <p:cNvSpPr txBox="1"/>
          <p:nvPr/>
        </p:nvSpPr>
        <p:spPr>
          <a:xfrm>
            <a:off x="416318" y="926185"/>
            <a:ext cx="2607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러셀 실전 콘텐츠 </a:t>
            </a:r>
            <a:r>
              <a:rPr lang="ko-KR" altLang="en-US" b="1" dirty="0"/>
              <a:t>연간 시행 일정</a:t>
            </a:r>
            <a:endParaRPr lang="en-US" altLang="ko-KR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FC396A5-441C-4DC7-AF6E-8A28F1CFCAF1}"/>
              </a:ext>
            </a:extLst>
          </p:cNvPr>
          <p:cNvSpPr/>
          <p:nvPr/>
        </p:nvSpPr>
        <p:spPr>
          <a:xfrm>
            <a:off x="-14144" y="4909827"/>
            <a:ext cx="324053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상기 일정은 평가원 시행 계획 및 학원 학사일정에 따라 변경 및 조정될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BFA4BC5-5850-41AB-9705-826D8A083DBA}"/>
              </a:ext>
            </a:extLst>
          </p:cNvPr>
          <p:cNvSpPr/>
          <p:nvPr/>
        </p:nvSpPr>
        <p:spPr bwMode="auto">
          <a:xfrm>
            <a:off x="227264" y="5153909"/>
            <a:ext cx="3003353" cy="5982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</a:t>
            </a:r>
            <a:r>
              <a:rPr lang="en-US" altLang="ko-KR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CORE </a:t>
            </a:r>
            <a:r>
              <a:rPr lang="ko-KR" altLang="en-US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광주 </a:t>
            </a:r>
            <a:r>
              <a:rPr lang="en-US" altLang="ko-KR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정규반에서</a:t>
            </a:r>
            <a:endParaRPr lang="en-US" altLang="ko-KR" sz="1000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목표하는 최상위권 대입성공을 쟁취</a:t>
            </a:r>
            <a:r>
              <a:rPr lang="ko-KR" altLang="en-US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 수 있습니다</a:t>
            </a:r>
            <a:r>
              <a:rPr lang="en-US" altLang="ko-KR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4BEE5C9-8C54-4C45-AE8C-75831B71E535}"/>
              </a:ext>
            </a:extLst>
          </p:cNvPr>
          <p:cNvSpPr/>
          <p:nvPr/>
        </p:nvSpPr>
        <p:spPr>
          <a:xfrm>
            <a:off x="213815" y="836712"/>
            <a:ext cx="3012579" cy="554461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13B09ED-5BD6-491C-8FF7-A8B37C6B71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427797"/>
              </p:ext>
            </p:extLst>
          </p:nvPr>
        </p:nvGraphicFramePr>
        <p:xfrm>
          <a:off x="249666" y="1227624"/>
          <a:ext cx="2888085" cy="36385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6680">
                  <a:extLst>
                    <a:ext uri="{9D8B030D-6E8A-4147-A177-3AD203B41FA5}">
                      <a16:colId xmlns:a16="http://schemas.microsoft.com/office/drawing/2014/main" val="2370094511"/>
                    </a:ext>
                  </a:extLst>
                </a:gridCol>
                <a:gridCol w="386680">
                  <a:extLst>
                    <a:ext uri="{9D8B030D-6E8A-4147-A177-3AD203B41FA5}">
                      <a16:colId xmlns:a16="http://schemas.microsoft.com/office/drawing/2014/main" val="1859245656"/>
                    </a:ext>
                  </a:extLst>
                </a:gridCol>
                <a:gridCol w="541353">
                  <a:extLst>
                    <a:ext uri="{9D8B030D-6E8A-4147-A177-3AD203B41FA5}">
                      <a16:colId xmlns:a16="http://schemas.microsoft.com/office/drawing/2014/main" val="1565457653"/>
                    </a:ext>
                  </a:extLst>
                </a:gridCol>
                <a:gridCol w="541353">
                  <a:extLst>
                    <a:ext uri="{9D8B030D-6E8A-4147-A177-3AD203B41FA5}">
                      <a16:colId xmlns:a16="http://schemas.microsoft.com/office/drawing/2014/main" val="1842447434"/>
                    </a:ext>
                  </a:extLst>
                </a:gridCol>
                <a:gridCol w="618688">
                  <a:extLst>
                    <a:ext uri="{9D8B030D-6E8A-4147-A177-3AD203B41FA5}">
                      <a16:colId xmlns:a16="http://schemas.microsoft.com/office/drawing/2014/main" val="2983966933"/>
                    </a:ext>
                  </a:extLst>
                </a:gridCol>
                <a:gridCol w="413331">
                  <a:extLst>
                    <a:ext uri="{9D8B030D-6E8A-4147-A177-3AD203B41FA5}">
                      <a16:colId xmlns:a16="http://schemas.microsoft.com/office/drawing/2014/main" val="2338773963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구분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u="none" strike="noStrike" dirty="0">
                          <a:effectLst/>
                        </a:rPr>
                        <a:t>평가원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u="none" strike="noStrike" dirty="0">
                          <a:effectLst/>
                        </a:rPr>
                        <a:t>러셀</a:t>
                      </a:r>
                      <a:r>
                        <a:rPr lang="en-US" altLang="ko-KR" sz="800" b="1" u="none" strike="noStrike" dirty="0">
                          <a:effectLst/>
                        </a:rPr>
                        <a:t>CORE Weekly</a:t>
                      </a:r>
                      <a:br>
                        <a:rPr lang="en-US" altLang="ko-KR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모의고사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effectLst/>
                        </a:rPr>
                        <a:t>QUEL</a:t>
                      </a:r>
                      <a:br>
                        <a:rPr lang="en-US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모의고사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u="none" strike="noStrike" dirty="0">
                          <a:effectLst/>
                        </a:rPr>
                        <a:t>메가</a:t>
                      </a:r>
                      <a:r>
                        <a:rPr lang="en-US" altLang="ko-KR" sz="800" b="1" u="none" strike="noStrike" dirty="0">
                          <a:effectLst/>
                        </a:rPr>
                        <a:t>X</a:t>
                      </a:r>
                      <a:r>
                        <a:rPr lang="ko-KR" altLang="en-US" sz="800" b="1" u="none" strike="noStrike" dirty="0">
                          <a:effectLst/>
                        </a:rPr>
                        <a:t>대성</a:t>
                      </a:r>
                      <a:br>
                        <a:rPr lang="ko-KR" altLang="en-US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더 프리미엄 </a:t>
                      </a:r>
                      <a:br>
                        <a:rPr lang="ko-KR" altLang="en-US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모의고사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u="none" strike="noStrike" dirty="0">
                          <a:effectLst/>
                        </a:rPr>
                        <a:t>월간 </a:t>
                      </a:r>
                      <a:br>
                        <a:rPr lang="ko-KR" altLang="en-US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학습지</a:t>
                      </a:r>
                      <a:r>
                        <a:rPr lang="en-US" altLang="ko-KR" sz="800" b="1" u="none" strike="noStrike" dirty="0">
                          <a:effectLst/>
                        </a:rPr>
                        <a:t>(</a:t>
                      </a:r>
                      <a:r>
                        <a:rPr lang="ko-KR" altLang="en-US" sz="800" b="1" u="none" strike="noStrike" dirty="0">
                          <a:effectLst/>
                        </a:rPr>
                        <a:t>월간 장영진</a:t>
                      </a:r>
                      <a:r>
                        <a:rPr lang="en-US" altLang="ko-KR" sz="800" b="1" u="none" strike="noStrike" dirty="0">
                          <a:effectLst/>
                        </a:rPr>
                        <a:t>)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47879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06199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637069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4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03246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5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78211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6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0507579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7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59389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8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50908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9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27821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10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648597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11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수능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0286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DB7E7B-9A5C-4013-AEE9-78463A1611F1}"/>
              </a:ext>
            </a:extLst>
          </p:cNvPr>
          <p:cNvSpPr/>
          <p:nvPr/>
        </p:nvSpPr>
        <p:spPr bwMode="auto">
          <a:xfrm>
            <a:off x="1017276" y="1149779"/>
            <a:ext cx="518115" cy="3711165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6375300-B535-4DB9-A9FE-6F5FE6C3FBE8}"/>
              </a:ext>
            </a:extLst>
          </p:cNvPr>
          <p:cNvSpPr/>
          <p:nvPr/>
        </p:nvSpPr>
        <p:spPr>
          <a:xfrm>
            <a:off x="978504" y="106766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E4A173D8-247A-445E-892C-0AB55EEC5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592" y="4"/>
            <a:ext cx="5957600" cy="211909"/>
          </a:xfrm>
        </p:spPr>
        <p:txBody>
          <a:bodyPr/>
          <a:lstStyle/>
          <a:p>
            <a:r>
              <a:rPr lang="en-US" altLang="ko-KR" sz="900" b="0" dirty="0">
                <a:latin typeface="+mn-ea"/>
                <a:ea typeface="+mn-ea"/>
              </a:rPr>
              <a:t>2024 N</a:t>
            </a:r>
            <a:r>
              <a:rPr lang="ko-KR" altLang="en-US" sz="900" b="0" dirty="0">
                <a:latin typeface="+mn-ea"/>
                <a:ea typeface="+mn-ea"/>
              </a:rPr>
              <a:t>수 </a:t>
            </a:r>
            <a:r>
              <a:rPr lang="ko-KR" altLang="en-US" sz="900" b="0" dirty="0" err="1">
                <a:latin typeface="+mn-ea"/>
                <a:ea typeface="+mn-ea"/>
              </a:rPr>
              <a:t>정규반</a:t>
            </a:r>
            <a:r>
              <a:rPr lang="en-US" altLang="ko-KR" sz="900" b="0" dirty="0">
                <a:latin typeface="+mn-ea"/>
                <a:ea typeface="+mn-ea"/>
              </a:rPr>
              <a:t>(CORE</a:t>
            </a:r>
            <a:r>
              <a:rPr lang="ko-KR" altLang="en-US" sz="900" b="0" dirty="0">
                <a:latin typeface="+mn-ea"/>
                <a:ea typeface="+mn-ea"/>
              </a:rPr>
              <a:t>광주 </a:t>
            </a:r>
            <a:r>
              <a:rPr lang="ko-KR" altLang="en-US" sz="900" b="0" dirty="0" err="1">
                <a:latin typeface="+mn-ea"/>
                <a:ea typeface="+mn-ea"/>
              </a:rPr>
              <a:t>정규반</a:t>
            </a:r>
            <a:r>
              <a:rPr lang="ko-KR" altLang="en-US" sz="900" b="0" dirty="0">
                <a:latin typeface="+mn-ea"/>
                <a:ea typeface="+mn-ea"/>
              </a:rPr>
              <a:t> </a:t>
            </a:r>
            <a:r>
              <a:rPr lang="en-US" altLang="ko-KR" sz="900" b="0" dirty="0">
                <a:latin typeface="+mn-ea"/>
                <a:ea typeface="+mn-ea"/>
              </a:rPr>
              <a:t>MO)</a:t>
            </a:r>
            <a:endParaRPr lang="ko-KR" altLang="en-US" sz="900" dirty="0">
              <a:latin typeface="+mn-ea"/>
              <a:ea typeface="+mn-ea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FC098FC-6E63-4D32-A2B2-FAA0D027C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942257"/>
              </p:ext>
            </p:extLst>
          </p:nvPr>
        </p:nvGraphicFramePr>
        <p:xfrm>
          <a:off x="8104412" y="211913"/>
          <a:ext cx="1800000" cy="2211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수능에 최적화된 시스템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7722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러셀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CORE Weekly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모의고사 위치를 평가원 우측으로 이동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5784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4936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전화 연결될 수 있도록 작업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CORE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광주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하단 동일 영역 참고</a:t>
                      </a:r>
                      <a:b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062-462-1010</a:t>
                      </a:r>
                      <a:b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hlinkClick r:id="rId2"/>
                        </a:rPr>
                        <a:t>https://mcoregj.megastudy.net/intro/2024/first/index.asp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2848833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B84DE564-6017-4A68-B70F-3D0867C2A737}"/>
              </a:ext>
            </a:extLst>
          </p:cNvPr>
          <p:cNvSpPr/>
          <p:nvPr/>
        </p:nvSpPr>
        <p:spPr bwMode="auto">
          <a:xfrm>
            <a:off x="280719" y="4894177"/>
            <a:ext cx="2896445" cy="223108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2FDE916-205B-4B50-93DF-61653B0DEE5D}"/>
              </a:ext>
            </a:extLst>
          </p:cNvPr>
          <p:cNvSpPr/>
          <p:nvPr/>
        </p:nvSpPr>
        <p:spPr>
          <a:xfrm>
            <a:off x="241948" y="481205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7D41AE6-24FA-41A1-9134-89A721B03797}"/>
              </a:ext>
            </a:extLst>
          </p:cNvPr>
          <p:cNvSpPr/>
          <p:nvPr/>
        </p:nvSpPr>
        <p:spPr bwMode="auto">
          <a:xfrm>
            <a:off x="868435" y="5271877"/>
            <a:ext cx="845056" cy="206134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6D7BE2-4824-4C04-8410-BA0CFB327B63}"/>
              </a:ext>
            </a:extLst>
          </p:cNvPr>
          <p:cNvSpPr/>
          <p:nvPr/>
        </p:nvSpPr>
        <p:spPr>
          <a:xfrm>
            <a:off x="789340" y="519192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2435C2B-67BC-400E-B234-18D6A7455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12" y="5841167"/>
            <a:ext cx="2816138" cy="44975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0BC9C218-48CB-4E88-A344-AEF79E951088}"/>
              </a:ext>
            </a:extLst>
          </p:cNvPr>
          <p:cNvSpPr/>
          <p:nvPr/>
        </p:nvSpPr>
        <p:spPr>
          <a:xfrm>
            <a:off x="280719" y="579613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8013071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BBE163F-AD31-40E4-A71F-10FD476DF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665" y="344510"/>
            <a:ext cx="2791113" cy="58870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BC197A0-8A8D-407A-80CB-CFC80950E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83" y="344510"/>
            <a:ext cx="3240382" cy="630160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정규반</a:t>
            </a:r>
            <a:r>
              <a:rPr lang="ko-KR" altLang="en-US" b="0" dirty="0"/>
              <a:t> </a:t>
            </a:r>
            <a:r>
              <a:rPr lang="en-US" altLang="ko-KR" b="0" dirty="0"/>
              <a:t>MO)</a:t>
            </a:r>
            <a:endParaRPr lang="ko-KR" altLang="en-US" b="0" dirty="0"/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843809"/>
              </p:ext>
            </p:extLst>
          </p:nvPr>
        </p:nvGraphicFramePr>
        <p:xfrm>
          <a:off x="8104412" y="211913"/>
          <a:ext cx="1800000" cy="1748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배너 노출 순서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1) 2024 </a:t>
                      </a:r>
                      <a:r>
                        <a:rPr kumimoji="0" lang="ko-KR" altLang="en-US" sz="9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윈터스쿨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2) 2024 </a:t>
                      </a:r>
                      <a:r>
                        <a:rPr kumimoji="0" lang="ko-KR" altLang="en-US" sz="9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윈터스쿨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종합반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3) 2025 N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수 </a:t>
                      </a:r>
                      <a:r>
                        <a:rPr kumimoji="0" lang="ko-KR" altLang="en-US" sz="9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정규반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4) 2025 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재수종합반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5) 2024 </a:t>
                      </a:r>
                      <a:r>
                        <a:rPr kumimoji="0" lang="ko-KR" altLang="en-US" sz="9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프리윈터스쿨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6) 2024 1~2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월 정규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특강단과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7) 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고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2,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고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3 1~2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월 </a:t>
                      </a:r>
                      <a:r>
                        <a:rPr kumimoji="0" lang="ko-KR" altLang="en-US" sz="9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윈터특강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8) 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대학별 논술 파이널 특강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메뉴 노출 순서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2025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 아래에 노출</a:t>
                      </a:r>
                      <a:b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 2025 N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수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정규반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756014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E533DA93-169B-4CE6-945A-98AC635E6E48}"/>
              </a:ext>
            </a:extLst>
          </p:cNvPr>
          <p:cNvSpPr/>
          <p:nvPr/>
        </p:nvSpPr>
        <p:spPr bwMode="auto">
          <a:xfrm>
            <a:off x="343934" y="1052736"/>
            <a:ext cx="3213208" cy="2952328"/>
          </a:xfrm>
          <a:prstGeom prst="rect">
            <a:avLst/>
          </a:prstGeom>
          <a:solidFill>
            <a:schemeClr val="tx1">
              <a:alpha val="77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단과 수업과 의무자습을 한방에</a:t>
            </a:r>
            <a:r>
              <a:rPr lang="en-US" altLang="ko-KR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8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 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8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28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</a:t>
            </a:r>
            <a:r>
              <a:rPr lang="ko-KR" altLang="en-US" sz="2800" b="1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정규반</a:t>
            </a:r>
            <a:endParaRPr lang="en-US" altLang="ko-KR" sz="2800" b="1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b="1" spc="-1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최상위권이 집결하는 러셀</a:t>
            </a:r>
            <a:r>
              <a:rPr lang="en-US" altLang="ko-KR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CORE </a:t>
            </a:r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광주에서 경쟁하는 것이</a:t>
            </a:r>
          </a:p>
          <a:p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대입성공의 경쟁력입니다</a:t>
            </a:r>
            <a:r>
              <a:rPr lang="en-US" altLang="ko-KR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353848-0803-4972-9D05-FE65FFC23165}"/>
              </a:ext>
            </a:extLst>
          </p:cNvPr>
          <p:cNvSpPr/>
          <p:nvPr/>
        </p:nvSpPr>
        <p:spPr bwMode="auto">
          <a:xfrm>
            <a:off x="4167615" y="4725144"/>
            <a:ext cx="2719836" cy="263043"/>
          </a:xfrm>
          <a:prstGeom prst="rect">
            <a:avLst/>
          </a:prstGeom>
          <a:solidFill>
            <a:srgbClr val="FF0000">
              <a:alpha val="30000"/>
            </a:srgb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D9FCCE6-0312-4121-82FE-4CD862F8CBB8}"/>
              </a:ext>
            </a:extLst>
          </p:cNvPr>
          <p:cNvSpPr/>
          <p:nvPr/>
        </p:nvSpPr>
        <p:spPr>
          <a:xfrm>
            <a:off x="260729" y="101551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57292EC-A13D-4A40-941A-1EB29403358A}"/>
              </a:ext>
            </a:extLst>
          </p:cNvPr>
          <p:cNvSpPr/>
          <p:nvPr/>
        </p:nvSpPr>
        <p:spPr>
          <a:xfrm>
            <a:off x="4016675" y="472514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40572423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ED749B-7C4D-4A77-85AA-073402235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6000" dirty="0">
                <a:latin typeface="+mn-ea"/>
                <a:ea typeface="+mn-ea"/>
              </a:rPr>
              <a:t>CORE</a:t>
            </a:r>
            <a:r>
              <a:rPr lang="ko-KR" altLang="en-US" sz="6000" dirty="0">
                <a:latin typeface="+mn-ea"/>
                <a:ea typeface="+mn-ea"/>
              </a:rPr>
              <a:t>광주 </a:t>
            </a:r>
            <a:r>
              <a:rPr lang="en-US" altLang="ko-KR" sz="6000" dirty="0">
                <a:latin typeface="+mn-ea"/>
                <a:ea typeface="+mn-ea"/>
              </a:rPr>
              <a:t>-</a:t>
            </a:r>
            <a:r>
              <a:rPr lang="ko-KR" altLang="en-US" sz="6000" dirty="0">
                <a:latin typeface="+mn-ea"/>
                <a:ea typeface="+mn-ea"/>
              </a:rPr>
              <a:t> </a:t>
            </a:r>
            <a:r>
              <a:rPr lang="ko-KR" altLang="en-US" sz="6000" dirty="0" err="1">
                <a:latin typeface="+mn-ea"/>
                <a:ea typeface="+mn-ea"/>
              </a:rPr>
              <a:t>종합반</a:t>
            </a:r>
            <a:br>
              <a:rPr lang="en-US" altLang="ko-KR" sz="6000" dirty="0">
                <a:latin typeface="+mn-ea"/>
                <a:ea typeface="+mn-ea"/>
              </a:rPr>
            </a:br>
            <a:r>
              <a:rPr lang="en-US" altLang="ko-KR" sz="6000" dirty="0">
                <a:latin typeface="+mn-ea"/>
                <a:ea typeface="+mn-ea"/>
              </a:rPr>
              <a:t>PC, MO</a:t>
            </a:r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328291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종합반</a:t>
            </a:r>
            <a:r>
              <a:rPr lang="ko-KR" altLang="en-US" b="0" dirty="0"/>
              <a:t> </a:t>
            </a:r>
            <a:r>
              <a:rPr lang="en-US" altLang="ko-KR" b="0" dirty="0"/>
              <a:t>PC)</a:t>
            </a:r>
            <a:endParaRPr lang="ko-KR" altLang="en-US" b="0" dirty="0"/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034995"/>
              </p:ext>
            </p:extLst>
          </p:nvPr>
        </p:nvGraphicFramePr>
        <p:xfrm>
          <a:off x="8108739" y="211913"/>
          <a:ext cx="1800000" cy="1224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페이지와 상이한 부분만 작성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재수종합반 타이틀 표시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학원명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표시</a:t>
                      </a:r>
                      <a:b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러셀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CORE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광주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01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일러스트 및 소개 내용 구성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개강일 및 접수 방법 노출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433284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EF5C9BBD-AFAC-49B1-BC14-38F2A1051493}"/>
              </a:ext>
            </a:extLst>
          </p:cNvPr>
          <p:cNvSpPr txBox="1"/>
          <p:nvPr/>
        </p:nvSpPr>
        <p:spPr>
          <a:xfrm>
            <a:off x="149429" y="1444282"/>
            <a:ext cx="79200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spc="-150" dirty="0">
                <a:latin typeface="+mn-ea"/>
                <a:ea typeface="+mn-ea"/>
              </a:rPr>
              <a:t>최상위권 이과전문관</a:t>
            </a:r>
            <a:r>
              <a:rPr lang="en-US" altLang="ko-KR" sz="3000" b="1" spc="-150" dirty="0">
                <a:latin typeface="+mn-ea"/>
                <a:ea typeface="+mn-ea"/>
              </a:rPr>
              <a:t>N</a:t>
            </a:r>
          </a:p>
          <a:p>
            <a:pPr algn="ctr"/>
            <a:r>
              <a:rPr lang="ko-KR" altLang="en-US" sz="4400" b="1" spc="-150" dirty="0">
                <a:latin typeface="+mn-ea"/>
                <a:ea typeface="+mn-ea"/>
              </a:rPr>
              <a:t>재수종합반</a:t>
            </a: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8FDE43BA-2606-4A2E-A62D-99E3834A37AD}"/>
              </a:ext>
            </a:extLst>
          </p:cNvPr>
          <p:cNvSpPr/>
          <p:nvPr/>
        </p:nvSpPr>
        <p:spPr bwMode="auto">
          <a:xfrm>
            <a:off x="1578158" y="1476746"/>
            <a:ext cx="72000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endParaRPr lang="ko-KR" altLang="en-US" sz="2000" b="1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D2EEF3B-1C84-4168-9763-55FC27D694A9}"/>
              </a:ext>
            </a:extLst>
          </p:cNvPr>
          <p:cNvSpPr txBox="1"/>
          <p:nvPr/>
        </p:nvSpPr>
        <p:spPr>
          <a:xfrm>
            <a:off x="57151" y="2808656"/>
            <a:ext cx="7840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+mn-ea"/>
                <a:ea typeface="+mn-ea"/>
              </a:rPr>
              <a:t>러셀</a:t>
            </a:r>
            <a:r>
              <a:rPr lang="en-US" altLang="ko-KR" sz="1400" spc="-150" dirty="0">
                <a:latin typeface="+mn-ea"/>
                <a:ea typeface="+mn-ea"/>
              </a:rPr>
              <a:t>CORE </a:t>
            </a:r>
            <a:r>
              <a:rPr lang="ko-KR" altLang="en-US" sz="1400" spc="-150" dirty="0">
                <a:latin typeface="+mn-ea"/>
                <a:ea typeface="+mn-ea"/>
              </a:rPr>
              <a:t>광주</a:t>
            </a:r>
            <a:r>
              <a:rPr lang="en-US" altLang="ko-KR" sz="1400" spc="-150" dirty="0">
                <a:latin typeface="+mn-ea"/>
                <a:ea typeface="+mn-ea"/>
              </a:rPr>
              <a:t> </a:t>
            </a:r>
            <a:r>
              <a:rPr lang="ko-KR" altLang="en-US" sz="1400" spc="-150" dirty="0">
                <a:latin typeface="+mn-ea"/>
                <a:ea typeface="+mn-ea"/>
              </a:rPr>
              <a:t>재수종합반에서 경쟁하는 것이 바로 대입 성공의 경쟁력입니다</a:t>
            </a:r>
            <a:r>
              <a:rPr lang="en-US" altLang="ko-KR" sz="14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43" name="모서리가 둥근 직사각형 21">
            <a:extLst>
              <a:ext uri="{FF2B5EF4-FFF2-40B4-BE49-F238E27FC236}">
                <a16:creationId xmlns:a16="http://schemas.microsoft.com/office/drawing/2014/main" id="{E3FE087B-FCB2-4678-B359-3542308FE44C}"/>
              </a:ext>
            </a:extLst>
          </p:cNvPr>
          <p:cNvSpPr/>
          <p:nvPr/>
        </p:nvSpPr>
        <p:spPr bwMode="auto">
          <a:xfrm>
            <a:off x="962658" y="3446852"/>
            <a:ext cx="1440160" cy="990260"/>
          </a:xfrm>
          <a:prstGeom prst="roundRect">
            <a:avLst>
              <a:gd name="adj" fmla="val 15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입시 담임선생님의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체계적인 </a:t>
            </a:r>
            <a:r>
              <a: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1:1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관리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9A12DD7-3405-44A3-AC6A-32F0F1C75638}"/>
              </a:ext>
            </a:extLst>
          </p:cNvPr>
          <p:cNvSpPr/>
          <p:nvPr/>
        </p:nvSpPr>
        <p:spPr bwMode="auto">
          <a:xfrm>
            <a:off x="1409595" y="3292309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pc="-1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</a:t>
            </a:r>
            <a:endParaRPr lang="ko-KR" altLang="en-US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모서리가 둥근 직사각형 30">
            <a:extLst>
              <a:ext uri="{FF2B5EF4-FFF2-40B4-BE49-F238E27FC236}">
                <a16:creationId xmlns:a16="http://schemas.microsoft.com/office/drawing/2014/main" id="{3313EA51-630F-4B0B-8944-64F970E9B549}"/>
              </a:ext>
            </a:extLst>
          </p:cNvPr>
          <p:cNvSpPr/>
          <p:nvPr/>
        </p:nvSpPr>
        <p:spPr bwMode="auto">
          <a:xfrm>
            <a:off x="2524479" y="3444237"/>
            <a:ext cx="1440160" cy="990260"/>
          </a:xfrm>
          <a:prstGeom prst="roundRect">
            <a:avLst>
              <a:gd name="adj" fmla="val 15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900" spc="-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900" spc="-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충분한 자습시간이</a:t>
            </a:r>
            <a:endParaRPr lang="en-US" altLang="ko-KR" sz="900" spc="-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확보되는 슬림한 종합반</a:t>
            </a:r>
            <a:endParaRPr lang="ko-KR" altLang="en-US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BF72547-4122-4C21-8FA6-38034308C894}"/>
              </a:ext>
            </a:extLst>
          </p:cNvPr>
          <p:cNvSpPr/>
          <p:nvPr/>
        </p:nvSpPr>
        <p:spPr bwMode="auto">
          <a:xfrm>
            <a:off x="2971416" y="3289694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pc="-1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</a:t>
            </a:r>
            <a:endParaRPr lang="ko-KR" altLang="en-US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모서리가 둥근 직사각형 35">
            <a:extLst>
              <a:ext uri="{FF2B5EF4-FFF2-40B4-BE49-F238E27FC236}">
                <a16:creationId xmlns:a16="http://schemas.microsoft.com/office/drawing/2014/main" id="{5EE8F41F-80CB-4AFF-BE96-969F68786C42}"/>
              </a:ext>
            </a:extLst>
          </p:cNvPr>
          <p:cNvSpPr/>
          <p:nvPr/>
        </p:nvSpPr>
        <p:spPr bwMode="auto">
          <a:xfrm>
            <a:off x="4077075" y="3445544"/>
            <a:ext cx="1440160" cy="990260"/>
          </a:xfrm>
          <a:prstGeom prst="roundRect">
            <a:avLst>
              <a:gd name="adj" fmla="val 15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900" spc="-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900" spc="-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메가스터디 온∙오프</a:t>
            </a:r>
            <a:endParaRPr lang="en-US" altLang="ko-KR" sz="900" spc="-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수능 전문 강사진의 수업</a:t>
            </a:r>
            <a:endParaRPr lang="en-US" altLang="ko-KR" sz="900" spc="-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B121E7EE-28D2-4492-A2C6-F047B896B85C}"/>
              </a:ext>
            </a:extLst>
          </p:cNvPr>
          <p:cNvSpPr/>
          <p:nvPr/>
        </p:nvSpPr>
        <p:spPr bwMode="auto">
          <a:xfrm>
            <a:off x="4524012" y="3291001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pc="-1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</a:t>
            </a:r>
            <a:endParaRPr lang="ko-KR" altLang="en-US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모서리가 둥근 직사각형 42">
            <a:extLst>
              <a:ext uri="{FF2B5EF4-FFF2-40B4-BE49-F238E27FC236}">
                <a16:creationId xmlns:a16="http://schemas.microsoft.com/office/drawing/2014/main" id="{B6AC5240-4162-44E1-ADBA-57BB72205AC2}"/>
              </a:ext>
            </a:extLst>
          </p:cNvPr>
          <p:cNvSpPr/>
          <p:nvPr/>
        </p:nvSpPr>
        <p:spPr bwMode="auto">
          <a:xfrm>
            <a:off x="5638896" y="3442929"/>
            <a:ext cx="1440160" cy="990260"/>
          </a:xfrm>
          <a:prstGeom prst="roundRect">
            <a:avLst>
              <a:gd name="adj" fmla="val 15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러셀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재원생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전용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학습 콘텐츠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1FCE4D3-DB59-436B-A180-3E40A5C8E4E5}"/>
              </a:ext>
            </a:extLst>
          </p:cNvPr>
          <p:cNvSpPr/>
          <p:nvPr/>
        </p:nvSpPr>
        <p:spPr bwMode="auto">
          <a:xfrm>
            <a:off x="6085833" y="3288386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pc="-1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</a:t>
            </a:r>
            <a:endParaRPr lang="ko-KR" altLang="en-US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FBFCC75E-9BAF-4050-9940-9487605F5D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449443"/>
              </p:ext>
            </p:extLst>
          </p:nvPr>
        </p:nvGraphicFramePr>
        <p:xfrm>
          <a:off x="57150" y="5162265"/>
          <a:ext cx="7912125" cy="642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2425">
                  <a:extLst>
                    <a:ext uri="{9D8B030D-6E8A-4147-A177-3AD203B41FA5}">
                      <a16:colId xmlns:a16="http://schemas.microsoft.com/office/drawing/2014/main" val="15740895"/>
                    </a:ext>
                  </a:extLst>
                </a:gridCol>
                <a:gridCol w="1582425">
                  <a:extLst>
                    <a:ext uri="{9D8B030D-6E8A-4147-A177-3AD203B41FA5}">
                      <a16:colId xmlns:a16="http://schemas.microsoft.com/office/drawing/2014/main" val="2087388993"/>
                    </a:ext>
                  </a:extLst>
                </a:gridCol>
                <a:gridCol w="1582425">
                  <a:extLst>
                    <a:ext uri="{9D8B030D-6E8A-4147-A177-3AD203B41FA5}">
                      <a16:colId xmlns:a16="http://schemas.microsoft.com/office/drawing/2014/main" val="886931479"/>
                    </a:ext>
                  </a:extLst>
                </a:gridCol>
                <a:gridCol w="1582425">
                  <a:extLst>
                    <a:ext uri="{9D8B030D-6E8A-4147-A177-3AD203B41FA5}">
                      <a16:colId xmlns:a16="http://schemas.microsoft.com/office/drawing/2014/main" val="4063122444"/>
                    </a:ext>
                  </a:extLst>
                </a:gridCol>
                <a:gridCol w="1582425">
                  <a:extLst>
                    <a:ext uri="{9D8B030D-6E8A-4147-A177-3AD203B41FA5}">
                      <a16:colId xmlns:a16="http://schemas.microsoft.com/office/drawing/2014/main" val="3577431537"/>
                    </a:ext>
                  </a:extLst>
                </a:gridCol>
              </a:tblGrid>
              <a:tr h="6429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러셀 </a:t>
                      </a:r>
                      <a:r>
                        <a:rPr lang="ko-KR" altLang="en-US" sz="1000" b="0" spc="-1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재수종합반</a:t>
                      </a:r>
                      <a:endParaRPr lang="ko-KR" altLang="en-US" sz="1000" b="0" spc="-1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2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최상위권 집결</a:t>
                      </a:r>
                      <a:r>
                        <a:rPr kumimoji="0" lang="en-US" altLang="ko-KR" sz="1000" b="0" i="0" u="none" strike="noStrike" kern="1200" cap="none" spc="-2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-2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러셀</a:t>
                      </a:r>
                      <a:r>
                        <a:rPr kumimoji="0" lang="en-US" altLang="ko-KR" sz="1000" b="0" i="0" u="none" strike="noStrike" kern="1200" cap="none" spc="-2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CORE </a:t>
                      </a:r>
                      <a:r>
                        <a:rPr kumimoji="0" lang="ko-KR" altLang="en-US" sz="1000" b="0" i="0" u="none" strike="noStrike" kern="1200" cap="none" spc="-2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광주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모집 안내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수업 안내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재수종합반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67955"/>
                  </a:ext>
                </a:extLst>
              </a:tr>
            </a:tbl>
          </a:graphicData>
        </a:graphic>
      </p:graphicFrame>
      <p:grpSp>
        <p:nvGrpSpPr>
          <p:cNvPr id="56" name="그룹 55">
            <a:extLst>
              <a:ext uri="{FF2B5EF4-FFF2-40B4-BE49-F238E27FC236}">
                <a16:creationId xmlns:a16="http://schemas.microsoft.com/office/drawing/2014/main" id="{8B820EAB-7EF4-43AB-98F5-B5D8626BF624}"/>
              </a:ext>
            </a:extLst>
          </p:cNvPr>
          <p:cNvGrpSpPr/>
          <p:nvPr/>
        </p:nvGrpSpPr>
        <p:grpSpPr>
          <a:xfrm>
            <a:off x="2140046" y="4673529"/>
            <a:ext cx="3767538" cy="288032"/>
            <a:chOff x="1904172" y="3501883"/>
            <a:chExt cx="3767538" cy="288032"/>
          </a:xfrm>
        </p:grpSpPr>
        <p:sp>
          <p:nvSpPr>
            <p:cNvPr id="57" name="모서리가 둥근 직사각형 31">
              <a:extLst>
                <a:ext uri="{FF2B5EF4-FFF2-40B4-BE49-F238E27FC236}">
                  <a16:creationId xmlns:a16="http://schemas.microsoft.com/office/drawing/2014/main" id="{E1E2C57D-3D10-40F5-83F9-6E3E54D59875}"/>
                </a:ext>
              </a:extLst>
            </p:cNvPr>
            <p:cNvSpPr/>
            <p:nvPr/>
          </p:nvSpPr>
          <p:spPr bwMode="auto">
            <a:xfrm>
              <a:off x="4204744" y="3501883"/>
              <a:ext cx="720080" cy="2880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9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b="1" spc="-100" dirty="0">
                  <a:solidFill>
                    <a:schemeClr val="bg1"/>
                  </a:solidFill>
                  <a:latin typeface="+mn-ea"/>
                  <a:ea typeface="+mn-ea"/>
                </a:rPr>
                <a:t>접수 방법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1DBC8ED-9A85-46CE-A756-7E6EC3AD926E}"/>
                </a:ext>
              </a:extLst>
            </p:cNvPr>
            <p:cNvSpPr txBox="1"/>
            <p:nvPr/>
          </p:nvSpPr>
          <p:spPr>
            <a:xfrm>
              <a:off x="4913169" y="3501883"/>
              <a:ext cx="7585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2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현장 접수</a:t>
              </a:r>
            </a:p>
          </p:txBody>
        </p:sp>
        <p:sp>
          <p:nvSpPr>
            <p:cNvPr id="61" name="모서리가 둥근 직사각형 26">
              <a:extLst>
                <a:ext uri="{FF2B5EF4-FFF2-40B4-BE49-F238E27FC236}">
                  <a16:creationId xmlns:a16="http://schemas.microsoft.com/office/drawing/2014/main" id="{F2072116-8BBF-4D9B-B38E-8C8F932D7729}"/>
                </a:ext>
              </a:extLst>
            </p:cNvPr>
            <p:cNvSpPr/>
            <p:nvPr/>
          </p:nvSpPr>
          <p:spPr bwMode="auto">
            <a:xfrm>
              <a:off x="1904172" y="3501883"/>
              <a:ext cx="720080" cy="2880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9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b="1" spc="-100" dirty="0">
                  <a:solidFill>
                    <a:schemeClr val="bg1"/>
                  </a:solidFill>
                  <a:latin typeface="+mn-ea"/>
                  <a:ea typeface="+mn-ea"/>
                </a:rPr>
                <a:t>개강일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12D4A90-01C7-4AD9-9DF5-CC003C26FC13}"/>
                </a:ext>
              </a:extLst>
            </p:cNvPr>
            <p:cNvSpPr txBox="1"/>
            <p:nvPr/>
          </p:nvSpPr>
          <p:spPr>
            <a:xfrm>
              <a:off x="2611016" y="3501883"/>
              <a:ext cx="1595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pc="-150" dirty="0">
                  <a:latin typeface="+mn-ea"/>
                  <a:ea typeface="+mn-ea"/>
                </a:rPr>
                <a:t>1</a:t>
              </a:r>
              <a:r>
                <a:rPr lang="ko-KR" altLang="en-US" sz="1200" spc="-150" dirty="0">
                  <a:latin typeface="+mn-ea"/>
                  <a:ea typeface="+mn-ea"/>
                </a:rPr>
                <a:t>차 </a:t>
              </a:r>
              <a:r>
                <a:rPr lang="en-US" altLang="ko-KR" sz="1200" spc="-150" dirty="0">
                  <a:latin typeface="+mn-ea"/>
                  <a:ea typeface="+mn-ea"/>
                </a:rPr>
                <a:t>: 2/12(</a:t>
              </a:r>
              <a:r>
                <a:rPr lang="ko-KR" altLang="en-US" sz="1200" spc="-150" dirty="0">
                  <a:latin typeface="+mn-ea"/>
                  <a:ea typeface="+mn-ea"/>
                </a:rPr>
                <a:t>월</a:t>
              </a:r>
              <a:r>
                <a:rPr lang="en-US" altLang="ko-KR" sz="1200" spc="-150" dirty="0">
                  <a:latin typeface="+mn-ea"/>
                  <a:ea typeface="+mn-ea"/>
                </a:rPr>
                <a:t>), 2</a:t>
              </a:r>
              <a:r>
                <a:rPr lang="ko-KR" altLang="en-US" sz="1200" spc="-150" dirty="0">
                  <a:latin typeface="+mn-ea"/>
                  <a:ea typeface="+mn-ea"/>
                </a:rPr>
                <a:t>차 </a:t>
              </a:r>
              <a:r>
                <a:rPr lang="en-US" altLang="ko-KR" sz="1200" spc="-150" dirty="0">
                  <a:latin typeface="+mn-ea"/>
                  <a:ea typeface="+mn-ea"/>
                </a:rPr>
                <a:t>: 3/1(</a:t>
              </a:r>
              <a:r>
                <a:rPr lang="ko-KR" altLang="en-US" sz="1200" spc="-150" dirty="0">
                  <a:latin typeface="+mn-ea"/>
                  <a:ea typeface="+mn-ea"/>
                </a:rPr>
                <a:t>금</a:t>
              </a:r>
              <a:r>
                <a:rPr lang="en-US" altLang="ko-KR" sz="1200" spc="-150" dirty="0">
                  <a:latin typeface="+mn-ea"/>
                  <a:ea typeface="+mn-ea"/>
                </a:rPr>
                <a:t>)</a:t>
              </a: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63FCC1-62C4-429B-AF38-EC3C423D2DAC}"/>
              </a:ext>
            </a:extLst>
          </p:cNvPr>
          <p:cNvSpPr/>
          <p:nvPr/>
        </p:nvSpPr>
        <p:spPr>
          <a:xfrm>
            <a:off x="2097316" y="4630476"/>
            <a:ext cx="3810268" cy="36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F08AA9F-C868-484B-9DD9-14E28B539D0C}"/>
              </a:ext>
            </a:extLst>
          </p:cNvPr>
          <p:cNvSpPr/>
          <p:nvPr/>
        </p:nvSpPr>
        <p:spPr>
          <a:xfrm>
            <a:off x="1959354" y="469298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8E5AAC0-DE46-4338-B95C-46926DD90E4B}"/>
              </a:ext>
            </a:extLst>
          </p:cNvPr>
          <p:cNvSpPr/>
          <p:nvPr/>
        </p:nvSpPr>
        <p:spPr>
          <a:xfrm>
            <a:off x="2424700" y="5386000"/>
            <a:ext cx="728100" cy="21595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922B370-761E-4F47-8613-4135E76D2914}"/>
              </a:ext>
            </a:extLst>
          </p:cNvPr>
          <p:cNvSpPr/>
          <p:nvPr/>
        </p:nvSpPr>
        <p:spPr>
          <a:xfrm>
            <a:off x="2352548" y="530980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831F0ED-12B3-4D19-8EBF-C629EA1303CD}"/>
              </a:ext>
            </a:extLst>
          </p:cNvPr>
          <p:cNvSpPr/>
          <p:nvPr/>
        </p:nvSpPr>
        <p:spPr>
          <a:xfrm>
            <a:off x="1208728" y="2817563"/>
            <a:ext cx="1143820" cy="26596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09BC2D1-6A4D-474B-A2FE-3227BDC28497}"/>
              </a:ext>
            </a:extLst>
          </p:cNvPr>
          <p:cNvSpPr/>
          <p:nvPr/>
        </p:nvSpPr>
        <p:spPr>
          <a:xfrm>
            <a:off x="1136576" y="274136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48B944D-05DC-436D-A70B-54BEA6034C42}"/>
              </a:ext>
            </a:extLst>
          </p:cNvPr>
          <p:cNvSpPr/>
          <p:nvPr/>
        </p:nvSpPr>
        <p:spPr>
          <a:xfrm>
            <a:off x="1387105" y="1293459"/>
            <a:ext cx="4698728" cy="133932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D3CB9CE-30A3-4D98-81EE-86A9B53B757F}"/>
              </a:ext>
            </a:extLst>
          </p:cNvPr>
          <p:cNvSpPr/>
          <p:nvPr/>
        </p:nvSpPr>
        <p:spPr>
          <a:xfrm>
            <a:off x="1314953" y="121725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FED4CDA-546C-4059-82D4-7059D883DC96}"/>
              </a:ext>
            </a:extLst>
          </p:cNvPr>
          <p:cNvSpPr/>
          <p:nvPr/>
        </p:nvSpPr>
        <p:spPr>
          <a:xfrm>
            <a:off x="929650" y="3232311"/>
            <a:ext cx="6255598" cy="133932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29D48E9-E6A3-4944-8557-A78BA7005300}"/>
              </a:ext>
            </a:extLst>
          </p:cNvPr>
          <p:cNvSpPr/>
          <p:nvPr/>
        </p:nvSpPr>
        <p:spPr>
          <a:xfrm>
            <a:off x="857498" y="315611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8879034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종합반</a:t>
            </a:r>
            <a:r>
              <a:rPr lang="ko-KR" altLang="en-US" b="0" dirty="0"/>
              <a:t>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588310"/>
              </p:ext>
            </p:extLst>
          </p:nvPr>
        </p:nvGraphicFramePr>
        <p:xfrm>
          <a:off x="8104412" y="211913"/>
          <a:ext cx="1800000" cy="1008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 재수종합반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29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CORE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광주학원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재수종합반 우선선발 내용과 동일</a:t>
                      </a:r>
                      <a:b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https://coregj.megastudy.net/intro/2024/first_overall/index.asp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62BD2A77-BF19-4530-A05F-B98E1F701304}"/>
              </a:ext>
            </a:extLst>
          </p:cNvPr>
          <p:cNvSpPr txBox="1"/>
          <p:nvPr/>
        </p:nvSpPr>
        <p:spPr>
          <a:xfrm>
            <a:off x="723592" y="4029891"/>
            <a:ext cx="6626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50" dirty="0">
                <a:latin typeface="+mn-ea"/>
                <a:ea typeface="+mn-ea"/>
              </a:rPr>
              <a:t>새로운 수능 </a:t>
            </a:r>
            <a:r>
              <a:rPr lang="ko-KR" altLang="en-US" sz="1400" b="1" spc="-150" dirty="0" err="1">
                <a:latin typeface="+mn-ea"/>
                <a:ea typeface="+mn-ea"/>
              </a:rPr>
              <a:t>종합반의</a:t>
            </a:r>
            <a:r>
              <a:rPr lang="ko-KR" altLang="en-US" sz="1400" b="1" spc="-150" dirty="0">
                <a:latin typeface="+mn-ea"/>
                <a:ea typeface="+mn-ea"/>
              </a:rPr>
              <a:t> 기준</a:t>
            </a:r>
            <a:endParaRPr lang="en-US" altLang="ko-KR" sz="1400" b="1" spc="-150" dirty="0">
              <a:latin typeface="+mn-ea"/>
              <a:ea typeface="+mn-ea"/>
            </a:endParaRPr>
          </a:p>
          <a:p>
            <a:pPr algn="ctr"/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최상위권 이과 전문관</a:t>
            </a:r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N 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러셀 </a:t>
            </a:r>
            <a:r>
              <a:rPr lang="ko-KR" altLang="en-US" sz="1400" b="1" spc="-150" dirty="0" err="1">
                <a:solidFill>
                  <a:srgbClr val="0070C0"/>
                </a:solidFill>
                <a:latin typeface="+mn-ea"/>
                <a:ea typeface="+mn-ea"/>
              </a:rPr>
              <a:t>재수종합반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F373B852-5C90-4F39-99B8-FD4EE10452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685035"/>
              </p:ext>
            </p:extLst>
          </p:nvPr>
        </p:nvGraphicFramePr>
        <p:xfrm>
          <a:off x="57150" y="548680"/>
          <a:ext cx="7912125" cy="642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2425">
                  <a:extLst>
                    <a:ext uri="{9D8B030D-6E8A-4147-A177-3AD203B41FA5}">
                      <a16:colId xmlns:a16="http://schemas.microsoft.com/office/drawing/2014/main" val="15740895"/>
                    </a:ext>
                  </a:extLst>
                </a:gridCol>
                <a:gridCol w="1582425">
                  <a:extLst>
                    <a:ext uri="{9D8B030D-6E8A-4147-A177-3AD203B41FA5}">
                      <a16:colId xmlns:a16="http://schemas.microsoft.com/office/drawing/2014/main" val="2087388993"/>
                    </a:ext>
                  </a:extLst>
                </a:gridCol>
                <a:gridCol w="1582425">
                  <a:extLst>
                    <a:ext uri="{9D8B030D-6E8A-4147-A177-3AD203B41FA5}">
                      <a16:colId xmlns:a16="http://schemas.microsoft.com/office/drawing/2014/main" val="886931479"/>
                    </a:ext>
                  </a:extLst>
                </a:gridCol>
                <a:gridCol w="1582425">
                  <a:extLst>
                    <a:ext uri="{9D8B030D-6E8A-4147-A177-3AD203B41FA5}">
                      <a16:colId xmlns:a16="http://schemas.microsoft.com/office/drawing/2014/main" val="4063122444"/>
                    </a:ext>
                  </a:extLst>
                </a:gridCol>
                <a:gridCol w="1582425">
                  <a:extLst>
                    <a:ext uri="{9D8B030D-6E8A-4147-A177-3AD203B41FA5}">
                      <a16:colId xmlns:a16="http://schemas.microsoft.com/office/drawing/2014/main" val="3577431537"/>
                    </a:ext>
                  </a:extLst>
                </a:gridCol>
              </a:tblGrid>
              <a:tr h="6429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1" spc="-10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러셀 </a:t>
                      </a:r>
                      <a:r>
                        <a:rPr lang="ko-KR" altLang="en-US" sz="1000" b="1" spc="-100" baseline="0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재수종합반</a:t>
                      </a:r>
                      <a:endParaRPr lang="ko-KR" altLang="en-US" sz="1000" b="1" spc="-100" baseline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2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최상위권 집결</a:t>
                      </a:r>
                      <a:r>
                        <a:rPr kumimoji="0" lang="en-US" altLang="ko-KR" sz="1000" b="0" i="0" u="none" strike="noStrike" kern="1200" cap="none" spc="-2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-2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러셀</a:t>
                      </a:r>
                      <a:r>
                        <a:rPr kumimoji="0" lang="en-US" altLang="ko-KR" sz="1000" b="0" i="0" u="none" strike="noStrike" kern="1200" cap="none" spc="-2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CORE </a:t>
                      </a:r>
                      <a:r>
                        <a:rPr kumimoji="0" lang="ko-KR" altLang="en-US" sz="1000" b="0" i="0" u="none" strike="noStrike" kern="1200" cap="none" spc="-2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광주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모집 안내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수업 안내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재수종합반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67955"/>
                  </a:ext>
                </a:extLst>
              </a:tr>
            </a:tbl>
          </a:graphicData>
        </a:graphic>
      </p:graphicFrame>
      <p:sp>
        <p:nvSpPr>
          <p:cNvPr id="26" name="모서리가 둥근 사각형 설명선 11">
            <a:extLst>
              <a:ext uri="{FF2B5EF4-FFF2-40B4-BE49-F238E27FC236}">
                <a16:creationId xmlns:a16="http://schemas.microsoft.com/office/drawing/2014/main" id="{CA7FA092-7A0D-4C2B-BDF5-0EDC4DF8EA4E}"/>
              </a:ext>
            </a:extLst>
          </p:cNvPr>
          <p:cNvSpPr/>
          <p:nvPr/>
        </p:nvSpPr>
        <p:spPr bwMode="auto">
          <a:xfrm>
            <a:off x="1934273" y="2864611"/>
            <a:ext cx="1728192" cy="874178"/>
          </a:xfrm>
          <a:prstGeom prst="wedgeRoundRectCallout">
            <a:avLst>
              <a:gd name="adj1" fmla="val -6337"/>
              <a:gd name="adj2" fmla="val 65070"/>
              <a:gd name="adj3" fmla="val 16667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서울에서만 들을 수 있는</a:t>
            </a:r>
            <a:endParaRPr lang="en-US" altLang="ko-KR" sz="900" spc="-15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 강남∙대치 선생님의</a:t>
            </a:r>
            <a:endParaRPr lang="en-US" altLang="ko-KR" sz="900" spc="-15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현장 강의</a:t>
            </a:r>
            <a:r>
              <a:rPr lang="ko-KR" altLang="en-US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를 듣고 싶어요 </a:t>
            </a:r>
            <a:endParaRPr lang="ko-KR" altLang="en-US" sz="9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모서리가 둥근 사각형 설명선 12">
            <a:extLst>
              <a:ext uri="{FF2B5EF4-FFF2-40B4-BE49-F238E27FC236}">
                <a16:creationId xmlns:a16="http://schemas.microsoft.com/office/drawing/2014/main" id="{AEE40C76-2F3E-4FEF-B85D-9C0028BB8D8B}"/>
              </a:ext>
            </a:extLst>
          </p:cNvPr>
          <p:cNvSpPr/>
          <p:nvPr/>
        </p:nvSpPr>
        <p:spPr bwMode="auto">
          <a:xfrm>
            <a:off x="713157" y="2072155"/>
            <a:ext cx="1728192" cy="899385"/>
          </a:xfrm>
          <a:prstGeom prst="wedgeRoundRectCallout">
            <a:avLst>
              <a:gd name="adj1" fmla="val -33791"/>
              <a:gd name="adj2" fmla="val 58674"/>
              <a:gd name="adj3" fmla="val 16667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혼자서  공부하기 어려워요</a:t>
            </a:r>
            <a:endParaRPr lang="en-US" altLang="ko-KR" sz="900" spc="-15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체계적인 수업</a:t>
            </a:r>
            <a:r>
              <a:rPr lang="ko-KR" altLang="en-US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endParaRPr lang="en-US" altLang="ko-KR" sz="900" spc="-15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담임선생님의 관리</a:t>
            </a:r>
            <a:r>
              <a:rPr lang="ko-KR" altLang="en-US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endParaRPr lang="en-US" altLang="ko-KR" sz="900" spc="-15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한 번에 받고 싶어요</a:t>
            </a:r>
            <a:endParaRPr lang="en-US" altLang="ko-KR" sz="900" spc="-1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모서리가 둥근 사각형 설명선 13">
            <a:extLst>
              <a:ext uri="{FF2B5EF4-FFF2-40B4-BE49-F238E27FC236}">
                <a16:creationId xmlns:a16="http://schemas.microsoft.com/office/drawing/2014/main" id="{B94C7CD1-3BE8-47B5-966F-9169DE92F7C0}"/>
              </a:ext>
            </a:extLst>
          </p:cNvPr>
          <p:cNvSpPr/>
          <p:nvPr/>
        </p:nvSpPr>
        <p:spPr bwMode="auto">
          <a:xfrm>
            <a:off x="3152800" y="2072154"/>
            <a:ext cx="1728192" cy="899385"/>
          </a:xfrm>
          <a:prstGeom prst="wedgeRoundRectCallout">
            <a:avLst>
              <a:gd name="adj1" fmla="val -33791"/>
              <a:gd name="adj2" fmla="val 58674"/>
              <a:gd name="adj3" fmla="val 16667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종합반의 시스템은 좋은데</a:t>
            </a:r>
            <a:endParaRPr lang="en-US" altLang="ko-KR" sz="900" spc="-15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많은 수업이 부담스러워요</a:t>
            </a:r>
            <a:br>
              <a:rPr lang="en-US" altLang="ko-KR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900" b="1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꼭 필요한 수업</a:t>
            </a:r>
            <a:r>
              <a:rPr lang="ko-KR" altLang="en-US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만 듣고 싶어요</a:t>
            </a:r>
            <a:endParaRPr lang="en-US" altLang="ko-KR" sz="900" spc="-1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모서리가 둥근 사각형 설명선 14">
            <a:extLst>
              <a:ext uri="{FF2B5EF4-FFF2-40B4-BE49-F238E27FC236}">
                <a16:creationId xmlns:a16="http://schemas.microsoft.com/office/drawing/2014/main" id="{BBA9B378-8554-4BAF-9801-7C9DDA6C24EF}"/>
              </a:ext>
            </a:extLst>
          </p:cNvPr>
          <p:cNvSpPr/>
          <p:nvPr/>
        </p:nvSpPr>
        <p:spPr bwMode="auto">
          <a:xfrm>
            <a:off x="4384028" y="2852007"/>
            <a:ext cx="1728192" cy="899385"/>
          </a:xfrm>
          <a:prstGeom prst="wedgeRoundRectCallout">
            <a:avLst>
              <a:gd name="adj1" fmla="val -33791"/>
              <a:gd name="adj2" fmla="val 58674"/>
              <a:gd name="adj3" fmla="val 16667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콘텐츠가 부족해요</a:t>
            </a:r>
            <a:endParaRPr lang="en-US" altLang="ko-KR" sz="900" spc="-15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검증된 다양한 콘텐츠</a:t>
            </a:r>
            <a:r>
              <a:rPr lang="ko-KR" altLang="en-US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endParaRPr lang="en-US" altLang="ko-KR" sz="900" spc="-15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공부하고 싶어요</a:t>
            </a:r>
            <a:endParaRPr lang="en-US" altLang="ko-KR" sz="900" spc="-1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모서리가 둥근 사각형 설명선 15">
            <a:extLst>
              <a:ext uri="{FF2B5EF4-FFF2-40B4-BE49-F238E27FC236}">
                <a16:creationId xmlns:a16="http://schemas.microsoft.com/office/drawing/2014/main" id="{02B16A89-AEE6-4F71-B4FE-EFF25F3C2A2A}"/>
              </a:ext>
            </a:extLst>
          </p:cNvPr>
          <p:cNvSpPr/>
          <p:nvPr/>
        </p:nvSpPr>
        <p:spPr bwMode="auto">
          <a:xfrm>
            <a:off x="5602555" y="2072154"/>
            <a:ext cx="1728192" cy="899385"/>
          </a:xfrm>
          <a:prstGeom prst="wedgeRoundRectCallout">
            <a:avLst>
              <a:gd name="adj1" fmla="val -33791"/>
              <a:gd name="adj2" fmla="val 58674"/>
              <a:gd name="adj3" fmla="val 16667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좁은 책상에서 자습하기 불편해요</a:t>
            </a:r>
            <a:endParaRPr lang="en-US" altLang="ko-KR" sz="900" spc="-15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넓고 쾌적한 환경</a:t>
            </a:r>
            <a:r>
              <a:rPr lang="ko-KR" altLang="en-US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에서</a:t>
            </a:r>
            <a:endParaRPr lang="en-US" altLang="ko-KR" sz="900" spc="-15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공부하고 싶어요</a:t>
            </a:r>
            <a:endParaRPr lang="en-US" altLang="ko-KR" sz="900" spc="-1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4D4A94-2EF5-48D0-B148-A4F0C9947CA2}"/>
              </a:ext>
            </a:extLst>
          </p:cNvPr>
          <p:cNvSpPr txBox="1"/>
          <p:nvPr/>
        </p:nvSpPr>
        <p:spPr>
          <a:xfrm>
            <a:off x="723939" y="1347613"/>
            <a:ext cx="6626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50" dirty="0">
                <a:latin typeface="+mn-ea"/>
                <a:ea typeface="+mn-ea"/>
              </a:rPr>
              <a:t>최상위권 대입성공으로 증명된 러셀이</a:t>
            </a:r>
            <a:endParaRPr lang="en-US" altLang="ko-KR" sz="1400" b="1" spc="-150" dirty="0">
              <a:latin typeface="+mn-ea"/>
              <a:ea typeface="+mn-ea"/>
            </a:endParaRPr>
          </a:p>
          <a:p>
            <a:pPr algn="ctr"/>
            <a:r>
              <a:rPr lang="ko-KR" altLang="en-US" sz="1400" b="1" spc="-150" dirty="0">
                <a:latin typeface="+mn-ea"/>
                <a:ea typeface="+mn-ea"/>
              </a:rPr>
              <a:t>다양한 수험생의 고민을 담아</a:t>
            </a:r>
            <a:r>
              <a:rPr lang="en-US" altLang="ko-KR" sz="1400" b="1" spc="-150" dirty="0">
                <a:latin typeface="+mn-ea"/>
                <a:ea typeface="+mn-ea"/>
              </a:rPr>
              <a:t> 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새로운 수능 </a:t>
            </a:r>
            <a:r>
              <a:rPr lang="ko-KR" altLang="en-US" sz="1400" b="1" spc="-150" dirty="0" err="1">
                <a:solidFill>
                  <a:srgbClr val="0070C0"/>
                </a:solidFill>
                <a:latin typeface="+mn-ea"/>
                <a:ea typeface="+mn-ea"/>
              </a:rPr>
              <a:t>종합반</a:t>
            </a:r>
            <a:r>
              <a:rPr lang="ko-KR" altLang="en-US" sz="1400" b="1" spc="-150" dirty="0" err="1">
                <a:latin typeface="+mn-ea"/>
                <a:ea typeface="+mn-ea"/>
              </a:rPr>
              <a:t>을</a:t>
            </a:r>
            <a:r>
              <a:rPr lang="ko-KR" altLang="en-US" sz="1400" b="1" spc="-150" dirty="0">
                <a:latin typeface="+mn-ea"/>
                <a:ea typeface="+mn-ea"/>
              </a:rPr>
              <a:t> 시작합니다</a:t>
            </a:r>
            <a:r>
              <a:rPr lang="en-US" altLang="ko-KR" sz="1400" b="1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34" name="모서리가 둥근 직사각형 19">
            <a:extLst>
              <a:ext uri="{FF2B5EF4-FFF2-40B4-BE49-F238E27FC236}">
                <a16:creationId xmlns:a16="http://schemas.microsoft.com/office/drawing/2014/main" id="{C32CD922-008D-433F-A050-D9481500FBCB}"/>
              </a:ext>
            </a:extLst>
          </p:cNvPr>
          <p:cNvSpPr/>
          <p:nvPr/>
        </p:nvSpPr>
        <p:spPr bwMode="auto">
          <a:xfrm>
            <a:off x="713396" y="4952475"/>
            <a:ext cx="2029535" cy="1589961"/>
          </a:xfrm>
          <a:prstGeom prst="roundRect">
            <a:avLst>
              <a:gd name="adj" fmla="val 5912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2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러셀 학원</a:t>
            </a:r>
            <a:endParaRPr lang="en-US" altLang="ko-KR" sz="1200" b="1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2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성정향상</a:t>
            </a:r>
            <a:r>
              <a:rPr lang="ko-KR" altLang="en-US" sz="10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메커니즘으로 증명된</a:t>
            </a:r>
            <a:endParaRPr lang="en-US" altLang="ko-KR" sz="10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 </a:t>
            </a:r>
            <a:r>
              <a:rPr lang="ko-KR" altLang="en-US" sz="1000" b="1" spc="-100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강남∙대치</a:t>
            </a:r>
            <a:r>
              <a:rPr lang="ko-KR" altLang="en-US" sz="1000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lang="ko-KR" altLang="en-US" sz="1000" b="1" spc="-100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인강</a:t>
            </a:r>
            <a:r>
              <a:rPr lang="ko-KR" altLang="en-US" sz="1000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출강</a:t>
            </a:r>
            <a:r>
              <a:rPr lang="ko-KR" altLang="en-US" sz="10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하는</a:t>
            </a:r>
            <a:endParaRPr lang="en-US" altLang="ko-KR" sz="10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강사진의</a:t>
            </a:r>
            <a:r>
              <a:rPr lang="en-US" altLang="ko-KR" sz="1000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현장 강의</a:t>
            </a:r>
            <a:endParaRPr lang="en-US" altLang="ko-KR" sz="1000" b="1" spc="-1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20">
            <a:extLst>
              <a:ext uri="{FF2B5EF4-FFF2-40B4-BE49-F238E27FC236}">
                <a16:creationId xmlns:a16="http://schemas.microsoft.com/office/drawing/2014/main" id="{7730A25D-952C-4AE9-90E3-6C39CA5AF341}"/>
              </a:ext>
            </a:extLst>
          </p:cNvPr>
          <p:cNvSpPr/>
          <p:nvPr/>
        </p:nvSpPr>
        <p:spPr bwMode="auto">
          <a:xfrm>
            <a:off x="3002093" y="4952474"/>
            <a:ext cx="2029535" cy="1589961"/>
          </a:xfrm>
          <a:prstGeom prst="roundRect">
            <a:avLst>
              <a:gd name="adj" fmla="val 5912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2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러셀 기숙학원</a:t>
            </a:r>
            <a:endParaRPr lang="en-US" altLang="ko-KR" sz="1200" b="1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2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최상위권 전문 </a:t>
            </a:r>
            <a:r>
              <a:rPr lang="ko-KR" altLang="en-US" sz="1000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입시 담임선생님</a:t>
            </a:r>
            <a:endParaRPr lang="en-US" altLang="ko-KR" sz="1000" b="1" spc="-1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000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학생 맞춤 관리</a:t>
            </a:r>
            <a:r>
              <a: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과목별 성취도를</a:t>
            </a:r>
            <a:endParaRPr lang="en-US" altLang="ko-KR" sz="10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반영한</a:t>
            </a:r>
            <a:r>
              <a: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수준별 </a:t>
            </a:r>
            <a:r>
              <a:rPr lang="ko-KR" altLang="en-US" sz="1000" b="1" spc="-100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반편성</a:t>
            </a:r>
            <a:r>
              <a:rPr lang="ko-KR" altLang="en-US" sz="1000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수업 진행</a:t>
            </a:r>
            <a:endParaRPr lang="en-US" altLang="ko-KR" sz="1000" b="1" spc="-1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모서리가 둥근 직사각형 21">
            <a:extLst>
              <a:ext uri="{FF2B5EF4-FFF2-40B4-BE49-F238E27FC236}">
                <a16:creationId xmlns:a16="http://schemas.microsoft.com/office/drawing/2014/main" id="{348E5770-FA59-42F6-BD14-1CB31A3F5FDF}"/>
              </a:ext>
            </a:extLst>
          </p:cNvPr>
          <p:cNvSpPr/>
          <p:nvPr/>
        </p:nvSpPr>
        <p:spPr bwMode="auto">
          <a:xfrm>
            <a:off x="5290790" y="4952473"/>
            <a:ext cx="2029535" cy="1589961"/>
          </a:xfrm>
          <a:prstGeom prst="roundRect">
            <a:avLst>
              <a:gd name="adj" fmla="val 8082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2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러셀</a:t>
            </a:r>
            <a:r>
              <a:rPr lang="en-US" altLang="ko-KR" sz="12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CORE </a:t>
            </a:r>
            <a:r>
              <a:rPr lang="ko-KR" altLang="en-US" sz="12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학원</a:t>
            </a:r>
            <a:endParaRPr lang="en-US" altLang="ko-KR" sz="1200" b="1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2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대치동 학원가에 직접 가지 않아도</a:t>
            </a:r>
            <a:endParaRPr lang="en-US" altLang="ko-KR" sz="10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실시간 </a:t>
            </a:r>
            <a:r>
              <a:rPr lang="en-US" altLang="ko-KR" sz="1000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LIVE</a:t>
            </a:r>
            <a:r>
              <a:rPr lang="ko-KR" altLang="en-US" sz="1000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 수강</a:t>
            </a:r>
            <a:r>
              <a:rPr lang="ko-KR" altLang="en-US" sz="10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</a:t>
            </a:r>
            <a:endParaRPr lang="en-US" altLang="ko-KR" sz="10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b="1" spc="-100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현강과</a:t>
            </a:r>
            <a:r>
              <a:rPr lang="ko-KR" altLang="en-US" sz="1000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동일한 교재와 수업자료</a:t>
            </a:r>
            <a:r>
              <a:rPr lang="en-US" altLang="ko-KR" sz="1000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10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선생님</a:t>
            </a:r>
            <a:r>
              <a: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0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연구실의 </a:t>
            </a:r>
            <a:r>
              <a:rPr lang="ko-KR" altLang="en-US" sz="1000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동일한 수업 관리</a:t>
            </a:r>
            <a:endParaRPr lang="en-US" altLang="ko-KR" sz="1000" b="1" spc="-1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오른쪽 중괄호 36">
            <a:extLst>
              <a:ext uri="{FF2B5EF4-FFF2-40B4-BE49-F238E27FC236}">
                <a16:creationId xmlns:a16="http://schemas.microsoft.com/office/drawing/2014/main" id="{87B56D34-28FC-4497-B08F-190B8E61C804}"/>
              </a:ext>
            </a:extLst>
          </p:cNvPr>
          <p:cNvSpPr/>
          <p:nvPr/>
        </p:nvSpPr>
        <p:spPr bwMode="auto">
          <a:xfrm rot="16200000">
            <a:off x="3842139" y="2204312"/>
            <a:ext cx="332349" cy="5163971"/>
          </a:xfrm>
          <a:prstGeom prst="rightBrac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돋움체" pitchFamily="49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6446435-4ACC-4E69-BEF7-8BD2DC9EABD8}"/>
              </a:ext>
            </a:extLst>
          </p:cNvPr>
          <p:cNvSpPr/>
          <p:nvPr/>
        </p:nvSpPr>
        <p:spPr>
          <a:xfrm>
            <a:off x="625186" y="128060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3851686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종합반</a:t>
            </a:r>
            <a:r>
              <a:rPr lang="ko-KR" altLang="en-US" b="0" dirty="0"/>
              <a:t>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120" name="표 119"/>
          <p:cNvGraphicFramePr>
            <a:graphicFrameLocks noGrp="1"/>
          </p:cNvGraphicFramePr>
          <p:nvPr>
            <p:extLst/>
          </p:nvPr>
        </p:nvGraphicFramePr>
        <p:xfrm>
          <a:off x="8104412" y="211913"/>
          <a:ext cx="1800000" cy="1008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 재수종합반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29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CORE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광주학원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재수종합반 우선선발 내용과 동일</a:t>
                      </a:r>
                      <a:b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https://coregj.megastudy.net/intro/2024/first_overall/index.asp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14B6413C-2D6D-4D69-96D8-CCA512098979}"/>
              </a:ext>
            </a:extLst>
          </p:cNvPr>
          <p:cNvSpPr txBox="1"/>
          <p:nvPr/>
        </p:nvSpPr>
        <p:spPr>
          <a:xfrm>
            <a:off x="712563" y="558205"/>
            <a:ext cx="6626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최상위권 이과 전문관</a:t>
            </a:r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N 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러셀 </a:t>
            </a:r>
            <a:r>
              <a:rPr lang="ko-KR" altLang="en-US" sz="1400" b="1" spc="-150" dirty="0" err="1">
                <a:solidFill>
                  <a:srgbClr val="0070C0"/>
                </a:solidFill>
                <a:latin typeface="+mn-ea"/>
                <a:ea typeface="+mn-ea"/>
              </a:rPr>
              <a:t>재수종합반</a:t>
            </a:r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,</a:t>
            </a:r>
          </a:p>
          <a:p>
            <a:pPr algn="ctr"/>
            <a:r>
              <a:rPr lang="ko-KR" altLang="en-US" sz="1400" b="1" spc="-150" dirty="0">
                <a:latin typeface="+mn-ea"/>
                <a:ea typeface="+mn-ea"/>
              </a:rPr>
              <a:t>기존 </a:t>
            </a:r>
            <a:r>
              <a:rPr lang="ko-KR" altLang="en-US" sz="1400" b="1" spc="-150" dirty="0" err="1">
                <a:latin typeface="+mn-ea"/>
                <a:ea typeface="+mn-ea"/>
              </a:rPr>
              <a:t>종합반과</a:t>
            </a:r>
            <a:r>
              <a:rPr lang="ko-KR" altLang="en-US" sz="1400" b="1" spc="-150" dirty="0">
                <a:latin typeface="+mn-ea"/>
                <a:ea typeface="+mn-ea"/>
              </a:rPr>
              <a:t> 어떻게 다를까요</a:t>
            </a:r>
            <a:r>
              <a:rPr lang="en-US" altLang="ko-KR" sz="1400" b="1" spc="-150" dirty="0">
                <a:latin typeface="+mn-ea"/>
                <a:ea typeface="+mn-ea"/>
              </a:rPr>
              <a:t>?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4A2ED29-221B-4919-AE17-A40435E93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296580"/>
              </p:ext>
            </p:extLst>
          </p:nvPr>
        </p:nvGraphicFramePr>
        <p:xfrm>
          <a:off x="704850" y="1830714"/>
          <a:ext cx="6633939" cy="4413538"/>
        </p:xfrm>
        <a:graphic>
          <a:graphicData uri="http://schemas.openxmlformats.org/drawingml/2006/table">
            <a:tbl>
              <a:tblPr/>
              <a:tblGrid>
                <a:gridCol w="2921984">
                  <a:extLst>
                    <a:ext uri="{9D8B030D-6E8A-4147-A177-3AD203B41FA5}">
                      <a16:colId xmlns:a16="http://schemas.microsoft.com/office/drawing/2014/main" val="684213009"/>
                    </a:ext>
                  </a:extLst>
                </a:gridCol>
                <a:gridCol w="622041">
                  <a:extLst>
                    <a:ext uri="{9D8B030D-6E8A-4147-A177-3AD203B41FA5}">
                      <a16:colId xmlns:a16="http://schemas.microsoft.com/office/drawing/2014/main" val="310535794"/>
                    </a:ext>
                  </a:extLst>
                </a:gridCol>
                <a:gridCol w="3089914">
                  <a:extLst>
                    <a:ext uri="{9D8B030D-6E8A-4147-A177-3AD203B41FA5}">
                      <a16:colId xmlns:a16="http://schemas.microsoft.com/office/drawing/2014/main" val="2251842032"/>
                    </a:ext>
                  </a:extLst>
                </a:gridCol>
              </a:tblGrid>
              <a:tr h="2107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spc="-15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 </a:t>
                      </a:r>
                      <a:r>
                        <a:rPr lang="ko-KR" altLang="en-US" sz="900" b="0" i="0" u="none" strike="noStrike" spc="-15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재수종합반</a:t>
                      </a:r>
                      <a:endParaRPr lang="ko-KR" altLang="en-US" sz="900" b="0" i="0" u="none" strike="noStrike" spc="-15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spc="-15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-15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최상위권 이과 전문관</a:t>
                      </a:r>
                      <a:r>
                        <a:rPr lang="en-US" altLang="ko-KR" sz="1100" b="1" i="0" u="none" strike="noStrike" spc="-15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r>
                        <a:rPr lang="ko-KR" altLang="en-US" sz="1100" b="1" i="0" u="none" strike="noStrike" spc="-15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러셀</a:t>
                      </a:r>
                      <a:r>
                        <a:rPr lang="ko-KR" altLang="en-US" sz="1100" b="1" i="0" u="none" strike="noStrike" spc="-150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1" i="0" u="none" strike="noStrike" spc="-150" baseline="0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재수종합반</a:t>
                      </a:r>
                      <a:r>
                        <a:rPr lang="en-US" altLang="ko-KR" sz="1100" b="1" i="0" u="none" strike="noStrike" spc="-15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100" b="1" i="0" u="none" strike="noStrike" spc="-15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78154"/>
                  </a:ext>
                </a:extLst>
              </a:tr>
              <a:tr h="392629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i="0" u="none" strike="noStrike" spc="-15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종합반 시스템에만 의존한 검증되지 않은 강사진의 강의</a:t>
                      </a:r>
                      <a:r>
                        <a:rPr lang="en-US" altLang="ko-KR" sz="900" b="0" i="0" u="none" strike="noStrike" spc="-15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0" i="0" u="none" strike="noStrike" spc="-15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콘텐츠</a:t>
                      </a:r>
                      <a:endParaRPr lang="en-US" altLang="ko-KR" sz="900" b="0" i="0" u="none" strike="noStrike" spc="-1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강사진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1" i="0" u="none" strike="noStrike" spc="-150" dirty="0" err="1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메가스터디</a:t>
                      </a:r>
                      <a:r>
                        <a:rPr lang="ko-KR" altLang="en-US" sz="900" b="1" i="0" u="none" strike="noStrike" spc="-150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수능 전문 강사진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강의</a:t>
                      </a:r>
                      <a: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콘텐츠</a:t>
                      </a:r>
                      <a: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질의응답</a:t>
                      </a:r>
                      <a:endParaRPr lang="en-US" altLang="ko-KR" sz="9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(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메가스터디 인강 및 러셀 </a:t>
                      </a:r>
                      <a:r>
                        <a:rPr lang="ko-KR" altLang="en-US" sz="900" b="0" i="0" u="none" strike="noStrike" spc="-15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현강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출강</a:t>
                      </a:r>
                      <a: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최상위권 배출로 검증된 </a:t>
                      </a:r>
                      <a:r>
                        <a:rPr lang="ko-KR" altLang="en-US" sz="900" b="0" i="0" u="none" strike="noStrike" spc="-15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강의력</a:t>
                      </a:r>
                      <a: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 spc="-15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관리력이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출중한 강사진</a:t>
                      </a:r>
                      <a:endParaRPr lang="en-US" altLang="ko-KR" sz="9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028053"/>
                  </a:ext>
                </a:extLst>
              </a:tr>
              <a:tr h="529539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i="0" u="none" strike="noStrike" spc="-15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개인별 수준 고려 없이 반별로 획일적인 수업 진행</a:t>
                      </a:r>
                      <a:endParaRPr lang="en-US" altLang="ko-KR" sz="900" b="0" i="0" u="none" strike="noStrike" spc="-1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i="0" u="none" strike="noStrike" spc="-15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정규수업 외 보충수업 </a:t>
                      </a:r>
                      <a:r>
                        <a:rPr lang="en-US" altLang="ko-KR" sz="900" b="0" i="0" u="none" strike="noStrike" spc="-15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900" b="0" i="0" u="none" strike="noStrike" spc="-150" baseline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spc="-150" baseline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특강 등 추가적인 수업에 대한 유료 수강 발생</a:t>
                      </a:r>
                      <a:endParaRPr lang="en-US" altLang="ko-KR" sz="900" b="0" i="0" u="none" strike="noStrike" spc="-1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i="0" u="none" strike="noStrike" spc="-15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선택 </a:t>
                      </a:r>
                      <a:r>
                        <a:rPr lang="ko-KR" altLang="en-US" sz="900" b="0" i="0" u="none" strike="noStrike" spc="-15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권한 없는 주 </a:t>
                      </a:r>
                      <a:r>
                        <a:rPr lang="en-US" altLang="ko-KR" sz="900" b="0" i="0" u="none" strike="noStrike" spc="-15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30~40</a:t>
                      </a:r>
                      <a:r>
                        <a:rPr lang="ko-KR" altLang="en-US" sz="900" b="0" i="0" u="none" strike="noStrike" spc="-15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시간 이상 수업으로 자습 시간 </a:t>
                      </a:r>
                      <a:r>
                        <a:rPr lang="ko-KR" altLang="en-US" sz="900" b="0" i="0" u="none" strike="noStrike" spc="-15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확보 어려움</a:t>
                      </a:r>
                      <a:endParaRPr lang="en-US" altLang="ko-KR" sz="900" b="0" i="0" u="none" strike="noStrike" spc="-15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수업 선택 </a:t>
                      </a:r>
                      <a:endParaRPr lang="en-US" altLang="ko-KR" sz="900" b="1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900" b="1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</a:t>
                      </a:r>
                      <a:endParaRPr lang="en-US" altLang="ko-KR" sz="900" b="1" i="0" u="none" strike="noStrike" spc="-15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900" b="1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 방식</a:t>
                      </a:r>
                      <a:endParaRPr lang="ko-KR" altLang="en-US" sz="900" b="1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1" i="0" u="none" strike="noStrike" spc="-150" baseline="0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과목별  학습 성취도를 고려한 수준별 맞춤 수업 </a:t>
                      </a:r>
                      <a:r>
                        <a:rPr lang="ko-KR" altLang="en-US" sz="900" b="0" i="0" u="none" strike="noStrike" spc="-15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</a:t>
                      </a:r>
                      <a:endParaRPr lang="en-US" altLang="ko-KR" sz="900" b="0" i="0" u="none" strike="noStrike" spc="-150" baseline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i="0" u="none" strike="noStrike" spc="-15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 수강이 필요 없는 정규수업으로 체계적으로 수능 준비</a:t>
                      </a:r>
                      <a:endParaRPr lang="ko-KR" altLang="en-US" sz="9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marR="0" lvl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1" i="0" u="none" strike="noStrike" spc="-150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주 </a:t>
                      </a:r>
                      <a:r>
                        <a:rPr lang="en-US" altLang="ko-KR" sz="900" b="1" i="0" u="none" strike="noStrike" spc="-150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21</a:t>
                      </a:r>
                      <a:r>
                        <a:rPr lang="en-US" altLang="ko-KR" sz="900" b="1" i="0" u="none" strike="noStrike" spc="-150" baseline="0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 </a:t>
                      </a:r>
                      <a:r>
                        <a:rPr lang="ko-KR" altLang="en-US" sz="900" b="1" i="0" u="none" strike="noStrike" spc="-150" baseline="0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수업 및 선택적  의무 수업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으로 충분한 </a:t>
                      </a:r>
                      <a:r>
                        <a:rPr lang="ko-KR" altLang="en-US" sz="900" b="1" i="0" u="none" strike="noStrike" spc="-150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자습 시간 확보</a:t>
                      </a:r>
                      <a:endParaRPr lang="en-US" altLang="ko-KR" sz="900" b="0" i="0" u="none" strike="noStrike" spc="-150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096018"/>
                  </a:ext>
                </a:extLst>
              </a:tr>
              <a:tr h="392629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i="0" u="none" strike="noStrike" spc="-15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종합반 공통 콘텐츠로 수업이 진행되는 경우 특화된 관리 시스템 부재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수업 관리 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수업 전후 </a:t>
                      </a:r>
                      <a:r>
                        <a:rPr lang="ko-KR" altLang="en-US" sz="900" b="1" i="0" u="none" strike="noStrike" spc="-150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학생의 학습 성취도에 따라</a:t>
                      </a:r>
                      <a:r>
                        <a:rPr lang="ko-KR" altLang="en-US" sz="900" b="1" i="0" u="none" strike="noStrike" spc="-150" baseline="0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spc="-15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개별 클리닉</a:t>
                      </a:r>
                      <a:r>
                        <a:rPr lang="en-US" altLang="ko-KR" sz="900" b="0" i="0" u="none" strike="noStrike" spc="-15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 spc="-15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등 </a:t>
                      </a:r>
                      <a:r>
                        <a:rPr lang="ko-KR" altLang="en-US" sz="900" b="1" i="0" u="none" strike="noStrike" spc="-150" baseline="0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맞춤 관리 </a:t>
                      </a:r>
                      <a:r>
                        <a:rPr lang="ko-KR" altLang="en-US" sz="900" b="0" i="0" u="none" strike="noStrike" spc="-15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</a:t>
                      </a:r>
                      <a:endParaRPr lang="ko-KR" altLang="en-US" sz="9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263840"/>
                  </a:ext>
                </a:extLst>
              </a:tr>
              <a:tr h="392629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i="0" u="none" strike="noStrike" spc="-15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학생 조교 운영으로 수업과 연계되지 않는 질의응답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질의응답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i="0" u="none" strike="noStrike" spc="-15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과목별 전문 </a:t>
                      </a:r>
                      <a:r>
                        <a:rPr lang="ko-KR" altLang="en-US" sz="900" b="1" i="0" u="none" strike="noStrike" spc="-150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강사진의 질의응답</a:t>
                      </a:r>
                      <a:endParaRPr lang="en-US" altLang="ko-KR" sz="900" b="1" i="0" u="none" strike="noStrike" spc="-150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lvl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i="0" u="none" strike="noStrike" spc="-15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추가 질의응답은 질의응답 선생님과 </a:t>
                      </a:r>
                      <a:r>
                        <a:rPr lang="ko-KR" altLang="en-US" sz="900" b="0" i="0" u="none" strike="noStrike" spc="-15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튜터로</a:t>
                      </a:r>
                      <a:r>
                        <a:rPr lang="ko-KR" altLang="en-US" sz="900" b="0" i="0" u="none" strike="noStrike" spc="-15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맞춤 진행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226875"/>
                  </a:ext>
                </a:extLst>
              </a:tr>
              <a:tr h="392629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i="0" u="none" strike="noStrike" spc="-15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강사진 담임 병행 또는 생활지도교사 운영으로 </a:t>
                      </a:r>
                      <a:r>
                        <a:rPr lang="ko-KR" altLang="en-US" sz="900" b="0" i="0" u="none" strike="noStrike" spc="-15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책임있는</a:t>
                      </a:r>
                      <a:r>
                        <a:rPr lang="ko-KR" altLang="en-US" sz="900" b="0" i="0" u="none" strike="noStrike" spc="-15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spc="-15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부재</a:t>
                      </a:r>
                      <a:r>
                        <a:rPr lang="en-US" altLang="ko-KR" sz="900" b="0" i="0" u="none" strike="noStrike" spc="-15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 spc="-15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공백 발생</a:t>
                      </a:r>
                      <a:endParaRPr lang="en-US" altLang="ko-KR" sz="900" b="0" i="0" u="none" strike="noStrike" spc="-15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i="0" u="none" strike="noStrike" spc="-15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반별 학생 소통으로 </a:t>
                      </a:r>
                      <a:r>
                        <a:rPr lang="ko-KR" altLang="en-US" sz="900" b="0" i="0" u="none" strike="noStrike" spc="-15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학생별</a:t>
                      </a:r>
                      <a:r>
                        <a:rPr lang="ko-KR" altLang="en-US" sz="900" b="0" i="0" u="none" strike="noStrike" spc="-15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맞춤 관리 어려움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담임선생님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1" i="0" u="none" strike="noStrike" spc="-150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최상위권 전문 입시 담임선생님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학생 맞춤 </a:t>
                      </a:r>
                      <a:r>
                        <a:rPr lang="ko-KR" altLang="en-US" sz="900" b="1" i="0" u="none" strike="noStrike" spc="-150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입시</a:t>
                      </a:r>
                      <a:r>
                        <a:rPr lang="en-US" altLang="ko-KR" sz="900" b="1" i="0" u="none" strike="noStrike" spc="-150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1" i="0" u="none" strike="noStrike" spc="-150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</a:t>
                      </a:r>
                      <a:r>
                        <a:rPr lang="en-US" altLang="ko-KR" sz="900" b="1" i="0" u="none" strike="noStrike" spc="-150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1" i="0" u="none" strike="noStrike" spc="-150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생활관리</a:t>
                      </a: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입시 전문 교육과정</a:t>
                      </a:r>
                      <a: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0" i="0" u="none" strike="noStrike" spc="-15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역량교육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시행으로 담임선생님의 전문성 강화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100284"/>
                  </a:ext>
                </a:extLst>
              </a:tr>
              <a:tr h="529539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i="0" u="none" strike="noStrike" spc="-15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강사진의 담임 병행으로 강사</a:t>
                      </a:r>
                      <a:r>
                        <a:rPr lang="ko-KR" altLang="en-US" sz="900" b="0" i="0" u="none" strike="noStrike" spc="-15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본인 수업 시간에 맡은 반의 </a:t>
                      </a:r>
                      <a:r>
                        <a:rPr lang="ko-KR" altLang="en-US" sz="900" b="0" i="0" u="none" strike="noStrike" spc="-15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면학분위기</a:t>
                      </a:r>
                      <a:r>
                        <a:rPr lang="ko-KR" altLang="en-US" sz="900" b="0" i="0" u="none" strike="noStrike" spc="-15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관리 부재</a:t>
                      </a:r>
                      <a:endParaRPr lang="en-US" altLang="ko-KR" sz="900" b="0" i="0" u="none" strike="noStrike" spc="-15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lvl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i="0" u="none" strike="noStrike" spc="-15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반별 수업 진행으로 친목 분위기 도모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면학분위기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i="0" u="none" strike="noStrike" spc="-15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바자관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내 담임선생님 상주</a:t>
                      </a:r>
                      <a: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900" b="0" i="0" u="none" strike="noStrike" spc="-15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spc="-15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매교시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출결 관리</a:t>
                      </a:r>
                      <a: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강력한 태도 점수 운영으로  </a:t>
                      </a:r>
                      <a:r>
                        <a:rPr lang="ko-KR" altLang="en-US" sz="900" b="1" i="0" u="none" strike="noStrike" spc="-150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면학분위기 조성 및 유지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503305"/>
                  </a:ext>
                </a:extLst>
              </a:tr>
              <a:tr h="679766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i="0" u="none" strike="noStrike" spc="-15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별도 자습 공간 부재로 수업용 좁은 책상에서 자습 진행</a:t>
                      </a:r>
                    </a:p>
                    <a:p>
                      <a:pPr marL="171450" marR="0" lvl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i="0" u="none" strike="noStrike" spc="-15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외부 학원 수업 수강에 따라 수업 </a:t>
                      </a:r>
                      <a:r>
                        <a:rPr lang="ko-KR" altLang="en-US" sz="900" b="0" i="0" u="none" strike="noStrike" spc="-15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중복 수강 및 이동에 낭비되는 시간 발생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학습환경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넓은 책상</a:t>
                      </a:r>
                      <a: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편한 의자</a:t>
                      </a:r>
                      <a: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 책장 등 </a:t>
                      </a:r>
                      <a:r>
                        <a:rPr lang="ko-KR" altLang="en-US" sz="900" b="1" i="0" u="none" strike="noStrike" spc="-150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학습에 최적화된 </a:t>
                      </a:r>
                      <a:r>
                        <a:rPr lang="ko-KR" altLang="en-US" sz="900" b="1" i="0" u="none" strike="noStrike" spc="-150" dirty="0" err="1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바른공부</a:t>
                      </a:r>
                      <a:r>
                        <a:rPr lang="ko-KR" altLang="en-US" sz="900" b="1" i="0" u="none" strike="noStrike" spc="-150" baseline="0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자습전용관</a:t>
                      </a:r>
                      <a:r>
                        <a:rPr lang="ko-KR" altLang="en-US" sz="900" b="0" i="0" u="none" strike="noStrike" spc="-15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 자습</a:t>
                      </a:r>
                      <a:endParaRPr lang="ko-KR" altLang="en-US" sz="900" b="0" i="0" u="none" strike="noStrike" spc="-15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1" i="0" u="none" strike="noStrike" spc="-150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수업과 자습 공간 분리 운영</a:t>
                      </a:r>
                      <a:r>
                        <a:rPr lang="ko-KR" altLang="en-US" sz="900" b="0" i="0" u="none" strike="noStrike" spc="-15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효율적인 동선 관리</a:t>
                      </a:r>
                      <a:endParaRPr lang="en-US" altLang="ko-KR" sz="900" b="0" i="0" u="none" strike="noStrike" spc="-15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 거리 불편함 없게 </a:t>
                      </a:r>
                      <a:r>
                        <a:rPr lang="ko-KR" altLang="en-US" sz="900" b="0" i="0" u="none" strike="noStrike" spc="-15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학원 전용 </a:t>
                      </a:r>
                      <a:r>
                        <a:rPr lang="ko-KR" altLang="en-US" sz="900" b="1" i="0" u="none" strike="noStrike" spc="-150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</a:t>
                      </a:r>
                      <a:r>
                        <a:rPr lang="en-US" altLang="ko-KR" sz="900" b="1" i="0" u="none" strike="noStrike" spc="-150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1" i="0" u="none" strike="noStrike" spc="-150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하원 셔틀버스 운행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660503"/>
                  </a:ext>
                </a:extLst>
              </a:tr>
              <a:tr h="392629"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i="0" u="none" strike="noStrike" spc="-15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외부에서 해결해야 하는 식사로 학습 외 낭비되는 시간 발생</a:t>
                      </a:r>
                      <a:endParaRPr lang="en-US" altLang="ko-KR" sz="900" b="0" i="0" u="none" strike="noStrike" spc="-1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i="0" u="none" strike="noStrike" spc="-15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학원 내 식사 공간 별도로 마련되어 있지 않음</a:t>
                      </a:r>
                      <a:endParaRPr lang="ko-KR" altLang="en-US" sz="900" b="0" i="0" u="none" strike="noStrike" spc="-15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자체 식당</a:t>
                      </a:r>
                      <a:endParaRPr lang="ko-KR" altLang="en-US" sz="900" b="1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자체 식당 운영으로</a:t>
                      </a:r>
                      <a:r>
                        <a:rPr lang="ko-KR" altLang="en-US" sz="900" b="0" i="0" u="none" strike="noStrike" spc="-15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이동 시간을 줄여 </a:t>
                      </a:r>
                      <a:r>
                        <a:rPr lang="ko-KR" altLang="en-US" sz="900" b="1" i="0" u="none" strike="noStrike" spc="-150" baseline="0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 동선 최소화</a:t>
                      </a:r>
                      <a:endParaRPr lang="en-US" altLang="ko-KR" sz="900" b="1" i="0" u="none" strike="noStrike" spc="-150" baseline="0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1" i="0" u="none" strike="noStrike" spc="-150" baseline="0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</a:t>
                      </a:r>
                      <a:r>
                        <a:rPr lang="en-US" altLang="ko-KR" sz="900" b="0" i="0" u="none" strike="noStrike" spc="-15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 spc="-15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 건물 내 수업</a:t>
                      </a:r>
                      <a:r>
                        <a:rPr lang="en-US" altLang="ko-KR" sz="900" b="0" i="0" u="none" strike="noStrike" spc="-15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0" i="0" u="none" strike="noStrike" spc="-15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자습</a:t>
                      </a:r>
                      <a:r>
                        <a:rPr lang="en-US" altLang="ko-KR" sz="900" b="0" i="0" u="none" strike="noStrike" spc="-15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0" i="0" u="none" strike="noStrike" spc="-15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식당 이용</a:t>
                      </a:r>
                      <a:r>
                        <a:rPr lang="en-US" altLang="ko-KR" sz="900" b="0" i="0" u="none" strike="noStrike" spc="-15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i="0" u="none" strike="noStrike" spc="-15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건강한 식자재와 균형 잡힌 영양 식단으로 중식</a:t>
                      </a:r>
                      <a:r>
                        <a:rPr lang="en-US" altLang="ko-KR" sz="900" b="0" i="0" u="none" strike="noStrike" spc="-15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0" i="0" u="none" strike="noStrike" spc="-150" baseline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석식</a:t>
                      </a:r>
                      <a:r>
                        <a:rPr lang="ko-KR" altLang="en-US" sz="900" b="0" i="0" u="none" strike="noStrike" spc="-15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이용 가능</a:t>
                      </a:r>
                      <a:endParaRPr lang="en-US" altLang="ko-KR" sz="900" b="0" i="0" u="none" strike="noStrike" spc="-150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54407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F37DE261-E44D-4247-963C-D35C555DE2C9}"/>
              </a:ext>
            </a:extLst>
          </p:cNvPr>
          <p:cNvSpPr txBox="1"/>
          <p:nvPr/>
        </p:nvSpPr>
        <p:spPr>
          <a:xfrm>
            <a:off x="723591" y="1207438"/>
            <a:ext cx="66262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pc="-150" dirty="0">
                <a:latin typeface="+mn-ea"/>
                <a:ea typeface="+mn-ea"/>
              </a:rPr>
              <a:t>시작부터 최상위권 대학 합격을 지향하는 최상위권 이과 전문관</a:t>
            </a:r>
            <a:r>
              <a:rPr lang="en-US" altLang="ko-KR" sz="1100" spc="-150" dirty="0">
                <a:latin typeface="+mn-ea"/>
                <a:ea typeface="+mn-ea"/>
              </a:rPr>
              <a:t>N </a:t>
            </a:r>
            <a:r>
              <a:rPr lang="ko-KR" altLang="en-US" sz="1100" spc="-150" dirty="0">
                <a:latin typeface="+mn-ea"/>
                <a:ea typeface="+mn-ea"/>
              </a:rPr>
              <a:t>러셀 재수종합반에는</a:t>
            </a:r>
            <a:endParaRPr lang="en-US" altLang="ko-KR" sz="1100" spc="-150" dirty="0">
              <a:latin typeface="+mn-ea"/>
              <a:ea typeface="+mn-ea"/>
            </a:endParaRPr>
          </a:p>
          <a:p>
            <a:pPr algn="ctr"/>
            <a:r>
              <a:rPr lang="ko-KR" altLang="en-US" sz="1100" b="1" spc="-150" dirty="0">
                <a:latin typeface="+mn-ea"/>
                <a:ea typeface="+mn-ea"/>
              </a:rPr>
              <a:t>최상위권 대입 합격을 위해 필요한 모든 것</a:t>
            </a:r>
            <a:r>
              <a:rPr lang="ko-KR" altLang="en-US" sz="1100" spc="-150" dirty="0">
                <a:latin typeface="+mn-ea"/>
                <a:ea typeface="+mn-ea"/>
              </a:rPr>
              <a:t>이 있습니다</a:t>
            </a:r>
            <a:r>
              <a:rPr lang="en-US" altLang="ko-KR" sz="11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559BCAD-127C-458A-B573-DB6CBD01A73C}"/>
              </a:ext>
            </a:extLst>
          </p:cNvPr>
          <p:cNvSpPr/>
          <p:nvPr/>
        </p:nvSpPr>
        <p:spPr>
          <a:xfrm>
            <a:off x="625186" y="128060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0338307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종합반</a:t>
            </a:r>
            <a:r>
              <a:rPr lang="ko-KR" altLang="en-US" b="0" dirty="0"/>
              <a:t>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961382"/>
              </p:ext>
            </p:extLst>
          </p:nvPr>
        </p:nvGraphicFramePr>
        <p:xfrm>
          <a:off x="8104412" y="211913"/>
          <a:ext cx="1800000" cy="956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CORE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광주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29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학원명으로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문구 수정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CORE </a:t>
                      </a:r>
                      <a:r>
                        <a:rPr kumimoji="0" lang="ko-KR" altLang="en-US" sz="9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광주학원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입결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내용으로 작성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월계관 디자인 활용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772180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8BD8A3C4-EB44-4346-B31C-F3EB4DB8A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92901"/>
              </p:ext>
            </p:extLst>
          </p:nvPr>
        </p:nvGraphicFramePr>
        <p:xfrm>
          <a:off x="57150" y="548680"/>
          <a:ext cx="7912125" cy="642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2425">
                  <a:extLst>
                    <a:ext uri="{9D8B030D-6E8A-4147-A177-3AD203B41FA5}">
                      <a16:colId xmlns:a16="http://schemas.microsoft.com/office/drawing/2014/main" val="15740895"/>
                    </a:ext>
                  </a:extLst>
                </a:gridCol>
                <a:gridCol w="1582425">
                  <a:extLst>
                    <a:ext uri="{9D8B030D-6E8A-4147-A177-3AD203B41FA5}">
                      <a16:colId xmlns:a16="http://schemas.microsoft.com/office/drawing/2014/main" val="2087388993"/>
                    </a:ext>
                  </a:extLst>
                </a:gridCol>
                <a:gridCol w="1582425">
                  <a:extLst>
                    <a:ext uri="{9D8B030D-6E8A-4147-A177-3AD203B41FA5}">
                      <a16:colId xmlns:a16="http://schemas.microsoft.com/office/drawing/2014/main" val="886931479"/>
                    </a:ext>
                  </a:extLst>
                </a:gridCol>
                <a:gridCol w="1582425">
                  <a:extLst>
                    <a:ext uri="{9D8B030D-6E8A-4147-A177-3AD203B41FA5}">
                      <a16:colId xmlns:a16="http://schemas.microsoft.com/office/drawing/2014/main" val="4063122444"/>
                    </a:ext>
                  </a:extLst>
                </a:gridCol>
                <a:gridCol w="1582425">
                  <a:extLst>
                    <a:ext uri="{9D8B030D-6E8A-4147-A177-3AD203B41FA5}">
                      <a16:colId xmlns:a16="http://schemas.microsoft.com/office/drawing/2014/main" val="3577431537"/>
                    </a:ext>
                  </a:extLst>
                </a:gridCol>
              </a:tblGrid>
              <a:tr h="6429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러셀 </a:t>
                      </a:r>
                      <a:r>
                        <a:rPr lang="ko-KR" altLang="en-US" sz="1000" b="0" spc="-1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재수종합반</a:t>
                      </a:r>
                      <a:endParaRPr lang="ko-KR" altLang="en-US" sz="1000" b="0" spc="-1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-2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최상위권 집결</a:t>
                      </a:r>
                      <a:r>
                        <a:rPr kumimoji="0" lang="en-US" altLang="ko-KR" sz="1000" b="1" i="0" u="none" strike="noStrike" kern="1200" cap="none" spc="-2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b="1" i="0" u="none" strike="noStrike" kern="1200" cap="none" spc="-2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러셀</a:t>
                      </a:r>
                      <a:r>
                        <a:rPr kumimoji="0" lang="en-US" altLang="ko-KR" sz="1000" b="1" i="0" u="none" strike="noStrike" kern="1200" cap="none" spc="-2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CORE </a:t>
                      </a:r>
                      <a:r>
                        <a:rPr kumimoji="0" lang="ko-KR" altLang="en-US" sz="1000" b="1" i="0" u="none" strike="noStrike" kern="1200" cap="none" spc="-2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광주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모집 안내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수업 안내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재수종합반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67955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EB8BF0DE-569F-43AF-8443-B5657546FAB2}"/>
              </a:ext>
            </a:extLst>
          </p:cNvPr>
          <p:cNvSpPr/>
          <p:nvPr/>
        </p:nvSpPr>
        <p:spPr bwMode="auto">
          <a:xfrm>
            <a:off x="703344" y="2085663"/>
            <a:ext cx="6624000" cy="3689975"/>
          </a:xfrm>
          <a:prstGeom prst="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A27AC8-36DA-4F9F-97EA-A1AC1D15E875}"/>
              </a:ext>
            </a:extLst>
          </p:cNvPr>
          <p:cNvSpPr txBox="1"/>
          <p:nvPr/>
        </p:nvSpPr>
        <p:spPr>
          <a:xfrm>
            <a:off x="704850" y="1348932"/>
            <a:ext cx="6624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00" dirty="0">
                <a:latin typeface="+mn-ea"/>
                <a:ea typeface="+mn-ea"/>
              </a:rPr>
              <a:t>전국 최상위권이 러셀</a:t>
            </a:r>
            <a:r>
              <a:rPr lang="en-US" altLang="ko-KR" sz="1600" b="1" spc="-100" dirty="0">
                <a:latin typeface="+mn-ea"/>
                <a:ea typeface="+mn-ea"/>
              </a:rPr>
              <a:t>CORE </a:t>
            </a:r>
            <a:r>
              <a:rPr lang="ko-KR" altLang="en-US" sz="1600" b="1" spc="-100" dirty="0">
                <a:latin typeface="+mn-ea"/>
                <a:ea typeface="+mn-ea"/>
              </a:rPr>
              <a:t>광주를 선택하는 이유</a:t>
            </a:r>
            <a:r>
              <a:rPr lang="en-US" altLang="ko-KR" sz="1600" b="1" spc="-100" dirty="0">
                <a:latin typeface="+mn-ea"/>
                <a:ea typeface="+mn-ea"/>
              </a:rPr>
              <a:t>!</a:t>
            </a:r>
          </a:p>
          <a:p>
            <a:pPr algn="ctr"/>
            <a:r>
              <a:rPr lang="ko-KR" altLang="en-US" sz="1600" b="1" spc="-100" dirty="0">
                <a:solidFill>
                  <a:srgbClr val="0070C0"/>
                </a:solidFill>
                <a:latin typeface="+mn-ea"/>
                <a:ea typeface="+mn-ea"/>
              </a:rPr>
              <a:t>매해 더 나은 </a:t>
            </a:r>
            <a:r>
              <a:rPr lang="ko-KR" altLang="en-US" sz="1600" b="1" spc="-100" dirty="0" err="1">
                <a:solidFill>
                  <a:srgbClr val="0070C0"/>
                </a:solidFill>
                <a:latin typeface="+mn-ea"/>
                <a:ea typeface="+mn-ea"/>
              </a:rPr>
              <a:t>입결과</a:t>
            </a:r>
            <a:r>
              <a:rPr lang="ko-KR" altLang="en-US" sz="1600" b="1" spc="-100" dirty="0">
                <a:solidFill>
                  <a:srgbClr val="0070C0"/>
                </a:solidFill>
                <a:latin typeface="+mn-ea"/>
                <a:ea typeface="+mn-ea"/>
              </a:rPr>
              <a:t> 후기가 입증</a:t>
            </a:r>
            <a:r>
              <a:rPr lang="ko-KR" altLang="en-US" sz="1600" b="1" spc="-100" dirty="0">
                <a:latin typeface="+mn-ea"/>
                <a:ea typeface="+mn-ea"/>
              </a:rPr>
              <a:t>하고 있습니다</a:t>
            </a:r>
            <a:r>
              <a:rPr lang="en-US" altLang="ko-KR" sz="1600" b="1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31E8917-7888-4648-9D19-BF858736367C}"/>
              </a:ext>
            </a:extLst>
          </p:cNvPr>
          <p:cNvSpPr/>
          <p:nvPr/>
        </p:nvSpPr>
        <p:spPr>
          <a:xfrm>
            <a:off x="3359387" y="1379668"/>
            <a:ext cx="1296000" cy="252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471E71D-AA28-40F4-BA99-68F30DF79C21}"/>
              </a:ext>
            </a:extLst>
          </p:cNvPr>
          <p:cNvSpPr/>
          <p:nvPr/>
        </p:nvSpPr>
        <p:spPr>
          <a:xfrm>
            <a:off x="3287236" y="128060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3C9E89E-2766-4BCF-87A6-FD5448A400EA}"/>
              </a:ext>
            </a:extLst>
          </p:cNvPr>
          <p:cNvSpPr/>
          <p:nvPr/>
        </p:nvSpPr>
        <p:spPr>
          <a:xfrm>
            <a:off x="625186" y="201023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5CB361-1F34-4F8E-B2CC-3CB0ABAAABE9}"/>
              </a:ext>
            </a:extLst>
          </p:cNvPr>
          <p:cNvSpPr txBox="1"/>
          <p:nvPr/>
        </p:nvSpPr>
        <p:spPr>
          <a:xfrm>
            <a:off x="892824" y="2152665"/>
            <a:ext cx="6316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50">
                <a:latin typeface="+mn-ea"/>
                <a:ea typeface="+mn-ea"/>
              </a:rPr>
              <a:t>러셀</a:t>
            </a:r>
            <a:r>
              <a:rPr lang="en-US" altLang="ko-KR" sz="1400" b="1" spc="-150">
                <a:latin typeface="+mn-ea"/>
                <a:ea typeface="+mn-ea"/>
              </a:rPr>
              <a:t>CORE </a:t>
            </a:r>
            <a:r>
              <a:rPr lang="ko-KR" altLang="en-US" sz="1400" b="1" spc="-150">
                <a:latin typeface="+mn-ea"/>
                <a:ea typeface="+mn-ea"/>
              </a:rPr>
              <a:t>광주 </a:t>
            </a:r>
            <a:r>
              <a:rPr lang="en-US" altLang="ko-KR" sz="1400" b="1" spc="-150">
                <a:latin typeface="+mn-ea"/>
                <a:ea typeface="+mn-ea"/>
              </a:rPr>
              <a:t>2023</a:t>
            </a:r>
            <a:r>
              <a:rPr lang="ko-KR" altLang="en-US" sz="1400" b="1" spc="-150">
                <a:latin typeface="+mn-ea"/>
                <a:ea typeface="+mn-ea"/>
              </a:rPr>
              <a:t>학년도 합격생 환황</a:t>
            </a:r>
            <a:endParaRPr lang="en-US" altLang="ko-KR" sz="1400" b="1" spc="-150">
              <a:latin typeface="+mn-ea"/>
              <a:ea typeface="+mn-ea"/>
            </a:endParaRPr>
          </a:p>
          <a:p>
            <a:pPr algn="ctr"/>
            <a:r>
              <a:rPr lang="ko-KR" altLang="en-US" sz="1400" b="1" spc="-150">
                <a:solidFill>
                  <a:srgbClr val="0000FF"/>
                </a:solidFill>
                <a:latin typeface="+mn-ea"/>
                <a:ea typeface="+mn-ea"/>
              </a:rPr>
              <a:t>의학계열 </a:t>
            </a:r>
            <a:r>
              <a:rPr lang="en-US" altLang="ko-KR" sz="1400" b="1" spc="-150">
                <a:solidFill>
                  <a:srgbClr val="0000FF"/>
                </a:solidFill>
                <a:latin typeface="+mn-ea"/>
                <a:ea typeface="+mn-ea"/>
              </a:rPr>
              <a:t>94</a:t>
            </a:r>
            <a:r>
              <a:rPr lang="ko-KR" altLang="en-US" sz="1400" b="1" spc="-150">
                <a:solidFill>
                  <a:srgbClr val="0000FF"/>
                </a:solidFill>
                <a:latin typeface="+mn-ea"/>
                <a:ea typeface="+mn-ea"/>
              </a:rPr>
              <a:t>명</a:t>
            </a:r>
            <a:r>
              <a:rPr lang="en-US" altLang="ko-KR" sz="1400" b="1" spc="-150">
                <a:solidFill>
                  <a:srgbClr val="0000FF"/>
                </a:solidFill>
                <a:latin typeface="+mn-ea"/>
                <a:ea typeface="+mn-ea"/>
              </a:rPr>
              <a:t>, SKY 35</a:t>
            </a:r>
            <a:r>
              <a:rPr lang="ko-KR" altLang="en-US" sz="1400" b="1" spc="-150">
                <a:solidFill>
                  <a:srgbClr val="0000FF"/>
                </a:solidFill>
                <a:latin typeface="+mn-ea"/>
                <a:ea typeface="+mn-ea"/>
              </a:rPr>
              <a:t>명 합격</a:t>
            </a:r>
            <a:endParaRPr lang="en-US" altLang="ko-KR" sz="1400" b="1" spc="-150">
              <a:latin typeface="+mn-ea"/>
              <a:ea typeface="+mn-ea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A45815F-967E-455C-8D5B-840A456F481A}"/>
              </a:ext>
            </a:extLst>
          </p:cNvPr>
          <p:cNvSpPr/>
          <p:nvPr/>
        </p:nvSpPr>
        <p:spPr bwMode="auto">
          <a:xfrm>
            <a:off x="1738315" y="2955462"/>
            <a:ext cx="1214192" cy="1120964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의예과</a:t>
            </a:r>
            <a:endParaRPr lang="en-US" altLang="ko-KR" sz="1100" spc="-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48</a:t>
            </a:r>
            <a:r>
              <a:rPr lang="ko-KR" altLang="en-US" sz="11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DA1B36B-E20B-4DF8-81E4-FCD65D4D1911}"/>
              </a:ext>
            </a:extLst>
          </p:cNvPr>
          <p:cNvSpPr/>
          <p:nvPr/>
        </p:nvSpPr>
        <p:spPr bwMode="auto">
          <a:xfrm>
            <a:off x="3369390" y="2955462"/>
            <a:ext cx="1214192" cy="1120964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치의예</a:t>
            </a:r>
            <a:endParaRPr lang="en-US" altLang="ko-KR" sz="1100" spc="-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1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A75581-66E4-4569-9026-9EE651EC7F27}"/>
              </a:ext>
            </a:extLst>
          </p:cNvPr>
          <p:cNvSpPr/>
          <p:nvPr/>
        </p:nvSpPr>
        <p:spPr bwMode="auto">
          <a:xfrm>
            <a:off x="5000465" y="2955462"/>
            <a:ext cx="1214192" cy="1120964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약학과</a:t>
            </a:r>
            <a:endParaRPr lang="en-US" altLang="ko-KR" sz="1100" spc="-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1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51970D2-A461-431A-B261-06B524B7D9A4}"/>
              </a:ext>
            </a:extLst>
          </p:cNvPr>
          <p:cNvSpPr/>
          <p:nvPr/>
        </p:nvSpPr>
        <p:spPr bwMode="auto">
          <a:xfrm>
            <a:off x="1738315" y="4283436"/>
            <a:ext cx="1214192" cy="1120964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한의예</a:t>
            </a:r>
            <a:endParaRPr lang="en-US" altLang="ko-KR" sz="1100" spc="-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1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17CC3B8-2660-405C-BCAA-EAE805C2AA88}"/>
              </a:ext>
            </a:extLst>
          </p:cNvPr>
          <p:cNvSpPr/>
          <p:nvPr/>
        </p:nvSpPr>
        <p:spPr bwMode="auto">
          <a:xfrm>
            <a:off x="3369390" y="4283436"/>
            <a:ext cx="1214192" cy="1120964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수의예</a:t>
            </a:r>
            <a:endParaRPr lang="en-US" altLang="ko-KR" sz="1100" spc="-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1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9CE3A08-B215-496C-8E9E-E391EF42E9FC}"/>
              </a:ext>
            </a:extLst>
          </p:cNvPr>
          <p:cNvSpPr/>
          <p:nvPr/>
        </p:nvSpPr>
        <p:spPr bwMode="auto">
          <a:xfrm>
            <a:off x="5000465" y="4283436"/>
            <a:ext cx="1214192" cy="1120964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SKY</a:t>
            </a: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35</a:t>
            </a:r>
            <a:r>
              <a:rPr lang="ko-KR" altLang="en-US" sz="11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5105741-C796-492F-9487-96BAE10CE8FF}"/>
              </a:ext>
            </a:extLst>
          </p:cNvPr>
          <p:cNvSpPr/>
          <p:nvPr/>
        </p:nvSpPr>
        <p:spPr>
          <a:xfrm>
            <a:off x="6102228" y="5437626"/>
            <a:ext cx="8938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데이터 산출 기준</a:t>
            </a:r>
            <a:endParaRPr lang="ko-KR" altLang="en-US" spc="-15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88C65B-C1BA-4BE4-9BA0-3883F999D505}"/>
              </a:ext>
            </a:extLst>
          </p:cNvPr>
          <p:cNvSpPr/>
          <p:nvPr/>
        </p:nvSpPr>
        <p:spPr>
          <a:xfrm>
            <a:off x="2228544" y="5842640"/>
            <a:ext cx="5098800" cy="5355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lvl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+mn-ea"/>
                <a:ea typeface="+mn-ea"/>
              </a:rPr>
              <a:t>1) 2023</a:t>
            </a:r>
            <a:r>
              <a:rPr lang="ko-KR" altLang="en-US" dirty="0">
                <a:latin typeface="+mn-ea"/>
                <a:ea typeface="+mn-ea"/>
              </a:rPr>
              <a:t>학년도 러셀</a:t>
            </a:r>
            <a:r>
              <a:rPr lang="en-US" altLang="ko-KR" dirty="0">
                <a:latin typeface="+mn-ea"/>
                <a:ea typeface="+mn-ea"/>
              </a:rPr>
              <a:t>CORE </a:t>
            </a:r>
            <a:r>
              <a:rPr lang="ko-KR" altLang="en-US" dirty="0">
                <a:latin typeface="+mn-ea"/>
                <a:ea typeface="+mn-ea"/>
              </a:rPr>
              <a:t>광주 </a:t>
            </a:r>
            <a:r>
              <a:rPr lang="ko-KR" altLang="en-US" dirty="0" err="1">
                <a:latin typeface="+mn-ea"/>
                <a:ea typeface="+mn-ea"/>
              </a:rPr>
              <a:t>재원생의</a:t>
            </a:r>
            <a:r>
              <a:rPr lang="ko-KR" altLang="en-US" dirty="0">
                <a:latin typeface="+mn-ea"/>
                <a:ea typeface="+mn-ea"/>
              </a:rPr>
              <a:t> 합격 결과 기준</a:t>
            </a:r>
            <a:r>
              <a:rPr lang="en-US" altLang="ko-KR" dirty="0">
                <a:latin typeface="+mn-ea"/>
                <a:ea typeface="+mn-ea"/>
              </a:rPr>
              <a:t> </a:t>
            </a:r>
          </a:p>
          <a:p>
            <a:pPr lvl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+mn-ea"/>
                <a:ea typeface="+mn-ea"/>
              </a:rPr>
              <a:t>2) </a:t>
            </a:r>
            <a:r>
              <a:rPr lang="ko-KR" altLang="en-US" dirty="0">
                <a:latin typeface="+mn-ea"/>
                <a:ea typeface="+mn-ea"/>
              </a:rPr>
              <a:t>러셀</a:t>
            </a:r>
            <a:r>
              <a:rPr lang="en-US" altLang="ko-KR" dirty="0">
                <a:latin typeface="+mn-ea"/>
                <a:ea typeface="+mn-ea"/>
              </a:rPr>
              <a:t>CORE </a:t>
            </a:r>
            <a:r>
              <a:rPr lang="ko-KR" altLang="en-US" dirty="0">
                <a:latin typeface="+mn-ea"/>
                <a:ea typeface="+mn-ea"/>
              </a:rPr>
              <a:t>광주 </a:t>
            </a:r>
            <a:r>
              <a:rPr lang="ko-KR" altLang="en-US" dirty="0" err="1">
                <a:latin typeface="+mn-ea"/>
                <a:ea typeface="+mn-ea"/>
              </a:rPr>
              <a:t>의치한수약</a:t>
            </a:r>
            <a:r>
              <a:rPr lang="ko-KR" altLang="en-US" dirty="0">
                <a:latin typeface="+mn-ea"/>
                <a:ea typeface="+mn-ea"/>
              </a:rPr>
              <a:t> 배출 </a:t>
            </a:r>
            <a:r>
              <a:rPr lang="en-US" altLang="ko-KR" dirty="0">
                <a:latin typeface="+mn-ea"/>
                <a:ea typeface="+mn-ea"/>
              </a:rPr>
              <a:t>94</a:t>
            </a:r>
            <a:r>
              <a:rPr lang="ko-KR" altLang="en-US" dirty="0">
                <a:latin typeface="+mn-ea"/>
                <a:ea typeface="+mn-ea"/>
              </a:rPr>
              <a:t>명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연의 </a:t>
            </a:r>
            <a:r>
              <a:rPr lang="en-US" altLang="ko-KR" dirty="0">
                <a:latin typeface="+mn-ea"/>
                <a:ea typeface="+mn-ea"/>
              </a:rPr>
              <a:t>2</a:t>
            </a:r>
            <a:r>
              <a:rPr lang="ko-KR" altLang="en-US" dirty="0">
                <a:latin typeface="+mn-ea"/>
                <a:ea typeface="+mn-ea"/>
              </a:rPr>
              <a:t>명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고의 </a:t>
            </a:r>
            <a:r>
              <a:rPr lang="en-US" altLang="ko-KR" dirty="0">
                <a:latin typeface="+mn-ea"/>
                <a:ea typeface="+mn-ea"/>
              </a:rPr>
              <a:t>3</a:t>
            </a:r>
            <a:r>
              <a:rPr lang="ko-KR" altLang="en-US" dirty="0">
                <a:latin typeface="+mn-ea"/>
                <a:ea typeface="+mn-ea"/>
              </a:rPr>
              <a:t>명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중복 합격자 포함</a:t>
            </a:r>
            <a:r>
              <a:rPr lang="en-US" altLang="ko-KR" dirty="0">
                <a:latin typeface="+mn-ea"/>
                <a:ea typeface="+mn-ea"/>
              </a:rPr>
              <a:t>)</a:t>
            </a:r>
            <a:br>
              <a:rPr lang="ko-KR" altLang="en-US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3) </a:t>
            </a:r>
            <a:r>
              <a:rPr lang="ko-KR" altLang="en-US" dirty="0">
                <a:latin typeface="+mn-ea"/>
                <a:ea typeface="+mn-ea"/>
              </a:rPr>
              <a:t>러셀</a:t>
            </a:r>
            <a:r>
              <a:rPr lang="en-US" altLang="ko-KR" dirty="0">
                <a:latin typeface="+mn-ea"/>
                <a:ea typeface="+mn-ea"/>
              </a:rPr>
              <a:t>CORE </a:t>
            </a:r>
            <a:r>
              <a:rPr lang="ko-KR" altLang="en-US" dirty="0">
                <a:latin typeface="+mn-ea"/>
                <a:ea typeface="+mn-ea"/>
              </a:rPr>
              <a:t>광주 </a:t>
            </a:r>
            <a:r>
              <a:rPr lang="ko-KR" altLang="en-US" dirty="0" err="1">
                <a:latin typeface="+mn-ea"/>
                <a:ea typeface="+mn-ea"/>
              </a:rPr>
              <a:t>재원생</a:t>
            </a:r>
            <a:r>
              <a:rPr lang="ko-KR" altLang="en-US" dirty="0">
                <a:latin typeface="+mn-ea"/>
                <a:ea typeface="+mn-ea"/>
              </a:rPr>
              <a:t> 서울대</a:t>
            </a:r>
            <a:r>
              <a:rPr lang="en-US" altLang="ko-KR" dirty="0">
                <a:latin typeface="+mn-ea"/>
                <a:ea typeface="+mn-ea"/>
              </a:rPr>
              <a:t>•</a:t>
            </a:r>
            <a:r>
              <a:rPr lang="ko-KR" altLang="en-US" dirty="0">
                <a:latin typeface="+mn-ea"/>
                <a:ea typeface="+mn-ea"/>
              </a:rPr>
              <a:t>연세대</a:t>
            </a:r>
            <a:r>
              <a:rPr lang="en-US" altLang="ko-KR" dirty="0">
                <a:latin typeface="+mn-ea"/>
                <a:ea typeface="+mn-ea"/>
              </a:rPr>
              <a:t>•</a:t>
            </a:r>
            <a:r>
              <a:rPr lang="ko-KR" altLang="en-US" dirty="0">
                <a:latin typeface="+mn-ea"/>
                <a:ea typeface="+mn-ea"/>
              </a:rPr>
              <a:t>고려대 최종 합격자 </a:t>
            </a:r>
            <a:r>
              <a:rPr lang="en-US" altLang="ko-KR" dirty="0">
                <a:latin typeface="+mn-ea"/>
                <a:ea typeface="+mn-ea"/>
              </a:rPr>
              <a:t>35</a:t>
            </a:r>
            <a:r>
              <a:rPr lang="ko-KR" altLang="en-US" dirty="0">
                <a:latin typeface="+mn-ea"/>
                <a:ea typeface="+mn-ea"/>
              </a:rPr>
              <a:t>명 기준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의예과 </a:t>
            </a:r>
            <a:r>
              <a:rPr lang="en-US" altLang="ko-KR" dirty="0">
                <a:latin typeface="+mn-ea"/>
                <a:ea typeface="+mn-ea"/>
              </a:rPr>
              <a:t>5</a:t>
            </a:r>
            <a:r>
              <a:rPr lang="ko-KR" altLang="en-US" dirty="0">
                <a:latin typeface="+mn-ea"/>
                <a:ea typeface="+mn-ea"/>
              </a:rPr>
              <a:t>명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중복 합격자 포함</a:t>
            </a:r>
            <a:r>
              <a:rPr lang="en-US" altLang="ko-KR" dirty="0">
                <a:latin typeface="+mn-ea"/>
                <a:ea typeface="+mn-ea"/>
              </a:rPr>
              <a:t>)   </a:t>
            </a:r>
          </a:p>
          <a:p>
            <a:pPr lvl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+mn-ea"/>
                <a:ea typeface="+mn-ea"/>
              </a:rPr>
              <a:t>   (2023.02.28 </a:t>
            </a:r>
            <a:r>
              <a:rPr lang="ko-KR" altLang="en-US" dirty="0">
                <a:latin typeface="+mn-ea"/>
                <a:ea typeface="+mn-ea"/>
              </a:rPr>
              <a:t>기준</a:t>
            </a:r>
            <a:r>
              <a:rPr lang="en-US" altLang="ko-KR" dirty="0">
                <a:latin typeface="+mn-ea"/>
                <a:ea typeface="+mn-ea"/>
              </a:rPr>
              <a:t>)</a:t>
            </a:r>
            <a:endParaRPr lang="en-US" altLang="ko-KR" spc="-15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64717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종합반</a:t>
            </a:r>
            <a:r>
              <a:rPr lang="ko-KR" altLang="en-US" b="0" dirty="0"/>
              <a:t>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1843A60-75C2-42DB-AD02-722CD54F770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104412" y="211913"/>
          <a:ext cx="1800000" cy="318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CORE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광주학원 합격생 후기 적용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</a:tbl>
          </a:graphicData>
        </a:graphic>
      </p:graphicFrame>
      <p:sp>
        <p:nvSpPr>
          <p:cNvPr id="56" name="직사각형 55">
            <a:extLst>
              <a:ext uri="{FF2B5EF4-FFF2-40B4-BE49-F238E27FC236}">
                <a16:creationId xmlns:a16="http://schemas.microsoft.com/office/drawing/2014/main" id="{D7309B04-50A8-427C-8329-86A4520692AB}"/>
              </a:ext>
            </a:extLst>
          </p:cNvPr>
          <p:cNvSpPr/>
          <p:nvPr/>
        </p:nvSpPr>
        <p:spPr bwMode="auto">
          <a:xfrm>
            <a:off x="152325" y="613700"/>
            <a:ext cx="3816000" cy="2808000"/>
          </a:xfrm>
          <a:prstGeom prst="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CC7CD56-F00B-4BAD-A24F-65ECC62A5A06}"/>
              </a:ext>
            </a:extLst>
          </p:cNvPr>
          <p:cNvSpPr txBox="1"/>
          <p:nvPr/>
        </p:nvSpPr>
        <p:spPr>
          <a:xfrm>
            <a:off x="255896" y="1869918"/>
            <a:ext cx="3640845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100" spc="-150">
              <a:latin typeface="+mn-ea"/>
              <a:ea typeface="+mn-ea"/>
            </a:endParaRPr>
          </a:p>
          <a:p>
            <a:r>
              <a:rPr lang="ko-KR" altLang="en-US" sz="1100" b="1" i="1" spc="-150">
                <a:latin typeface="+mn-ea"/>
                <a:ea typeface="+mn-ea"/>
              </a:rPr>
              <a:t>“공부 하기 싫을 때도 주변을 보면서</a:t>
            </a:r>
            <a:endParaRPr lang="en-US" altLang="ko-KR" sz="1100" b="1" i="1" spc="-150">
              <a:latin typeface="+mn-ea"/>
              <a:ea typeface="+mn-ea"/>
            </a:endParaRPr>
          </a:p>
          <a:p>
            <a:r>
              <a:rPr lang="ko-KR" altLang="en-US" sz="1100" b="1" i="1" spc="-150">
                <a:latin typeface="+mn-ea"/>
                <a:ea typeface="+mn-ea"/>
              </a:rPr>
              <a:t>동기부여가 되어 좋았습니다</a:t>
            </a:r>
            <a:r>
              <a:rPr lang="en-US" altLang="ko-KR" sz="1100" b="1" i="1" spc="-150">
                <a:latin typeface="+mn-ea"/>
                <a:ea typeface="+mn-ea"/>
              </a:rPr>
              <a:t>.”</a:t>
            </a:r>
          </a:p>
          <a:p>
            <a:endParaRPr lang="en-US" altLang="ko-KR" sz="1050" spc="-15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r>
              <a:rPr lang="ko-KR" altLang="en-US" sz="1050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바른공부 자습전용관에서 공부를 하면</a:t>
            </a:r>
            <a:endParaRPr lang="en-US" altLang="ko-KR" sz="1050" spc="-15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r>
              <a:rPr lang="ko-KR" altLang="en-US" sz="1050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주변에 앉은 학생들이 우수하여</a:t>
            </a:r>
            <a:r>
              <a:rPr lang="en-US" altLang="ko-KR" sz="1050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05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공부를 하기 싫을 때도 주변을 </a:t>
            </a:r>
            <a:endParaRPr lang="en-US" altLang="ko-KR" sz="1050" b="1" spc="-15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r>
              <a:rPr lang="ko-KR" altLang="en-US" sz="105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보면서 동기부여</a:t>
            </a:r>
            <a:r>
              <a:rPr lang="ko-KR" altLang="en-US" sz="1050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가 되었고</a:t>
            </a:r>
            <a:r>
              <a:rPr lang="en-US" altLang="ko-KR" sz="1050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050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시간표가 수능 일정과 동일하게 구성되어</a:t>
            </a:r>
            <a:endParaRPr lang="en-US" altLang="ko-KR" sz="1050" spc="-15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r>
              <a:rPr lang="ko-KR" altLang="en-US" sz="1050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자연스럽게 수능 패턴에 맞게 공부할 수 있었습니다</a:t>
            </a:r>
            <a:r>
              <a:rPr lang="en-US" altLang="ko-KR" sz="1050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C8FEC59-C11F-404E-84E9-2A48B66B55CF}"/>
              </a:ext>
            </a:extLst>
          </p:cNvPr>
          <p:cNvSpPr txBox="1"/>
          <p:nvPr/>
        </p:nvSpPr>
        <p:spPr>
          <a:xfrm>
            <a:off x="537489" y="873353"/>
            <a:ext cx="267170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latin typeface="+mn-ea"/>
                <a:ea typeface="+mn-ea"/>
              </a:rPr>
              <a:t>2023</a:t>
            </a:r>
            <a:r>
              <a:rPr lang="ko-KR" altLang="en-US" sz="1400" b="1" spc="-150">
                <a:latin typeface="+mn-ea"/>
                <a:ea typeface="+mn-ea"/>
              </a:rPr>
              <a:t>학년도 서울대</a:t>
            </a:r>
            <a:r>
              <a:rPr lang="en-US" altLang="ko-KR" sz="1400" b="1" spc="-150">
                <a:latin typeface="+mn-ea"/>
                <a:ea typeface="+mn-ea"/>
              </a:rPr>
              <a:t> </a:t>
            </a:r>
            <a:r>
              <a:rPr lang="ko-KR" altLang="en-US" sz="1400" b="1" spc="-150">
                <a:latin typeface="+mn-ea"/>
                <a:ea typeface="+mn-ea"/>
              </a:rPr>
              <a:t>자유전공 합격</a:t>
            </a:r>
            <a:endParaRPr lang="en-US" altLang="ko-KR" sz="1400" b="1" spc="-150">
              <a:latin typeface="+mn-ea"/>
              <a:ea typeface="+mn-ea"/>
            </a:endParaRPr>
          </a:p>
          <a:p>
            <a:pPr algn="ctr"/>
            <a:r>
              <a:rPr lang="ko-KR" altLang="en-US" sz="110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러셀</a:t>
            </a:r>
            <a:r>
              <a:rPr lang="en-US" altLang="ko-KR" sz="110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CORE </a:t>
            </a:r>
            <a:r>
              <a:rPr lang="ko-KR" altLang="en-US" sz="110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광주 백장운</a:t>
            </a:r>
            <a:endParaRPr lang="en-US" altLang="ko-KR" sz="1100" b="1" spc="-15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algn="ctr"/>
            <a:endParaRPr lang="en-US" altLang="ko-KR" sz="1100" b="1" spc="-15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algn="ctr"/>
            <a:r>
              <a:rPr lang="en-US" altLang="ko-KR" sz="1100" b="1" spc="-150">
                <a:latin typeface="+mn-ea"/>
                <a:ea typeface="+mn-ea"/>
              </a:rPr>
              <a:t>2023</a:t>
            </a:r>
            <a:r>
              <a:rPr lang="ko-KR" altLang="en-US" sz="1100" b="1" spc="-150">
                <a:latin typeface="+mn-ea"/>
                <a:ea typeface="+mn-ea"/>
              </a:rPr>
              <a:t>학년도 </a:t>
            </a:r>
            <a:r>
              <a:rPr lang="en-US" altLang="ko-KR" sz="1100" b="1" spc="-150">
                <a:latin typeface="+mn-ea"/>
                <a:ea typeface="+mn-ea"/>
              </a:rPr>
              <a:t>296</a:t>
            </a:r>
            <a:r>
              <a:rPr lang="ko-KR" altLang="en-US" sz="1100" b="1" spc="-150">
                <a:latin typeface="+mn-ea"/>
                <a:ea typeface="+mn-ea"/>
              </a:rPr>
              <a:t>점</a:t>
            </a:r>
            <a:endParaRPr lang="en-US" altLang="ko-KR" sz="1100" b="1" spc="-150">
              <a:latin typeface="+mn-ea"/>
              <a:ea typeface="+mn-ea"/>
            </a:endParaRPr>
          </a:p>
          <a:p>
            <a:pPr algn="ctr"/>
            <a:r>
              <a:rPr lang="en-US" altLang="ko-KR" sz="110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2022</a:t>
            </a:r>
            <a:r>
              <a:rPr lang="ko-KR" altLang="en-US" sz="110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학년도 </a:t>
            </a:r>
            <a:r>
              <a:rPr lang="en-US" altLang="ko-KR" sz="110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259.5</a:t>
            </a:r>
            <a:r>
              <a:rPr lang="ko-KR" altLang="en-US" sz="110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점</a:t>
            </a:r>
            <a:endParaRPr lang="en-US" altLang="ko-KR" spc="-15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82B194A-DC77-4526-B588-CD423F913F9B}"/>
              </a:ext>
            </a:extLst>
          </p:cNvPr>
          <p:cNvSpPr/>
          <p:nvPr/>
        </p:nvSpPr>
        <p:spPr bwMode="auto">
          <a:xfrm>
            <a:off x="105305" y="565452"/>
            <a:ext cx="7823883" cy="5727096"/>
          </a:xfrm>
          <a:prstGeom prst="rect">
            <a:avLst/>
          </a:prstGeom>
          <a:noFill/>
          <a:ln w="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05EF5F2-CAA9-46D8-BDAF-AA9420958195}"/>
              </a:ext>
            </a:extLst>
          </p:cNvPr>
          <p:cNvSpPr/>
          <p:nvPr/>
        </p:nvSpPr>
        <p:spPr>
          <a:xfrm>
            <a:off x="8309" y="48925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/>
              <a:t>1</a:t>
            </a:r>
            <a:endParaRPr lang="ko-KR" altLang="en-US" sz="1000" b="1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7CAADE6-CDD1-41F7-AA06-CFBDB62D2623}"/>
              </a:ext>
            </a:extLst>
          </p:cNvPr>
          <p:cNvSpPr/>
          <p:nvPr/>
        </p:nvSpPr>
        <p:spPr bwMode="auto">
          <a:xfrm>
            <a:off x="4021647" y="613700"/>
            <a:ext cx="3816000" cy="2808000"/>
          </a:xfrm>
          <a:prstGeom prst="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F900A0D-B323-4647-A50B-890498DFF875}"/>
              </a:ext>
            </a:extLst>
          </p:cNvPr>
          <p:cNvSpPr txBox="1"/>
          <p:nvPr/>
        </p:nvSpPr>
        <p:spPr>
          <a:xfrm>
            <a:off x="4125218" y="1869918"/>
            <a:ext cx="3640845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100" spc="-150" dirty="0">
              <a:latin typeface="+mn-ea"/>
              <a:ea typeface="+mn-ea"/>
            </a:endParaRPr>
          </a:p>
          <a:p>
            <a:r>
              <a:rPr lang="ko-KR" altLang="en-US" sz="1100" b="1" i="1" spc="-150" dirty="0">
                <a:latin typeface="+mn-ea"/>
                <a:ea typeface="+mn-ea"/>
              </a:rPr>
              <a:t>“담임 선생과의 상담을 통해서</a:t>
            </a:r>
            <a:endParaRPr lang="en-US" altLang="ko-KR" sz="1100" b="1" i="1" spc="-150" dirty="0">
              <a:latin typeface="+mn-ea"/>
              <a:ea typeface="+mn-ea"/>
            </a:endParaRPr>
          </a:p>
          <a:p>
            <a:r>
              <a:rPr lang="ko-KR" altLang="en-US" sz="1100" b="1" i="1" spc="-150" dirty="0">
                <a:latin typeface="+mn-ea"/>
                <a:ea typeface="+mn-ea"/>
              </a:rPr>
              <a:t>어떻게 공부방향을  잡아야 할지 결정할 수 있었습니다</a:t>
            </a:r>
            <a:r>
              <a:rPr lang="en-US" altLang="ko-KR" sz="1100" b="1" i="1" spc="-150" dirty="0">
                <a:latin typeface="+mn-ea"/>
                <a:ea typeface="+mn-ea"/>
              </a:rPr>
              <a:t>.”</a:t>
            </a:r>
          </a:p>
          <a:p>
            <a:endParaRPr lang="en-US" altLang="ko-KR" sz="1050" spc="-15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r>
              <a:rPr lang="ko-KR" altLang="en-US" sz="1050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담임선생님의 격려의 말씀이 항상 저에게 위로가 되었고</a:t>
            </a:r>
            <a:r>
              <a:rPr lang="en-US" altLang="ko-KR" sz="1050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,</a:t>
            </a:r>
          </a:p>
          <a:p>
            <a:r>
              <a:rPr lang="ko-KR" altLang="en-US" sz="1050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언제나 찾아갈 수 있어 좋았습니다</a:t>
            </a:r>
            <a:r>
              <a:rPr lang="en-US" altLang="ko-KR" sz="1050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 </a:t>
            </a:r>
          </a:p>
          <a:p>
            <a:r>
              <a:rPr lang="ko-KR" altLang="en-US" sz="1050" b="1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담임 선생님과 상담을 통해서 어떤 공부방법을 </a:t>
            </a:r>
            <a:r>
              <a:rPr lang="ko-KR" altLang="en-US" sz="1050" b="1" spc="-15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해야할지</a:t>
            </a:r>
            <a:r>
              <a:rPr lang="ko-KR" altLang="en-US" sz="1050" b="1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endParaRPr lang="en-US" altLang="ko-KR" sz="1050" b="1" spc="-15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r>
              <a:rPr lang="ko-KR" altLang="en-US" sz="1050" b="1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결정할 수 있어</a:t>
            </a:r>
            <a:r>
              <a:rPr lang="en-US" altLang="ko-KR" sz="1050" b="1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050" b="1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좋은 공부 방법을 알려주었습니다</a:t>
            </a:r>
            <a:r>
              <a:rPr lang="en-US" altLang="ko-KR" sz="1050" b="1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2C060AE-74B6-4954-AF41-37200F73675A}"/>
              </a:ext>
            </a:extLst>
          </p:cNvPr>
          <p:cNvSpPr/>
          <p:nvPr/>
        </p:nvSpPr>
        <p:spPr bwMode="auto">
          <a:xfrm>
            <a:off x="152325" y="3472868"/>
            <a:ext cx="3816000" cy="2808000"/>
          </a:xfrm>
          <a:prstGeom prst="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CE71B5D-1EB6-403E-92FA-159817C6D318}"/>
              </a:ext>
            </a:extLst>
          </p:cNvPr>
          <p:cNvSpPr txBox="1"/>
          <p:nvPr/>
        </p:nvSpPr>
        <p:spPr>
          <a:xfrm>
            <a:off x="255896" y="4729086"/>
            <a:ext cx="3640845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100" spc="-150">
              <a:latin typeface="+mn-ea"/>
              <a:ea typeface="+mn-ea"/>
            </a:endParaRPr>
          </a:p>
          <a:p>
            <a:r>
              <a:rPr lang="ko-KR" altLang="en-US" sz="1100" b="1" i="1" spc="-150">
                <a:latin typeface="+mn-ea"/>
                <a:ea typeface="+mn-ea"/>
              </a:rPr>
              <a:t>“실전과 유사한 환경에서 </a:t>
            </a:r>
            <a:endParaRPr lang="en-US" altLang="ko-KR" sz="1100" b="1" i="1" spc="-150">
              <a:latin typeface="+mn-ea"/>
              <a:ea typeface="+mn-ea"/>
            </a:endParaRPr>
          </a:p>
          <a:p>
            <a:r>
              <a:rPr lang="ko-KR" altLang="en-US" sz="1100" b="1" i="1" spc="-150">
                <a:latin typeface="+mn-ea"/>
                <a:ea typeface="+mn-ea"/>
              </a:rPr>
              <a:t>연습을 할 수 있다는 점이 매우 마음에 들었습니다</a:t>
            </a:r>
            <a:r>
              <a:rPr lang="en-US" altLang="ko-KR" sz="1100" b="1" i="1" spc="-150">
                <a:latin typeface="+mn-ea"/>
                <a:ea typeface="+mn-ea"/>
              </a:rPr>
              <a:t>.”</a:t>
            </a:r>
          </a:p>
          <a:p>
            <a:endParaRPr lang="en-US" altLang="ko-KR" sz="1050" spc="-15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r>
              <a:rPr lang="ko-KR" altLang="en-US" sz="1050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제가 환경에 예민한 편임에도 넓은 책상</a:t>
            </a:r>
            <a:r>
              <a:rPr lang="en-US" altLang="ko-KR" sz="1050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050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숯</a:t>
            </a:r>
            <a:r>
              <a:rPr lang="en-US" altLang="ko-KR" sz="1050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050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공기청정기로 </a:t>
            </a:r>
            <a:endParaRPr lang="en-US" altLang="ko-KR" sz="1050" spc="-15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r>
              <a:rPr lang="ko-KR" altLang="en-US" sz="1050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불편함을 느끼지 않았고</a:t>
            </a:r>
            <a:r>
              <a:rPr lang="en-US" altLang="ko-KR" sz="1050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050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언제든지 공부할 수 있는 바자관과 </a:t>
            </a:r>
            <a:endParaRPr lang="en-US" altLang="ko-KR" sz="1050" spc="-15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r>
              <a:rPr lang="ko-KR" altLang="en-US" sz="1050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파이널 기간내</a:t>
            </a:r>
            <a:r>
              <a:rPr lang="en-US" altLang="ko-KR" sz="1050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050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실전과 유사한 환경에서 </a:t>
            </a:r>
            <a:r>
              <a:rPr lang="ko-KR" altLang="en-US" sz="105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실전 모의고사 </a:t>
            </a:r>
            <a:endParaRPr lang="en-US" altLang="ko-KR" sz="1050" b="1" spc="-15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r>
              <a:rPr lang="ko-KR" altLang="en-US" sz="105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연습을 할 수 있다는 점이 매우 마음에 들었습니다</a:t>
            </a:r>
            <a:r>
              <a:rPr lang="en-US" altLang="ko-KR" sz="105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  <a:r>
              <a:rPr lang="ko-KR" altLang="en-US" sz="105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endParaRPr lang="en-US" altLang="ko-KR" sz="1050" b="1" spc="-15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C07DEC3-84BC-4ECD-A7D9-F4148A4097C5}"/>
              </a:ext>
            </a:extLst>
          </p:cNvPr>
          <p:cNvSpPr/>
          <p:nvPr/>
        </p:nvSpPr>
        <p:spPr bwMode="auto">
          <a:xfrm>
            <a:off x="4021647" y="3472868"/>
            <a:ext cx="3816000" cy="2808000"/>
          </a:xfrm>
          <a:prstGeom prst="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7434733-DC52-4E8B-AE3D-76F92FAE2251}"/>
              </a:ext>
            </a:extLst>
          </p:cNvPr>
          <p:cNvSpPr txBox="1"/>
          <p:nvPr/>
        </p:nvSpPr>
        <p:spPr>
          <a:xfrm>
            <a:off x="4125218" y="4729086"/>
            <a:ext cx="3640845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100" spc="-150" dirty="0">
              <a:latin typeface="+mn-ea"/>
              <a:ea typeface="+mn-ea"/>
            </a:endParaRPr>
          </a:p>
          <a:p>
            <a:r>
              <a:rPr lang="ko-KR" altLang="en-US" sz="1100" b="1" i="1" spc="-150" dirty="0">
                <a:latin typeface="+mn-ea"/>
                <a:ea typeface="+mn-ea"/>
              </a:rPr>
              <a:t>“최상위권 학생들이 공부하는 모습에 자극을 받아</a:t>
            </a:r>
            <a:endParaRPr lang="en-US" altLang="ko-KR" sz="1100" b="1" i="1" spc="-150" dirty="0">
              <a:latin typeface="+mn-ea"/>
              <a:ea typeface="+mn-ea"/>
            </a:endParaRPr>
          </a:p>
          <a:p>
            <a:r>
              <a:rPr lang="ko-KR" altLang="en-US" sz="1100" b="1" i="1" spc="-150" dirty="0">
                <a:latin typeface="+mn-ea"/>
                <a:ea typeface="+mn-ea"/>
              </a:rPr>
              <a:t>집중할 수 있었습니다</a:t>
            </a:r>
            <a:r>
              <a:rPr lang="en-US" altLang="ko-KR" sz="1100" b="1" i="1" spc="-150" dirty="0">
                <a:latin typeface="+mn-ea"/>
                <a:ea typeface="+mn-ea"/>
              </a:rPr>
              <a:t>.”</a:t>
            </a:r>
          </a:p>
          <a:p>
            <a:endParaRPr lang="en-US" altLang="ko-KR" sz="1050" spc="-15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r>
              <a:rPr lang="ko-KR" altLang="en-US" sz="1050" spc="-15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러셀에서는</a:t>
            </a:r>
            <a:r>
              <a:rPr lang="ko-KR" altLang="en-US" sz="1050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050" b="1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최상위권 학생들이 바로 옆에서 같이 공부하기에</a:t>
            </a:r>
            <a:endParaRPr lang="en-US" altLang="ko-KR" sz="1050" b="1" spc="-15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r>
              <a:rPr lang="ko-KR" altLang="en-US" sz="1050" b="1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방심하지 않고 공부할 수 있었습니다</a:t>
            </a:r>
            <a:r>
              <a:rPr lang="en-US" altLang="ko-KR" sz="1050" b="1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 </a:t>
            </a:r>
          </a:p>
          <a:p>
            <a:r>
              <a:rPr lang="ko-KR" altLang="en-US" sz="1050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수업과 자습 시간에 옆에서 집중하고 있는 친구들을 보면서</a:t>
            </a:r>
            <a:endParaRPr lang="en-US" altLang="ko-KR" sz="1050" spc="-15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r>
              <a:rPr lang="ko-KR" altLang="en-US" sz="1050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자극을 받아 더욱 더 집중할 수 있었습니다</a:t>
            </a:r>
            <a:r>
              <a:rPr lang="en-US" altLang="ko-KR" sz="1050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 </a:t>
            </a: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C52E126E-CF6A-4171-9396-9C27EF9D4FFE}"/>
              </a:ext>
            </a:extLst>
          </p:cNvPr>
          <p:cNvSpPr/>
          <p:nvPr/>
        </p:nvSpPr>
        <p:spPr bwMode="auto">
          <a:xfrm>
            <a:off x="3221326" y="1165751"/>
            <a:ext cx="630319" cy="620141"/>
          </a:xfrm>
          <a:prstGeom prst="ellipse">
            <a:avLst/>
          </a:prstGeom>
          <a:solidFill>
            <a:srgbClr val="FFD36C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b="1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90</a:t>
            </a:r>
            <a:r>
              <a:rPr lang="en-US" altLang="ko-KR" sz="11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%</a:t>
            </a: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향상</a:t>
            </a: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8321AB00-0DB0-47E0-8577-19B1E1D5CA99}"/>
              </a:ext>
            </a:extLst>
          </p:cNvPr>
          <p:cNvSpPr/>
          <p:nvPr/>
        </p:nvSpPr>
        <p:spPr bwMode="auto">
          <a:xfrm>
            <a:off x="7013047" y="1127220"/>
            <a:ext cx="621723" cy="615361"/>
          </a:xfrm>
          <a:prstGeom prst="ellipse">
            <a:avLst/>
          </a:prstGeom>
          <a:solidFill>
            <a:srgbClr val="FFD36C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b="1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82</a:t>
            </a:r>
            <a:r>
              <a:rPr lang="en-US" altLang="ko-KR" sz="16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%</a:t>
            </a: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향상</a:t>
            </a: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73BAE4F0-3666-4512-AAB3-11AFBA92B726}"/>
              </a:ext>
            </a:extLst>
          </p:cNvPr>
          <p:cNvSpPr/>
          <p:nvPr/>
        </p:nvSpPr>
        <p:spPr bwMode="auto">
          <a:xfrm>
            <a:off x="3195717" y="3747674"/>
            <a:ext cx="681536" cy="628875"/>
          </a:xfrm>
          <a:prstGeom prst="ellipse">
            <a:avLst/>
          </a:prstGeom>
          <a:solidFill>
            <a:srgbClr val="FFD36C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b="1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81</a:t>
            </a:r>
            <a:r>
              <a:rPr lang="en-US" altLang="ko-KR" sz="16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%</a:t>
            </a: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향상</a:t>
            </a: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4024BEF-7644-4F2E-8EC5-40222C1FD0B9}"/>
              </a:ext>
            </a:extLst>
          </p:cNvPr>
          <p:cNvSpPr/>
          <p:nvPr/>
        </p:nvSpPr>
        <p:spPr bwMode="auto">
          <a:xfrm>
            <a:off x="7035489" y="3754130"/>
            <a:ext cx="599594" cy="628785"/>
          </a:xfrm>
          <a:prstGeom prst="ellipse">
            <a:avLst/>
          </a:prstGeom>
          <a:solidFill>
            <a:srgbClr val="FFD36C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b="1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67</a:t>
            </a:r>
            <a:r>
              <a:rPr lang="en-US" altLang="ko-KR" sz="16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%</a:t>
            </a: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향상</a:t>
            </a: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94FBE0F-7F90-4FE9-926D-72B43307736C}"/>
              </a:ext>
            </a:extLst>
          </p:cNvPr>
          <p:cNvSpPr txBox="1"/>
          <p:nvPr/>
        </p:nvSpPr>
        <p:spPr>
          <a:xfrm>
            <a:off x="4515066" y="885033"/>
            <a:ext cx="267170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latin typeface="+mn-ea"/>
                <a:ea typeface="+mn-ea"/>
              </a:rPr>
              <a:t>2023</a:t>
            </a:r>
            <a:r>
              <a:rPr lang="ko-KR" altLang="en-US" sz="1400" b="1" spc="-150">
                <a:latin typeface="+mn-ea"/>
                <a:ea typeface="+mn-ea"/>
              </a:rPr>
              <a:t>학년도 조선대</a:t>
            </a:r>
            <a:r>
              <a:rPr lang="en-US" altLang="ko-KR" sz="1400" b="1" spc="-150">
                <a:latin typeface="+mn-ea"/>
                <a:ea typeface="+mn-ea"/>
              </a:rPr>
              <a:t> </a:t>
            </a:r>
            <a:r>
              <a:rPr lang="ko-KR" altLang="en-US" sz="1400" b="1" spc="-150">
                <a:latin typeface="+mn-ea"/>
                <a:ea typeface="+mn-ea"/>
              </a:rPr>
              <a:t>의예과 합격</a:t>
            </a:r>
            <a:endParaRPr lang="en-US" altLang="ko-KR" sz="1400" b="1" spc="-150">
              <a:latin typeface="+mn-ea"/>
              <a:ea typeface="+mn-ea"/>
            </a:endParaRPr>
          </a:p>
          <a:p>
            <a:pPr algn="ctr"/>
            <a:r>
              <a:rPr lang="ko-KR" altLang="en-US" sz="110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러셀</a:t>
            </a:r>
            <a:r>
              <a:rPr lang="en-US" altLang="ko-KR" sz="110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CORE </a:t>
            </a:r>
            <a:r>
              <a:rPr lang="ko-KR" altLang="en-US" sz="110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광주 송다현</a:t>
            </a:r>
            <a:endParaRPr lang="en-US" altLang="ko-KR" sz="1100" b="1" spc="-15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algn="ctr"/>
            <a:endParaRPr lang="en-US" altLang="ko-KR" sz="1100" b="1" spc="-15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algn="ctr"/>
            <a:r>
              <a:rPr lang="en-US" altLang="ko-KR" sz="1100" b="1" spc="-150">
                <a:latin typeface="+mn-ea"/>
                <a:ea typeface="+mn-ea"/>
              </a:rPr>
              <a:t>2023</a:t>
            </a:r>
            <a:r>
              <a:rPr lang="ko-KR" altLang="en-US" sz="1100" b="1" spc="-150">
                <a:latin typeface="+mn-ea"/>
                <a:ea typeface="+mn-ea"/>
              </a:rPr>
              <a:t>학년도 </a:t>
            </a:r>
            <a:r>
              <a:rPr lang="en-US" altLang="ko-KR" sz="1100" b="1" spc="-150">
                <a:latin typeface="+mn-ea"/>
                <a:ea typeface="+mn-ea"/>
              </a:rPr>
              <a:t>289</a:t>
            </a:r>
            <a:r>
              <a:rPr lang="ko-KR" altLang="en-US" sz="1100" b="1" spc="-150">
                <a:latin typeface="+mn-ea"/>
                <a:ea typeface="+mn-ea"/>
              </a:rPr>
              <a:t>점</a:t>
            </a:r>
            <a:endParaRPr lang="en-US" altLang="ko-KR" sz="1100" b="1" spc="-150">
              <a:latin typeface="+mn-ea"/>
              <a:ea typeface="+mn-ea"/>
            </a:endParaRPr>
          </a:p>
          <a:p>
            <a:pPr algn="ctr"/>
            <a:r>
              <a:rPr lang="en-US" altLang="ko-KR" sz="110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2022</a:t>
            </a:r>
            <a:r>
              <a:rPr lang="ko-KR" altLang="en-US" sz="110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학년도 </a:t>
            </a:r>
            <a:r>
              <a:rPr lang="en-US" altLang="ko-KR" sz="110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266.5</a:t>
            </a:r>
            <a:r>
              <a:rPr lang="ko-KR" altLang="en-US" sz="110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점</a:t>
            </a:r>
            <a:endParaRPr lang="en-US" altLang="ko-KR" spc="-15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27CA626-058E-483B-ACBD-BD6913D42963}"/>
              </a:ext>
            </a:extLst>
          </p:cNvPr>
          <p:cNvSpPr txBox="1"/>
          <p:nvPr/>
        </p:nvSpPr>
        <p:spPr>
          <a:xfrm>
            <a:off x="642308" y="3732521"/>
            <a:ext cx="267170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latin typeface="+mn-ea"/>
                <a:ea typeface="+mn-ea"/>
              </a:rPr>
              <a:t>2023</a:t>
            </a:r>
            <a:r>
              <a:rPr lang="ko-KR" altLang="en-US" sz="1400" b="1" spc="-150">
                <a:latin typeface="+mn-ea"/>
                <a:ea typeface="+mn-ea"/>
              </a:rPr>
              <a:t>학년도 전북대</a:t>
            </a:r>
            <a:r>
              <a:rPr lang="en-US" altLang="ko-KR" sz="1400" b="1" spc="-150">
                <a:latin typeface="+mn-ea"/>
                <a:ea typeface="+mn-ea"/>
              </a:rPr>
              <a:t> </a:t>
            </a:r>
            <a:r>
              <a:rPr lang="ko-KR" altLang="en-US" sz="1400" b="1" spc="-150">
                <a:latin typeface="+mn-ea"/>
                <a:ea typeface="+mn-ea"/>
              </a:rPr>
              <a:t>의예과 합격</a:t>
            </a:r>
            <a:endParaRPr lang="en-US" altLang="ko-KR" sz="1400" b="1" spc="-150">
              <a:latin typeface="+mn-ea"/>
              <a:ea typeface="+mn-ea"/>
            </a:endParaRPr>
          </a:p>
          <a:p>
            <a:pPr algn="ctr"/>
            <a:r>
              <a:rPr lang="ko-KR" altLang="en-US" sz="110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러셀</a:t>
            </a:r>
            <a:r>
              <a:rPr lang="en-US" altLang="ko-KR" sz="110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CORE </a:t>
            </a:r>
            <a:r>
              <a:rPr lang="ko-KR" altLang="en-US" sz="110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광주 김준표</a:t>
            </a:r>
            <a:endParaRPr lang="en-US" altLang="ko-KR" sz="1100" b="1" spc="-15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algn="ctr"/>
            <a:endParaRPr lang="en-US" altLang="ko-KR" sz="1100" b="1" spc="-15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algn="ctr"/>
            <a:r>
              <a:rPr lang="en-US" altLang="ko-KR" sz="1100" b="1" spc="-150">
                <a:latin typeface="+mn-ea"/>
                <a:ea typeface="+mn-ea"/>
              </a:rPr>
              <a:t>2023</a:t>
            </a:r>
            <a:r>
              <a:rPr lang="ko-KR" altLang="en-US" sz="1100" b="1" spc="-150">
                <a:latin typeface="+mn-ea"/>
                <a:ea typeface="+mn-ea"/>
              </a:rPr>
              <a:t>학년도 </a:t>
            </a:r>
            <a:r>
              <a:rPr lang="en-US" altLang="ko-KR" sz="1100" b="1" spc="-150">
                <a:latin typeface="+mn-ea"/>
                <a:ea typeface="+mn-ea"/>
              </a:rPr>
              <a:t>294.5</a:t>
            </a:r>
            <a:r>
              <a:rPr lang="ko-KR" altLang="en-US" sz="1100" b="1" spc="-150">
                <a:latin typeface="+mn-ea"/>
                <a:ea typeface="+mn-ea"/>
              </a:rPr>
              <a:t>점</a:t>
            </a:r>
            <a:endParaRPr lang="en-US" altLang="ko-KR" sz="1100" b="1" spc="-150">
              <a:latin typeface="+mn-ea"/>
              <a:ea typeface="+mn-ea"/>
            </a:endParaRPr>
          </a:p>
          <a:p>
            <a:pPr algn="ctr"/>
            <a:r>
              <a:rPr lang="en-US" altLang="ko-KR" sz="110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2022</a:t>
            </a:r>
            <a:r>
              <a:rPr lang="ko-KR" altLang="en-US" sz="110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학년도 </a:t>
            </a:r>
            <a:r>
              <a:rPr lang="en-US" altLang="ko-KR" sz="110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271.5</a:t>
            </a:r>
            <a:r>
              <a:rPr lang="ko-KR" altLang="en-US" sz="110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점</a:t>
            </a:r>
            <a:endParaRPr lang="en-US" altLang="ko-KR" spc="-15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E8E77DB-4E9D-4CDC-A1A3-E05149D02E69}"/>
              </a:ext>
            </a:extLst>
          </p:cNvPr>
          <p:cNvSpPr txBox="1"/>
          <p:nvPr/>
        </p:nvSpPr>
        <p:spPr>
          <a:xfrm>
            <a:off x="4531568" y="3747674"/>
            <a:ext cx="267170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latin typeface="+mn-ea"/>
                <a:ea typeface="+mn-ea"/>
              </a:rPr>
              <a:t>2023</a:t>
            </a:r>
            <a:r>
              <a:rPr lang="ko-KR" altLang="en-US" sz="1400" b="1" spc="-150">
                <a:latin typeface="+mn-ea"/>
                <a:ea typeface="+mn-ea"/>
              </a:rPr>
              <a:t>학년도 전남대</a:t>
            </a:r>
            <a:r>
              <a:rPr lang="en-US" altLang="ko-KR" sz="1400" b="1" spc="-150">
                <a:latin typeface="+mn-ea"/>
                <a:ea typeface="+mn-ea"/>
              </a:rPr>
              <a:t> </a:t>
            </a:r>
            <a:r>
              <a:rPr lang="ko-KR" altLang="en-US" sz="1400" b="1" spc="-150">
                <a:latin typeface="+mn-ea"/>
                <a:ea typeface="+mn-ea"/>
              </a:rPr>
              <a:t>약학부 합격</a:t>
            </a:r>
            <a:endParaRPr lang="en-US" altLang="ko-KR" sz="1400" b="1" spc="-150">
              <a:latin typeface="+mn-ea"/>
              <a:ea typeface="+mn-ea"/>
            </a:endParaRPr>
          </a:p>
          <a:p>
            <a:pPr algn="ctr"/>
            <a:r>
              <a:rPr lang="ko-KR" altLang="en-US" sz="110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러셀</a:t>
            </a:r>
            <a:r>
              <a:rPr lang="en-US" altLang="ko-KR" sz="110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CORE </a:t>
            </a:r>
            <a:r>
              <a:rPr lang="ko-KR" altLang="en-US" sz="110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광주 정성은</a:t>
            </a:r>
            <a:endParaRPr lang="en-US" altLang="ko-KR" sz="1100" b="1" spc="-15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algn="ctr"/>
            <a:endParaRPr lang="en-US" altLang="ko-KR" sz="1100" b="1" spc="-15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algn="ctr"/>
            <a:r>
              <a:rPr lang="en-US" altLang="ko-KR" sz="1100" b="1" spc="-150">
                <a:latin typeface="+mn-ea"/>
                <a:ea typeface="+mn-ea"/>
              </a:rPr>
              <a:t>2023</a:t>
            </a:r>
            <a:r>
              <a:rPr lang="ko-KR" altLang="en-US" sz="1100" b="1" spc="-150">
                <a:latin typeface="+mn-ea"/>
                <a:ea typeface="+mn-ea"/>
              </a:rPr>
              <a:t>학년도 </a:t>
            </a:r>
            <a:r>
              <a:rPr lang="en-US" altLang="ko-KR" sz="1100" b="1" spc="-150">
                <a:latin typeface="+mn-ea"/>
                <a:ea typeface="+mn-ea"/>
              </a:rPr>
              <a:t>283.5</a:t>
            </a:r>
            <a:r>
              <a:rPr lang="ko-KR" altLang="en-US" sz="1100" b="1" spc="-150">
                <a:latin typeface="+mn-ea"/>
                <a:ea typeface="+mn-ea"/>
              </a:rPr>
              <a:t>점</a:t>
            </a:r>
            <a:endParaRPr lang="en-US" altLang="ko-KR" sz="1100" b="1" spc="-150">
              <a:latin typeface="+mn-ea"/>
              <a:ea typeface="+mn-ea"/>
            </a:endParaRPr>
          </a:p>
          <a:p>
            <a:pPr algn="ctr"/>
            <a:r>
              <a:rPr lang="en-US" altLang="ko-KR" sz="110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2022</a:t>
            </a:r>
            <a:r>
              <a:rPr lang="ko-KR" altLang="en-US" sz="110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학년도 </a:t>
            </a:r>
            <a:r>
              <a:rPr lang="en-US" altLang="ko-KR" sz="110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249.5</a:t>
            </a:r>
            <a:r>
              <a:rPr lang="ko-KR" altLang="en-US" sz="110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점</a:t>
            </a:r>
            <a:endParaRPr lang="en-US" altLang="ko-KR" spc="-15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63935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정규반</a:t>
            </a:r>
            <a:r>
              <a:rPr lang="ko-KR" altLang="en-US" b="0" dirty="0"/>
              <a:t>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452827"/>
              </p:ext>
            </p:extLst>
          </p:nvPr>
        </p:nvGraphicFramePr>
        <p:xfrm>
          <a:off x="8104412" y="211913"/>
          <a:ext cx="1800000" cy="1028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CORE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광주 모집요강 및 지원혜택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29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입학 절차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041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2-1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얼럿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메시지 표출</a:t>
                      </a:r>
                      <a:b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 “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추후 오픈 예정입니다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.”</a:t>
                      </a:r>
                      <a:endParaRPr lang="ko-KR" altLang="en-US" sz="900" b="0" spc="-100" baseline="0" dirty="0">
                        <a:solidFill>
                          <a:srgbClr val="FF3399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6904614"/>
                  </a:ext>
                </a:extLst>
              </a:tr>
            </a:tbl>
          </a:graphicData>
        </a:graphic>
      </p:graphicFrame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2F95B621-C397-4186-A767-020F704C2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137111"/>
              </p:ext>
            </p:extLst>
          </p:nvPr>
        </p:nvGraphicFramePr>
        <p:xfrm>
          <a:off x="57150" y="549275"/>
          <a:ext cx="7920039" cy="642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40013">
                  <a:extLst>
                    <a:ext uri="{9D8B030D-6E8A-4147-A177-3AD203B41FA5}">
                      <a16:colId xmlns:a16="http://schemas.microsoft.com/office/drawing/2014/main" val="15740895"/>
                    </a:ext>
                  </a:extLst>
                </a:gridCol>
                <a:gridCol w="2640013">
                  <a:extLst>
                    <a:ext uri="{9D8B030D-6E8A-4147-A177-3AD203B41FA5}">
                      <a16:colId xmlns:a16="http://schemas.microsoft.com/office/drawing/2014/main" val="13924082"/>
                    </a:ext>
                  </a:extLst>
                </a:gridCol>
                <a:gridCol w="2640013">
                  <a:extLst>
                    <a:ext uri="{9D8B030D-6E8A-4147-A177-3AD203B41FA5}">
                      <a16:colId xmlns:a16="http://schemas.microsoft.com/office/drawing/2014/main" val="886931479"/>
                    </a:ext>
                  </a:extLst>
                </a:gridCol>
              </a:tblGrid>
              <a:tr h="6429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1" spc="-10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러셀</a:t>
                      </a:r>
                      <a:r>
                        <a:rPr lang="en-US" altLang="ko-KR" sz="1000" b="1" spc="-10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CORE </a:t>
                      </a:r>
                      <a:r>
                        <a:rPr lang="ko-KR" altLang="en-US" sz="1000" b="1" spc="-10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광주 모집요강 및 지원혜택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최상위권 집결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러셀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CORE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광주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수능에 최적화된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67955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A1221273-1782-4F8E-BE0A-93153987A383}"/>
              </a:ext>
            </a:extLst>
          </p:cNvPr>
          <p:cNvSpPr txBox="1"/>
          <p:nvPr/>
        </p:nvSpPr>
        <p:spPr>
          <a:xfrm>
            <a:off x="782685" y="1630541"/>
            <a:ext cx="6626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50" dirty="0">
                <a:latin typeface="+mn-ea"/>
                <a:ea typeface="+mn-ea"/>
              </a:rPr>
              <a:t>러셀</a:t>
            </a:r>
            <a:r>
              <a:rPr lang="en-US" altLang="ko-KR" sz="1800" b="1" spc="-150" dirty="0">
                <a:latin typeface="+mn-ea"/>
                <a:ea typeface="+mn-ea"/>
              </a:rPr>
              <a:t>CORE </a:t>
            </a:r>
            <a:r>
              <a:rPr lang="ko-KR" altLang="en-US" sz="1800" b="1" spc="-150" dirty="0">
                <a:latin typeface="+mn-ea"/>
                <a:ea typeface="+mn-ea"/>
              </a:rPr>
              <a:t>광주</a:t>
            </a:r>
            <a:r>
              <a:rPr lang="en-US" altLang="ko-KR" sz="1800" b="1" spc="-150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800" b="1" spc="-150" dirty="0">
                <a:latin typeface="+mn-ea"/>
                <a:ea typeface="+mn-ea"/>
              </a:rPr>
              <a:t>N</a:t>
            </a:r>
            <a:r>
              <a:rPr lang="ko-KR" altLang="en-US" sz="1800" b="1" spc="-150" dirty="0">
                <a:latin typeface="+mn-ea"/>
                <a:ea typeface="+mn-ea"/>
              </a:rPr>
              <a:t>수 </a:t>
            </a:r>
            <a:r>
              <a:rPr lang="ko-KR" altLang="en-US" sz="1800" b="1" spc="-150" dirty="0" err="1">
                <a:latin typeface="+mn-ea"/>
                <a:ea typeface="+mn-ea"/>
              </a:rPr>
              <a:t>정규반</a:t>
            </a:r>
            <a:r>
              <a:rPr lang="ko-KR" altLang="en-US" sz="1800" b="1" spc="-150" dirty="0">
                <a:latin typeface="+mn-ea"/>
                <a:ea typeface="+mn-ea"/>
              </a:rPr>
              <a:t> </a:t>
            </a:r>
            <a:r>
              <a:rPr lang="ko-KR" altLang="en-US" sz="1800" b="1" spc="-150" dirty="0">
                <a:solidFill>
                  <a:srgbClr val="0070C0"/>
                </a:solidFill>
                <a:latin typeface="+mn-ea"/>
                <a:ea typeface="+mn-ea"/>
              </a:rPr>
              <a:t>입학 절차 안내</a:t>
            </a:r>
          </a:p>
          <a:p>
            <a:pPr algn="ctr"/>
            <a:endParaRPr lang="en-US" altLang="ko-KR" sz="1800" b="1" spc="-15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F2E79F-9E17-472D-B3C9-EB9BFBAEADB2}"/>
              </a:ext>
            </a:extLst>
          </p:cNvPr>
          <p:cNvSpPr/>
          <p:nvPr/>
        </p:nvSpPr>
        <p:spPr bwMode="auto">
          <a:xfrm>
            <a:off x="2054757" y="1657161"/>
            <a:ext cx="1476061" cy="347807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314021A-2F11-4DC6-AC92-15F6425C68D2}"/>
              </a:ext>
            </a:extLst>
          </p:cNvPr>
          <p:cNvSpPr/>
          <p:nvPr/>
        </p:nvSpPr>
        <p:spPr>
          <a:xfrm>
            <a:off x="2249931" y="157504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CBF88AC-0E11-4C44-A9F2-EC5BDD1440A6}"/>
              </a:ext>
            </a:extLst>
          </p:cNvPr>
          <p:cNvSpPr/>
          <p:nvPr/>
        </p:nvSpPr>
        <p:spPr bwMode="auto">
          <a:xfrm>
            <a:off x="703344" y="2303492"/>
            <a:ext cx="6624000" cy="1289997"/>
          </a:xfrm>
          <a:prstGeom prst="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D55D294-D8E6-41CE-A63F-8F96235EB28E}"/>
              </a:ext>
            </a:extLst>
          </p:cNvPr>
          <p:cNvSpPr/>
          <p:nvPr/>
        </p:nvSpPr>
        <p:spPr>
          <a:xfrm>
            <a:off x="625186" y="222729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157E3125-900F-4DA2-B71C-056487F43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979106"/>
              </p:ext>
            </p:extLst>
          </p:nvPr>
        </p:nvGraphicFramePr>
        <p:xfrm>
          <a:off x="882452" y="2441361"/>
          <a:ext cx="1512168" cy="101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184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ko-KR" altLang="en-US" sz="10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① 온라인 원서접수 후 </a:t>
                      </a:r>
                      <a:endParaRPr lang="en-US" altLang="ko-KR" sz="1000" b="1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ko-KR" altLang="en-US" sz="10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사전예약금 납부</a:t>
                      </a:r>
                      <a:endParaRPr lang="en-US" altLang="ko-KR" sz="1000" b="1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endParaRPr lang="en-US" altLang="ko-KR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endParaRPr lang="en-US" altLang="ko-KR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endParaRPr lang="en-US" altLang="ko-KR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53537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A708455-9916-4FD2-8F7C-F358B6C36C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073077"/>
              </p:ext>
            </p:extLst>
          </p:nvPr>
        </p:nvGraphicFramePr>
        <p:xfrm>
          <a:off x="2466628" y="2441361"/>
          <a:ext cx="1511647" cy="101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184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ko-KR" altLang="en-US" sz="10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② 입학기준 확인 후 </a:t>
                      </a:r>
                      <a:endParaRPr lang="en-US" altLang="ko-KR" sz="1000" b="1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ko-KR" altLang="en-US" sz="10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성적표 제출 </a:t>
                      </a:r>
                      <a:endParaRPr lang="en-US" altLang="ko-KR" sz="1000" b="1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endParaRPr lang="en-US" altLang="ko-KR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ctr" latinLnBrk="1">
                        <a:lnSpc>
                          <a:spcPct val="9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성적표 제출 방식 기재  </a:t>
                      </a:r>
                      <a:b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별도 안내 </a:t>
                      </a: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or </a:t>
                      </a:r>
                      <a:r>
                        <a:rPr lang="ko-KR" altLang="en-US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카카오채널</a:t>
                      </a: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현장 제출</a:t>
                      </a: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53537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BE0F047-FC0D-4CC7-B747-E79EDCC38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323586"/>
              </p:ext>
            </p:extLst>
          </p:nvPr>
        </p:nvGraphicFramePr>
        <p:xfrm>
          <a:off x="4050804" y="2441361"/>
          <a:ext cx="1544473" cy="1030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306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ko-KR" altLang="en-US" sz="10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③ 단과 강의 선택 및 결제</a:t>
                      </a:r>
                      <a:endParaRPr lang="en-US" altLang="ko-KR" sz="1000" b="1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endParaRPr lang="en-US" altLang="ko-KR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endParaRPr lang="en-US" altLang="ko-KR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 </a:t>
                      </a:r>
                      <a:r>
                        <a:rPr lang="ko-KR" altLang="en-US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단과 강의 </a:t>
                      </a: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중순 결제 가능</a:t>
                      </a:r>
                      <a:endParaRPr lang="en-US" altLang="ko-KR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endParaRPr lang="en-US" altLang="ko-KR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53537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A0A0B67-06A1-4465-B11C-0737D0A8D3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688541"/>
              </p:ext>
            </p:extLst>
          </p:nvPr>
        </p:nvGraphicFramePr>
        <p:xfrm>
          <a:off x="5661120" y="2441361"/>
          <a:ext cx="1414020" cy="101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4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184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ko-KR" altLang="en-US" sz="10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④ </a:t>
                      </a:r>
                      <a:r>
                        <a:rPr lang="en-US" altLang="ko-KR" sz="10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</a:t>
                      </a:r>
                      <a:r>
                        <a:rPr lang="ko-KR" altLang="en-US" sz="10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 </a:t>
                      </a:r>
                      <a:r>
                        <a:rPr lang="ko-KR" altLang="en-US" sz="1000" b="1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정규반</a:t>
                      </a:r>
                      <a:r>
                        <a:rPr lang="ko-KR" altLang="en-US" sz="10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en-US" altLang="ko-KR" sz="1000" b="1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ko-KR" altLang="en-US" sz="10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최종 등록 확인 </a:t>
                      </a:r>
                      <a:endParaRPr lang="en-US" altLang="ko-KR" sz="1000" b="1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endParaRPr lang="en-US" altLang="ko-KR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endParaRPr lang="en-US" altLang="ko-KR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endParaRPr lang="en-US" altLang="ko-KR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53537"/>
                  </a:ext>
                </a:extLst>
              </a:tr>
            </a:tbl>
          </a:graphicData>
        </a:graphic>
      </p:graphicFrame>
      <p:sp>
        <p:nvSpPr>
          <p:cNvPr id="21" name="모서리가 둥근 직사각형 29">
            <a:extLst>
              <a:ext uri="{FF2B5EF4-FFF2-40B4-BE49-F238E27FC236}">
                <a16:creationId xmlns:a16="http://schemas.microsoft.com/office/drawing/2014/main" id="{23526C67-42D4-461D-B78C-3EAA08F7457E}"/>
              </a:ext>
            </a:extLst>
          </p:cNvPr>
          <p:cNvSpPr/>
          <p:nvPr/>
        </p:nvSpPr>
        <p:spPr bwMode="auto">
          <a:xfrm>
            <a:off x="1083789" y="3017719"/>
            <a:ext cx="1114493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spc="-100" dirty="0">
                <a:solidFill>
                  <a:schemeClr val="bg1"/>
                </a:solidFill>
                <a:latin typeface="+mn-ea"/>
              </a:rPr>
              <a:t>원서접수 </a:t>
            </a:r>
            <a:r>
              <a:rPr lang="ko-KR" altLang="en-US" b="1" spc="-100" dirty="0" err="1">
                <a:solidFill>
                  <a:schemeClr val="bg1"/>
                </a:solidFill>
                <a:latin typeface="+mn-ea"/>
              </a:rPr>
              <a:t>바로가기</a:t>
            </a:r>
            <a:r>
              <a:rPr lang="ko-KR" altLang="en-US" b="1" spc="-1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spc="-100" dirty="0">
                <a:solidFill>
                  <a:schemeClr val="bg1"/>
                </a:solidFill>
                <a:latin typeface="+mn-ea"/>
              </a:rPr>
              <a:t>&gt;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945EC96-DA13-4131-AF19-826D35C66E1F}"/>
              </a:ext>
            </a:extLst>
          </p:cNvPr>
          <p:cNvSpPr/>
          <p:nvPr/>
        </p:nvSpPr>
        <p:spPr>
          <a:xfrm>
            <a:off x="2089448" y="2956694"/>
            <a:ext cx="256599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00" b="1" dirty="0"/>
              <a:t>2-1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3868680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종합반</a:t>
            </a:r>
            <a:r>
              <a:rPr lang="ko-KR" altLang="en-US" b="0" dirty="0"/>
              <a:t>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1E531B4D-DF40-405C-98D8-91B478EFB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44706"/>
              </p:ext>
            </p:extLst>
          </p:nvPr>
        </p:nvGraphicFramePr>
        <p:xfrm>
          <a:off x="8112801" y="211913"/>
          <a:ext cx="1800000" cy="195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모집 안내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29595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9F06D2E8-DC79-44CD-B9F6-A91622317B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114827"/>
              </p:ext>
            </p:extLst>
          </p:nvPr>
        </p:nvGraphicFramePr>
        <p:xfrm>
          <a:off x="57150" y="548680"/>
          <a:ext cx="7912125" cy="642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2425">
                  <a:extLst>
                    <a:ext uri="{9D8B030D-6E8A-4147-A177-3AD203B41FA5}">
                      <a16:colId xmlns:a16="http://schemas.microsoft.com/office/drawing/2014/main" val="15740895"/>
                    </a:ext>
                  </a:extLst>
                </a:gridCol>
                <a:gridCol w="1582425">
                  <a:extLst>
                    <a:ext uri="{9D8B030D-6E8A-4147-A177-3AD203B41FA5}">
                      <a16:colId xmlns:a16="http://schemas.microsoft.com/office/drawing/2014/main" val="2087388993"/>
                    </a:ext>
                  </a:extLst>
                </a:gridCol>
                <a:gridCol w="1582425">
                  <a:extLst>
                    <a:ext uri="{9D8B030D-6E8A-4147-A177-3AD203B41FA5}">
                      <a16:colId xmlns:a16="http://schemas.microsoft.com/office/drawing/2014/main" val="886931479"/>
                    </a:ext>
                  </a:extLst>
                </a:gridCol>
                <a:gridCol w="1582425">
                  <a:extLst>
                    <a:ext uri="{9D8B030D-6E8A-4147-A177-3AD203B41FA5}">
                      <a16:colId xmlns:a16="http://schemas.microsoft.com/office/drawing/2014/main" val="4063122444"/>
                    </a:ext>
                  </a:extLst>
                </a:gridCol>
                <a:gridCol w="1582425">
                  <a:extLst>
                    <a:ext uri="{9D8B030D-6E8A-4147-A177-3AD203B41FA5}">
                      <a16:colId xmlns:a16="http://schemas.microsoft.com/office/drawing/2014/main" val="3577431537"/>
                    </a:ext>
                  </a:extLst>
                </a:gridCol>
              </a:tblGrid>
              <a:tr h="6429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러셀 </a:t>
                      </a:r>
                      <a:r>
                        <a:rPr lang="ko-KR" altLang="en-US" sz="1000" b="0" spc="-1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재수종합반</a:t>
                      </a:r>
                      <a:endParaRPr lang="ko-KR" altLang="en-US" sz="1000" b="0" spc="-1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2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최상위권 집결</a:t>
                      </a:r>
                      <a:r>
                        <a:rPr kumimoji="0" lang="en-US" altLang="ko-KR" sz="1000" b="0" i="0" u="none" strike="noStrike" kern="1200" cap="none" spc="-2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-2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러셀</a:t>
                      </a:r>
                      <a:r>
                        <a:rPr kumimoji="0" lang="en-US" altLang="ko-KR" sz="1000" b="0" i="0" u="none" strike="noStrike" kern="1200" cap="none" spc="-2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CORE </a:t>
                      </a:r>
                      <a:r>
                        <a:rPr kumimoji="0" lang="ko-KR" altLang="en-US" sz="1000" b="0" i="0" u="none" strike="noStrike" kern="1200" cap="none" spc="-2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광주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모집 안내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수업 안내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재수종합반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67955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AC8A7D41-51D8-4486-AE8E-526E7D6A9F1C}"/>
              </a:ext>
            </a:extLst>
          </p:cNvPr>
          <p:cNvSpPr txBox="1"/>
          <p:nvPr/>
        </p:nvSpPr>
        <p:spPr>
          <a:xfrm>
            <a:off x="704850" y="1348932"/>
            <a:ext cx="6624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00" dirty="0">
                <a:latin typeface="+mn-ea"/>
                <a:ea typeface="+mn-ea"/>
              </a:rPr>
              <a:t>모집 개요</a:t>
            </a:r>
            <a:endParaRPr lang="en-US" altLang="ko-KR" sz="1600" b="1" spc="-1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ADDEFA70-9B08-4C3F-8533-D9FF34DB8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685564"/>
              </p:ext>
            </p:extLst>
          </p:nvPr>
        </p:nvGraphicFramePr>
        <p:xfrm>
          <a:off x="704850" y="1844739"/>
          <a:ext cx="6624638" cy="2380364"/>
        </p:xfrm>
        <a:graphic>
          <a:graphicData uri="http://schemas.openxmlformats.org/drawingml/2006/table">
            <a:tbl>
              <a:tblPr/>
              <a:tblGrid>
                <a:gridCol w="802903">
                  <a:extLst>
                    <a:ext uri="{9D8B030D-6E8A-4147-A177-3AD203B41FA5}">
                      <a16:colId xmlns:a16="http://schemas.microsoft.com/office/drawing/2014/main" val="375982426"/>
                    </a:ext>
                  </a:extLst>
                </a:gridCol>
                <a:gridCol w="5821735">
                  <a:extLst>
                    <a:ext uri="{9D8B030D-6E8A-4147-A177-3AD203B41FA5}">
                      <a16:colId xmlns:a16="http://schemas.microsoft.com/office/drawing/2014/main" val="2328642683"/>
                    </a:ext>
                  </a:extLst>
                </a:gridCol>
              </a:tblGrid>
              <a:tr h="26203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모집 대상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2024</a:t>
                      </a:r>
                      <a:r>
                        <a:rPr lang="ko-KR" altLang="en-US" sz="900" b="0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0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r>
                        <a:rPr lang="ko-KR" altLang="en-US" sz="900" b="0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9213841"/>
                  </a:ext>
                </a:extLst>
              </a:tr>
              <a:tr h="26203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개강일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1</a:t>
                      </a:r>
                      <a:r>
                        <a:rPr lang="ko-KR" altLang="en-US" sz="900" b="0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개강 </a:t>
                      </a:r>
                      <a:r>
                        <a:rPr lang="en-US" altLang="ko-KR" sz="900" b="0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2024</a:t>
                      </a:r>
                      <a:r>
                        <a:rPr lang="ko-KR" altLang="en-US" sz="900" b="0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0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900" b="0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900" b="0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00" b="0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900" b="0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900" b="0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2</a:t>
                      </a:r>
                      <a:r>
                        <a:rPr lang="ko-KR" altLang="en-US" sz="900" b="0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개강 </a:t>
                      </a:r>
                      <a:r>
                        <a:rPr lang="en-US" altLang="ko-KR" sz="900" b="0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2024</a:t>
                      </a:r>
                      <a:r>
                        <a:rPr lang="ko-KR" altLang="en-US" sz="900" b="0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0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900" b="0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900" b="0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900" b="0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</a:t>
                      </a:r>
                      <a:r>
                        <a:rPr lang="en-US" altLang="ko-KR" sz="900" b="0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0" i="0" u="none" strike="noStrike" spc="-15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047236"/>
                  </a:ext>
                </a:extLst>
              </a:tr>
              <a:tr h="26203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수업 기간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2024</a:t>
                      </a:r>
                      <a:r>
                        <a:rPr lang="ko-KR" altLang="en-US" sz="900" b="0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0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900" b="0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중순 </a:t>
                      </a:r>
                      <a:r>
                        <a:rPr lang="en-US" altLang="ko-KR" sz="900" b="0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 </a:t>
                      </a:r>
                      <a:r>
                        <a:rPr lang="ko-KR" altLang="en-US" sz="900" b="0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수능일까지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567985"/>
                  </a:ext>
                </a:extLst>
              </a:tr>
              <a:tr h="26203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수업 과목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국어</a:t>
                      </a:r>
                      <a:r>
                        <a:rPr lang="en-US" altLang="ko-KR" sz="900" b="0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수학</a:t>
                      </a:r>
                      <a:r>
                        <a:rPr lang="en-US" altLang="ko-KR" sz="900" b="0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</a:t>
                      </a:r>
                      <a:r>
                        <a:rPr lang="en-US" altLang="ko-KR" sz="900" b="0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탐구</a:t>
                      </a:r>
                      <a:r>
                        <a:rPr lang="en-US" altLang="ko-KR" sz="900" b="0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과학탐구</a:t>
                      </a:r>
                      <a:r>
                        <a:rPr lang="en-US" altLang="ko-KR" sz="900" b="0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0" i="0" u="none" strike="noStrike" spc="-15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752668"/>
                  </a:ext>
                </a:extLst>
              </a:tr>
              <a:tr h="26203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접수 방법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현장 접수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071642"/>
                  </a:ext>
                </a:extLst>
              </a:tr>
              <a:tr h="26203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수강료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1,422,000</a:t>
                      </a:r>
                      <a:r>
                        <a:rPr lang="ko-KR" altLang="en-US" sz="900" b="0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900" b="0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</a:t>
                      </a:r>
                      <a:r>
                        <a:rPr lang="ko-KR" altLang="en-US" sz="900" b="0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달 기준</a:t>
                      </a:r>
                      <a:r>
                        <a:rPr lang="en-US" altLang="ko-KR" sz="900" b="0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0" i="0" u="none" strike="noStrike" spc="-15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063611"/>
                  </a:ext>
                </a:extLst>
              </a:tr>
              <a:tr h="5461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제출 서류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- 6</a:t>
                      </a:r>
                      <a:r>
                        <a:rPr lang="ko-KR" altLang="en-US" sz="900" b="0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</a:t>
                      </a:r>
                      <a:r>
                        <a:rPr lang="en-US" altLang="ko-KR" sz="900" b="0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9</a:t>
                      </a:r>
                      <a:r>
                        <a:rPr lang="ko-KR" altLang="en-US" sz="900" b="0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</a:t>
                      </a:r>
                      <a:r>
                        <a:rPr lang="en-US" altLang="ko-KR" sz="900" b="0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수능 성적표  중 </a:t>
                      </a:r>
                      <a:r>
                        <a:rPr lang="en-US" altLang="ko-KR" sz="900" b="0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</a:t>
                      </a:r>
                      <a:endParaRPr lang="en-US" altLang="ko-KR" sz="900" b="0" i="0" u="none" strike="noStrike" spc="-15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900" b="0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900" b="0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성적증명서</a:t>
                      </a:r>
                      <a:r>
                        <a:rPr lang="en-US" altLang="ko-KR" sz="900" b="0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고등학교 전체 성적 평균 반영</a:t>
                      </a:r>
                      <a:r>
                        <a:rPr lang="en-US" altLang="ko-KR" sz="900" b="0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1</a:t>
                      </a:r>
                      <a:r>
                        <a:rPr lang="ko-KR" altLang="en-US" sz="900" b="0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</a:t>
                      </a:r>
                      <a:endParaRPr lang="en-US" altLang="ko-KR" sz="900" b="0" i="0" u="none" strike="noStrike" spc="-15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900" b="0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※ </a:t>
                      </a:r>
                      <a:r>
                        <a:rPr lang="ko-KR" altLang="en-US" sz="900" b="0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성적증명서는 내신 성적으로 입학 희망자의 경우에만 제출</a:t>
                      </a:r>
                      <a:endParaRPr lang="en-US" altLang="ko-KR" sz="900" b="0" i="0" u="none" strike="noStrike" spc="-15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548556"/>
                  </a:ext>
                </a:extLst>
              </a:tr>
              <a:tr h="26203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상담 안내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상담 가능 시간 </a:t>
                      </a:r>
                      <a: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오전 </a:t>
                      </a:r>
                      <a: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  <a: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오후 </a:t>
                      </a:r>
                      <a: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430929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2D5A94FE-22B9-4540-89FD-8CC424916EB4}"/>
              </a:ext>
            </a:extLst>
          </p:cNvPr>
          <p:cNvSpPr txBox="1"/>
          <p:nvPr/>
        </p:nvSpPr>
        <p:spPr>
          <a:xfrm>
            <a:off x="704850" y="4377040"/>
            <a:ext cx="6624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00" dirty="0">
                <a:latin typeface="+mn-ea"/>
                <a:ea typeface="+mn-ea"/>
              </a:rPr>
              <a:t>입학 절차 안내</a:t>
            </a:r>
            <a:endParaRPr lang="en-US" altLang="ko-KR" sz="1600" b="1" spc="-1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32" name="모서리가 둥근 직사각형 6">
            <a:extLst>
              <a:ext uri="{FF2B5EF4-FFF2-40B4-BE49-F238E27FC236}">
                <a16:creationId xmlns:a16="http://schemas.microsoft.com/office/drawing/2014/main" id="{CA38D296-FE75-4B7C-82EE-B5BEB193F741}"/>
              </a:ext>
            </a:extLst>
          </p:cNvPr>
          <p:cNvSpPr/>
          <p:nvPr/>
        </p:nvSpPr>
        <p:spPr bwMode="auto">
          <a:xfrm>
            <a:off x="699604" y="4878163"/>
            <a:ext cx="1237606" cy="1589961"/>
          </a:xfrm>
          <a:prstGeom prst="roundRect">
            <a:avLst>
              <a:gd name="adj" fmla="val 10252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altLang="ko-KR" sz="10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b="1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입학상담</a:t>
            </a:r>
            <a:r>
              <a:rPr lang="en-US" altLang="ko-KR" sz="10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0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원서접수</a:t>
            </a:r>
          </a:p>
          <a:p>
            <a:pPr algn="ctr"/>
            <a:endParaRPr lang="en-US" altLang="ko-KR" sz="1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 방문</a:t>
            </a:r>
            <a:r>
              <a:rPr lang="en-US" altLang="ko-KR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전화</a:t>
            </a:r>
            <a:r>
              <a:rPr lang="en-US" altLang="ko-KR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온라인 상담</a:t>
            </a:r>
            <a:endParaRPr lang="en-US" altLang="ko-KR" sz="9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endParaRPr lang="en-US" altLang="ko-KR" sz="9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endParaRPr lang="en-US" altLang="ko-KR" sz="9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모서리가 둥근 직사각형 7">
            <a:extLst>
              <a:ext uri="{FF2B5EF4-FFF2-40B4-BE49-F238E27FC236}">
                <a16:creationId xmlns:a16="http://schemas.microsoft.com/office/drawing/2014/main" id="{CCD13228-F485-49AE-977B-E43A99159072}"/>
              </a:ext>
            </a:extLst>
          </p:cNvPr>
          <p:cNvSpPr/>
          <p:nvPr/>
        </p:nvSpPr>
        <p:spPr bwMode="auto">
          <a:xfrm>
            <a:off x="1047846" y="5022177"/>
            <a:ext cx="541121" cy="180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STEP 1</a:t>
            </a:r>
            <a:endParaRPr lang="ko-KR" altLang="en-US" sz="9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모서리가 둥근 직사각형 8">
            <a:extLst>
              <a:ext uri="{FF2B5EF4-FFF2-40B4-BE49-F238E27FC236}">
                <a16:creationId xmlns:a16="http://schemas.microsoft.com/office/drawing/2014/main" id="{B6F90795-E6F2-434B-8BA2-A85CD22478B6}"/>
              </a:ext>
            </a:extLst>
          </p:cNvPr>
          <p:cNvSpPr/>
          <p:nvPr/>
        </p:nvSpPr>
        <p:spPr bwMode="auto">
          <a:xfrm>
            <a:off x="2048093" y="4878163"/>
            <a:ext cx="1237606" cy="1589961"/>
          </a:xfrm>
          <a:prstGeom prst="roundRect">
            <a:avLst>
              <a:gd name="adj" fmla="val 10252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altLang="ko-KR" sz="1000" b="1" spc="-15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b="1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전형확인</a:t>
            </a:r>
            <a:r>
              <a:rPr lang="en-US" altLang="ko-KR" sz="1000" b="1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000" b="1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반 편성</a:t>
            </a:r>
          </a:p>
          <a:p>
            <a:pPr algn="ctr"/>
            <a:endParaRPr lang="en-US" altLang="ko-KR" sz="1000" spc="-15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∙ 전형 자격요건 확인</a:t>
            </a:r>
            <a:endParaRPr lang="en-US" altLang="ko-KR" sz="900" spc="-15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∙ 모집 기준 상 반 편성</a:t>
            </a:r>
            <a:endParaRPr lang="en-US" altLang="ko-KR" sz="900" spc="-15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endParaRPr lang="ko-KR" altLang="en-US" sz="1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모서리가 둥근 직사각형 9">
            <a:extLst>
              <a:ext uri="{FF2B5EF4-FFF2-40B4-BE49-F238E27FC236}">
                <a16:creationId xmlns:a16="http://schemas.microsoft.com/office/drawing/2014/main" id="{96B196EA-EE60-4865-BF5B-658D71082BD0}"/>
              </a:ext>
            </a:extLst>
          </p:cNvPr>
          <p:cNvSpPr/>
          <p:nvPr/>
        </p:nvSpPr>
        <p:spPr bwMode="auto">
          <a:xfrm>
            <a:off x="2396335" y="5022177"/>
            <a:ext cx="541121" cy="180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STEP 2</a:t>
            </a:r>
            <a:endParaRPr lang="ko-KR" altLang="en-US" sz="9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모서리가 둥근 직사각형 11">
            <a:extLst>
              <a:ext uri="{FF2B5EF4-FFF2-40B4-BE49-F238E27FC236}">
                <a16:creationId xmlns:a16="http://schemas.microsoft.com/office/drawing/2014/main" id="{1405A2FF-A211-4E91-88A9-9F2C453654E8}"/>
              </a:ext>
            </a:extLst>
          </p:cNvPr>
          <p:cNvSpPr/>
          <p:nvPr/>
        </p:nvSpPr>
        <p:spPr bwMode="auto">
          <a:xfrm>
            <a:off x="3396582" y="4878163"/>
            <a:ext cx="1237606" cy="1589961"/>
          </a:xfrm>
          <a:prstGeom prst="roundRect">
            <a:avLst>
              <a:gd name="adj" fmla="val 10252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altLang="ko-KR" sz="10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b="1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현장 </a:t>
            </a:r>
            <a:r>
              <a:rPr lang="ko-KR" altLang="en-US" sz="10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등록</a:t>
            </a:r>
          </a:p>
          <a:p>
            <a:pPr algn="ctr"/>
            <a:endParaRPr lang="en-US" altLang="ko-KR" sz="1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 가상 계좌 발송</a:t>
            </a:r>
            <a:r>
              <a:rPr lang="en-US" altLang="ko-KR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카드 결제</a:t>
            </a:r>
            <a:endParaRPr lang="en-US" altLang="ko-KR" sz="9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 미납 시 합격 취소</a:t>
            </a:r>
            <a:endParaRPr lang="en-US" altLang="ko-KR" sz="9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endParaRPr lang="ko-KR" altLang="en-US" sz="1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모서리가 둥근 직사각형 12">
            <a:extLst>
              <a:ext uri="{FF2B5EF4-FFF2-40B4-BE49-F238E27FC236}">
                <a16:creationId xmlns:a16="http://schemas.microsoft.com/office/drawing/2014/main" id="{B13610DD-55D1-41CC-9114-3D1253E075CE}"/>
              </a:ext>
            </a:extLst>
          </p:cNvPr>
          <p:cNvSpPr/>
          <p:nvPr/>
        </p:nvSpPr>
        <p:spPr bwMode="auto">
          <a:xfrm>
            <a:off x="3744824" y="5022177"/>
            <a:ext cx="541121" cy="180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STEP 3</a:t>
            </a:r>
            <a:endParaRPr lang="ko-KR" altLang="en-US" sz="9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모서리가 둥근 직사각형 13">
            <a:extLst>
              <a:ext uri="{FF2B5EF4-FFF2-40B4-BE49-F238E27FC236}">
                <a16:creationId xmlns:a16="http://schemas.microsoft.com/office/drawing/2014/main" id="{4FC122B9-19C2-4D19-8561-B0BF12B383D8}"/>
              </a:ext>
            </a:extLst>
          </p:cNvPr>
          <p:cNvSpPr/>
          <p:nvPr/>
        </p:nvSpPr>
        <p:spPr bwMode="auto">
          <a:xfrm>
            <a:off x="4745071" y="4878163"/>
            <a:ext cx="1237606" cy="1589961"/>
          </a:xfrm>
          <a:prstGeom prst="roundRect">
            <a:avLst>
              <a:gd name="adj" fmla="val 10252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altLang="ko-KR" sz="10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강좌 선택 및 등록</a:t>
            </a:r>
          </a:p>
          <a:p>
            <a:pPr algn="ctr"/>
            <a:endParaRPr lang="en-US" altLang="ko-KR" sz="1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 과목별 선택 수업 선택</a:t>
            </a:r>
            <a:endParaRPr lang="en-US" altLang="ko-KR" sz="9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 선택한 수업은 개강 전</a:t>
            </a:r>
            <a:endParaRPr lang="en-US" altLang="ko-KR" sz="9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900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까지변경</a:t>
            </a:r>
            <a:r>
              <a:rPr lang="ko-KR" altLang="en-US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및 취소 가능</a:t>
            </a:r>
            <a:endParaRPr lang="ko-KR" altLang="en-US" sz="1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모서리가 둥근 직사각형 14">
            <a:extLst>
              <a:ext uri="{FF2B5EF4-FFF2-40B4-BE49-F238E27FC236}">
                <a16:creationId xmlns:a16="http://schemas.microsoft.com/office/drawing/2014/main" id="{411E04D1-5C42-4C64-8B45-920395CA11C0}"/>
              </a:ext>
            </a:extLst>
          </p:cNvPr>
          <p:cNvSpPr/>
          <p:nvPr/>
        </p:nvSpPr>
        <p:spPr bwMode="auto">
          <a:xfrm>
            <a:off x="5093313" y="5022177"/>
            <a:ext cx="541121" cy="180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STEP 4</a:t>
            </a:r>
            <a:endParaRPr lang="ko-KR" altLang="en-US" sz="9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모서리가 둥근 직사각형 15">
            <a:extLst>
              <a:ext uri="{FF2B5EF4-FFF2-40B4-BE49-F238E27FC236}">
                <a16:creationId xmlns:a16="http://schemas.microsoft.com/office/drawing/2014/main" id="{4D50B1A0-8A76-416F-88B6-4DDA7BDE5A6F}"/>
              </a:ext>
            </a:extLst>
          </p:cNvPr>
          <p:cNvSpPr/>
          <p:nvPr/>
        </p:nvSpPr>
        <p:spPr bwMode="auto">
          <a:xfrm>
            <a:off x="6096582" y="4878163"/>
            <a:ext cx="1237606" cy="1589961"/>
          </a:xfrm>
          <a:prstGeom prst="roundRect">
            <a:avLst>
              <a:gd name="adj" fmla="val 10252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altLang="ko-KR" sz="1000" b="1" spc="-15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b="1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입학 및 개강</a:t>
            </a:r>
          </a:p>
          <a:p>
            <a:pPr algn="ctr"/>
            <a:endParaRPr lang="en-US" altLang="ko-KR" sz="1000" spc="-15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∙ </a:t>
            </a:r>
            <a:r>
              <a:rPr lang="en-US" altLang="ko-KR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2/12(</a:t>
            </a:r>
            <a:r>
              <a:rPr lang="ko-KR" altLang="en-US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),  3/1(</a:t>
            </a:r>
            <a:r>
              <a:rPr lang="ko-KR" altLang="en-US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금</a:t>
            </a:r>
            <a:r>
              <a:rPr lang="en-US" altLang="ko-KR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개강</a:t>
            </a:r>
            <a:endParaRPr lang="en-US" altLang="ko-KR" sz="900" spc="-15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∙ 개강 전 </a:t>
            </a:r>
            <a:r>
              <a:rPr lang="en-US" altLang="ko-KR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OT </a:t>
            </a:r>
            <a:r>
              <a:rPr lang="ko-KR" altLang="en-US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진행 예정</a:t>
            </a:r>
            <a:endParaRPr lang="en-US" altLang="ko-KR" sz="900" spc="-15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endParaRPr lang="ko-KR" altLang="en-US" sz="9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모서리가 둥근 직사각형 16">
            <a:extLst>
              <a:ext uri="{FF2B5EF4-FFF2-40B4-BE49-F238E27FC236}">
                <a16:creationId xmlns:a16="http://schemas.microsoft.com/office/drawing/2014/main" id="{365047A4-A8D2-4203-8CFA-3B8D18D2F9EC}"/>
              </a:ext>
            </a:extLst>
          </p:cNvPr>
          <p:cNvSpPr/>
          <p:nvPr/>
        </p:nvSpPr>
        <p:spPr bwMode="auto">
          <a:xfrm>
            <a:off x="6444824" y="5022177"/>
            <a:ext cx="541121" cy="180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STEP 5</a:t>
            </a:r>
            <a:endParaRPr lang="ko-KR" altLang="en-US" sz="9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62230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종합반</a:t>
            </a:r>
            <a:r>
              <a:rPr lang="ko-KR" altLang="en-US" b="0" dirty="0"/>
              <a:t>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1E531B4D-DF40-405C-98D8-91B478EFB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837517"/>
              </p:ext>
            </p:extLst>
          </p:nvPr>
        </p:nvGraphicFramePr>
        <p:xfrm>
          <a:off x="8121427" y="211913"/>
          <a:ext cx="1784573" cy="514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9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3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모집 안내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29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CORE 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광주학원 입학기준 내용 표시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9470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24EB437-48CA-405A-8617-37D08359A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910636"/>
              </p:ext>
            </p:extLst>
          </p:nvPr>
        </p:nvGraphicFramePr>
        <p:xfrm>
          <a:off x="701201" y="896375"/>
          <a:ext cx="6626143" cy="24477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8769">
                  <a:extLst>
                    <a:ext uri="{9D8B030D-6E8A-4147-A177-3AD203B41FA5}">
                      <a16:colId xmlns:a16="http://schemas.microsoft.com/office/drawing/2014/main" val="958503746"/>
                    </a:ext>
                  </a:extLst>
                </a:gridCol>
                <a:gridCol w="2062870">
                  <a:extLst>
                    <a:ext uri="{9D8B030D-6E8A-4147-A177-3AD203B41FA5}">
                      <a16:colId xmlns:a16="http://schemas.microsoft.com/office/drawing/2014/main" val="2587584801"/>
                    </a:ext>
                  </a:extLst>
                </a:gridCol>
                <a:gridCol w="2018307">
                  <a:extLst>
                    <a:ext uri="{9D8B030D-6E8A-4147-A177-3AD203B41FA5}">
                      <a16:colId xmlns:a16="http://schemas.microsoft.com/office/drawing/2014/main" val="1966034920"/>
                    </a:ext>
                  </a:extLst>
                </a:gridCol>
                <a:gridCol w="1796197">
                  <a:extLst>
                    <a:ext uri="{9D8B030D-6E8A-4147-A177-3AD203B41FA5}">
                      <a16:colId xmlns:a16="http://schemas.microsoft.com/office/drawing/2014/main" val="4279814081"/>
                    </a:ext>
                  </a:extLst>
                </a:gridCol>
              </a:tblGrid>
              <a:tr h="22748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반명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지원자격</a:t>
                      </a:r>
                      <a:endParaRPr lang="en-US" altLang="ko-KR" sz="800" b="1" i="0" u="none" strike="noStrike" dirty="0">
                        <a:solidFill>
                          <a:schemeClr val="bg1"/>
                        </a:solidFill>
                        <a:effectLst/>
                        <a:latin typeface="ONE 모바일고딕 Title OTF" panose="00000500000000000000" pitchFamily="50" charset="-127"/>
                        <a:ea typeface="ONE 모바일고딕 Title OTF" panose="000005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000" b="1" i="0" u="none" strike="noStrike" dirty="0">
                        <a:solidFill>
                          <a:schemeClr val="bg1"/>
                        </a:solidFill>
                        <a:effectLst/>
                        <a:latin typeface="ONE 모바일고딕 Title OTF" panose="00000500000000000000" pitchFamily="50" charset="-127"/>
                        <a:ea typeface="ONE 모바일고딕 Title OTF" panose="000005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253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0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233173"/>
                  </a:ext>
                </a:extLst>
              </a:tr>
              <a:tr h="26955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ONE 모바일고딕 Title OTF" panose="00000500000000000000" pitchFamily="50" charset="-127"/>
                        <a:ea typeface="ONE 모바일고딕 Title OTF" panose="000005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25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모의고사 전형</a:t>
                      </a:r>
                      <a:endParaRPr lang="en-US" altLang="ko-KR" sz="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(23</a:t>
                      </a:r>
                      <a:r>
                        <a:rPr lang="ko-KR" alt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년 전국 모의고사 기준</a:t>
                      </a:r>
                      <a:r>
                        <a:rPr lang="en-US" altLang="ko-KR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내신 전형</a:t>
                      </a:r>
                      <a:endParaRPr lang="en-US" altLang="ko-KR" sz="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전년도 전체 평균 기준</a:t>
                      </a:r>
                      <a:r>
                        <a:rPr lang="en-US" altLang="ko-KR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대학교 재학생 전형</a:t>
                      </a:r>
                      <a:endParaRPr lang="en-US" altLang="ko-KR" sz="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51420"/>
                  </a:ext>
                </a:extLst>
              </a:tr>
              <a:tr h="3441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HS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국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탐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(2) 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개</a:t>
                      </a:r>
                      <a:endParaRPr lang="en-US" altLang="ko-KR" sz="800" u="none" strike="noStrike"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합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등급 이내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  <a:latin typeface="+mn-ea"/>
                          <a:ea typeface="+mn-ea"/>
                        </a:rPr>
                        <a:t>일반고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1.3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이내</a:t>
                      </a:r>
                      <a:endParaRPr lang="en-US" altLang="ko-KR" sz="800" u="none" strike="noStrike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9057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자사고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특목고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2.2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이내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〮인문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서울대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연세대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고려대</a:t>
                      </a:r>
                      <a:endParaRPr lang="en-US" altLang="ko-KR" sz="8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성균관대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서강대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한양대</a:t>
                      </a:r>
                      <a:endParaRPr lang="en-US" altLang="ko-KR" sz="8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〮자연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치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약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카이스트</a:t>
                      </a:r>
                      <a:endParaRPr lang="en-US" altLang="ko-KR" sz="8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포항공대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서울대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연세대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고려대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794380"/>
                  </a:ext>
                </a:extLst>
              </a:tr>
              <a:tr h="3441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서울대</a:t>
                      </a:r>
                      <a:b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800" u="none" strike="noStrike" dirty="0" err="1">
                          <a:effectLst/>
                          <a:latin typeface="+mn-ea"/>
                          <a:ea typeface="+mn-ea"/>
                        </a:rPr>
                        <a:t>의치대반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국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영 또는 국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탐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(2)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중</a:t>
                      </a:r>
                      <a:b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개 영역 합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등급 이내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  <a:latin typeface="+mn-ea"/>
                          <a:ea typeface="+mn-ea"/>
                        </a:rPr>
                        <a:t>일반고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1.7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이내</a:t>
                      </a:r>
                      <a:endParaRPr lang="en-US" altLang="ko-KR" sz="800" u="none" strike="noStrike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9057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자사고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특목고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2.7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이내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〮인문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이화여대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중앙대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경희대</a:t>
                      </a:r>
                      <a:endParaRPr lang="en-US" altLang="ko-KR" sz="8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한국외대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서울시립대</a:t>
                      </a:r>
                      <a:endParaRPr lang="en-US" altLang="ko-KR" sz="8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〮자연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성균관대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서강대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한양대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수의대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194852"/>
                  </a:ext>
                </a:extLst>
              </a:tr>
              <a:tr h="4302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연고대반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국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영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탐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(1)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중 </a:t>
                      </a:r>
                      <a:b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개 영역 합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등급 이내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일반고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2.3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이내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9057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자사고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특목고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3.2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이내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〮인문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건국대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동국대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홍익대</a:t>
                      </a:r>
                      <a:endParaRPr lang="en-US" altLang="ko-KR" sz="8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숙명여대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인하대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아주대</a:t>
                      </a:r>
                      <a:endParaRPr lang="en-US" altLang="ko-KR" sz="8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〮자연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중앙대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경희대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이화여대</a:t>
                      </a:r>
                      <a:endParaRPr lang="en-US" altLang="ko-KR" sz="8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서울시립대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건국대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동국대</a:t>
                      </a:r>
                      <a:endParaRPr lang="en-US" altLang="ko-KR" sz="8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홍익대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숙명여대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인하대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아주대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832799"/>
                  </a:ext>
                </a:extLst>
              </a:tr>
              <a:tr h="2169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블루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057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국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영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탐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(1)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중 </a:t>
                      </a:r>
                      <a:b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개 영역 합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등급 이내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057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057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28890"/>
                  </a:ext>
                </a:extLst>
              </a:tr>
              <a:tr h="2169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블루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057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국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영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탐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(1)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중 </a:t>
                      </a:r>
                      <a:b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개 영역 합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등급 이내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057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057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330193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522CF6B-6A57-4099-A266-CDD97CDDF5B6}"/>
              </a:ext>
            </a:extLst>
          </p:cNvPr>
          <p:cNvSpPr txBox="1"/>
          <p:nvPr/>
        </p:nvSpPr>
        <p:spPr>
          <a:xfrm>
            <a:off x="704850" y="557821"/>
            <a:ext cx="6624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00">
                <a:latin typeface="+mn-ea"/>
                <a:ea typeface="+mn-ea"/>
              </a:rPr>
              <a:t>입학 기준</a:t>
            </a:r>
            <a:endParaRPr lang="en-US" altLang="ko-KR" sz="1600" b="1" spc="-1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54E1348-BFF2-4166-A003-FE46B114AC51}"/>
              </a:ext>
            </a:extLst>
          </p:cNvPr>
          <p:cNvSpPr/>
          <p:nvPr/>
        </p:nvSpPr>
        <p:spPr>
          <a:xfrm>
            <a:off x="625186" y="82017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6908304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종합반</a:t>
            </a:r>
            <a:r>
              <a:rPr lang="ko-KR" altLang="en-US" b="0" dirty="0"/>
              <a:t>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1069151"/>
              </p:ext>
            </p:extLst>
          </p:nvPr>
        </p:nvGraphicFramePr>
        <p:xfrm>
          <a:off x="8104412" y="211913"/>
          <a:ext cx="1800000" cy="833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4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수업 안내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29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학원명으로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문구 수정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CORE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광주학원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재수종합반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우선선발 내용과 동일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772180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C0477BD-3B2B-4E81-911C-E896668782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692134"/>
              </p:ext>
            </p:extLst>
          </p:nvPr>
        </p:nvGraphicFramePr>
        <p:xfrm>
          <a:off x="57150" y="548680"/>
          <a:ext cx="7912125" cy="642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2425">
                  <a:extLst>
                    <a:ext uri="{9D8B030D-6E8A-4147-A177-3AD203B41FA5}">
                      <a16:colId xmlns:a16="http://schemas.microsoft.com/office/drawing/2014/main" val="15740895"/>
                    </a:ext>
                  </a:extLst>
                </a:gridCol>
                <a:gridCol w="1582425">
                  <a:extLst>
                    <a:ext uri="{9D8B030D-6E8A-4147-A177-3AD203B41FA5}">
                      <a16:colId xmlns:a16="http://schemas.microsoft.com/office/drawing/2014/main" val="2087388993"/>
                    </a:ext>
                  </a:extLst>
                </a:gridCol>
                <a:gridCol w="1582425">
                  <a:extLst>
                    <a:ext uri="{9D8B030D-6E8A-4147-A177-3AD203B41FA5}">
                      <a16:colId xmlns:a16="http://schemas.microsoft.com/office/drawing/2014/main" val="886931479"/>
                    </a:ext>
                  </a:extLst>
                </a:gridCol>
                <a:gridCol w="1582425">
                  <a:extLst>
                    <a:ext uri="{9D8B030D-6E8A-4147-A177-3AD203B41FA5}">
                      <a16:colId xmlns:a16="http://schemas.microsoft.com/office/drawing/2014/main" val="4063122444"/>
                    </a:ext>
                  </a:extLst>
                </a:gridCol>
                <a:gridCol w="1582425">
                  <a:extLst>
                    <a:ext uri="{9D8B030D-6E8A-4147-A177-3AD203B41FA5}">
                      <a16:colId xmlns:a16="http://schemas.microsoft.com/office/drawing/2014/main" val="3577431537"/>
                    </a:ext>
                  </a:extLst>
                </a:gridCol>
              </a:tblGrid>
              <a:tr h="6429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러셀 </a:t>
                      </a:r>
                      <a:r>
                        <a:rPr lang="ko-KR" altLang="en-US" sz="1000" b="0" spc="-1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재수종합반</a:t>
                      </a:r>
                      <a:endParaRPr lang="ko-KR" altLang="en-US" sz="1000" b="0" spc="-1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2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최상위권 집결</a:t>
                      </a:r>
                      <a:r>
                        <a:rPr kumimoji="0" lang="en-US" altLang="ko-KR" sz="1000" b="0" i="0" u="none" strike="noStrike" kern="1200" cap="none" spc="-2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-2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러셀</a:t>
                      </a:r>
                      <a:r>
                        <a:rPr kumimoji="0" lang="en-US" altLang="ko-KR" sz="1000" b="0" i="0" u="none" strike="noStrike" kern="1200" cap="none" spc="-2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CORE </a:t>
                      </a:r>
                      <a:r>
                        <a:rPr kumimoji="0" lang="ko-KR" altLang="en-US" sz="1000" b="0" i="0" u="none" strike="noStrike" kern="1200" cap="none" spc="-2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광주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모집 안내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수업 안내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재수종합반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6795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32B0A60B-1763-4AF2-B414-F7F8277B1038}"/>
              </a:ext>
            </a:extLst>
          </p:cNvPr>
          <p:cNvSpPr txBox="1"/>
          <p:nvPr/>
        </p:nvSpPr>
        <p:spPr>
          <a:xfrm>
            <a:off x="713074" y="1348932"/>
            <a:ext cx="6616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00" dirty="0">
                <a:latin typeface="+mn-ea"/>
                <a:ea typeface="+mn-ea"/>
              </a:rPr>
              <a:t>러셀</a:t>
            </a:r>
            <a:r>
              <a:rPr lang="en-US" altLang="ko-KR" sz="1600" b="1" spc="-100" dirty="0">
                <a:latin typeface="+mn-ea"/>
                <a:ea typeface="+mn-ea"/>
              </a:rPr>
              <a:t>CORE </a:t>
            </a:r>
            <a:r>
              <a:rPr lang="ko-KR" altLang="en-US" sz="1600" b="1" spc="-100" dirty="0">
                <a:latin typeface="+mn-ea"/>
                <a:ea typeface="+mn-ea"/>
              </a:rPr>
              <a:t>광주</a:t>
            </a:r>
            <a:r>
              <a:rPr lang="en-US" altLang="ko-KR" sz="1600" b="1" spc="-100" dirty="0">
                <a:latin typeface="+mn-ea"/>
                <a:ea typeface="+mn-ea"/>
              </a:rPr>
              <a:t> </a:t>
            </a:r>
            <a:r>
              <a:rPr lang="ko-KR" altLang="en-US" sz="1600" b="1" spc="-100" dirty="0">
                <a:latin typeface="+mn-ea"/>
                <a:ea typeface="+mn-ea"/>
              </a:rPr>
              <a:t>재수종합반에서는</a:t>
            </a:r>
          </a:p>
          <a:p>
            <a:pPr algn="ctr"/>
            <a:r>
              <a:rPr lang="ko-KR" altLang="en-US" sz="1600" b="1" spc="-100" dirty="0">
                <a:latin typeface="+mn-ea"/>
                <a:ea typeface="+mn-ea"/>
              </a:rPr>
              <a:t>서울에 가지 않아도 </a:t>
            </a:r>
            <a:r>
              <a:rPr lang="ko-KR" altLang="en-US" sz="1600" b="1" spc="-100" dirty="0">
                <a:solidFill>
                  <a:srgbClr val="0070C0"/>
                </a:solidFill>
                <a:latin typeface="+mn-ea"/>
                <a:ea typeface="+mn-ea"/>
              </a:rPr>
              <a:t>서울보다 더 나은 수업 환경</a:t>
            </a:r>
            <a:r>
              <a:rPr lang="ko-KR" altLang="en-US" sz="1600" b="1" spc="-100" dirty="0">
                <a:latin typeface="+mn-ea"/>
                <a:ea typeface="+mn-ea"/>
              </a:rPr>
              <a:t>을 제공합니다</a:t>
            </a:r>
            <a:r>
              <a:rPr lang="en-US" altLang="ko-KR" sz="1600" b="1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DCC876-7745-46F1-906A-0AEB7991FA0F}"/>
              </a:ext>
            </a:extLst>
          </p:cNvPr>
          <p:cNvSpPr txBox="1"/>
          <p:nvPr/>
        </p:nvSpPr>
        <p:spPr>
          <a:xfrm>
            <a:off x="632520" y="1957640"/>
            <a:ext cx="66262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pc="-150" dirty="0">
                <a:latin typeface="+mn-ea"/>
                <a:ea typeface="+mn-ea"/>
              </a:rPr>
              <a:t>러셀 강남</a:t>
            </a:r>
            <a:r>
              <a:rPr lang="en-US" altLang="ko-KR" sz="11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</a:t>
            </a:r>
            <a:r>
              <a:rPr lang="ko-KR" altLang="en-US" sz="1100" spc="-150" dirty="0">
                <a:latin typeface="+mn-ea"/>
                <a:ea typeface="+mn-ea"/>
              </a:rPr>
              <a:t>대치 최상위권 학생들만 누릴 수 있었던 </a:t>
            </a:r>
            <a:r>
              <a:rPr lang="ko-KR" altLang="en-US" sz="1100" b="1" spc="-150" dirty="0">
                <a:solidFill>
                  <a:srgbClr val="0070C0"/>
                </a:solidFill>
                <a:latin typeface="+mn-ea"/>
                <a:ea typeface="+mn-ea"/>
              </a:rPr>
              <a:t>검증된 강사진과 콘텐츠</a:t>
            </a:r>
            <a:r>
              <a:rPr lang="ko-KR" altLang="en-US" sz="1100" spc="-150" dirty="0">
                <a:latin typeface="+mn-ea"/>
                <a:ea typeface="+mn-ea"/>
              </a:rPr>
              <a:t>는 물론</a:t>
            </a:r>
            <a:r>
              <a:rPr lang="en-US" altLang="ko-KR" sz="1100" spc="-150" dirty="0">
                <a:latin typeface="+mn-ea"/>
                <a:ea typeface="+mn-ea"/>
              </a:rPr>
              <a:t>,</a:t>
            </a:r>
          </a:p>
          <a:p>
            <a:pPr algn="ctr"/>
            <a:r>
              <a:rPr lang="ko-KR" altLang="en-US" sz="1100" b="1" spc="-150" dirty="0">
                <a:solidFill>
                  <a:srgbClr val="0070C0"/>
                </a:solidFill>
                <a:latin typeface="+mn-ea"/>
                <a:ea typeface="+mn-ea"/>
              </a:rPr>
              <a:t>공부에만 몰입할 수 있는 학생중심 운영</a:t>
            </a:r>
            <a:r>
              <a:rPr lang="ko-KR" altLang="en-US" sz="1100" spc="-150" dirty="0">
                <a:latin typeface="+mn-ea"/>
                <a:ea typeface="+mn-ea"/>
              </a:rPr>
              <a:t>으로 러셀</a:t>
            </a:r>
            <a:r>
              <a:rPr lang="en-US" altLang="ko-KR" sz="1100" spc="-150" dirty="0">
                <a:latin typeface="+mn-ea"/>
                <a:ea typeface="+mn-ea"/>
              </a:rPr>
              <a:t>CORE </a:t>
            </a:r>
            <a:r>
              <a:rPr lang="ko-KR" altLang="en-US" sz="1100" spc="-150" dirty="0">
                <a:latin typeface="+mn-ea"/>
                <a:ea typeface="+mn-ea"/>
              </a:rPr>
              <a:t>광주가 더 특별해집니다</a:t>
            </a:r>
            <a:r>
              <a:rPr lang="en-US" altLang="ko-KR" sz="11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756A448-DDB3-4AAF-8B69-1F2388309B0B}"/>
              </a:ext>
            </a:extLst>
          </p:cNvPr>
          <p:cNvSpPr/>
          <p:nvPr/>
        </p:nvSpPr>
        <p:spPr>
          <a:xfrm>
            <a:off x="4216735" y="2159209"/>
            <a:ext cx="828000" cy="18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99689FE-8D6D-4E3D-9A78-07AF30117AD3}"/>
              </a:ext>
            </a:extLst>
          </p:cNvPr>
          <p:cNvSpPr/>
          <p:nvPr/>
        </p:nvSpPr>
        <p:spPr>
          <a:xfrm>
            <a:off x="4144584" y="206015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587D86A-405A-4285-99B3-80912CA6BD4D}"/>
              </a:ext>
            </a:extLst>
          </p:cNvPr>
          <p:cNvSpPr/>
          <p:nvPr/>
        </p:nvSpPr>
        <p:spPr bwMode="auto">
          <a:xfrm>
            <a:off x="1217434" y="2717466"/>
            <a:ext cx="1214192" cy="11791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</a:t>
            </a:r>
            <a:endParaRPr lang="en-US" altLang="ko-KR" sz="1100" spc="-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47A32B1-9390-490C-8EC8-000539BC202F}"/>
              </a:ext>
            </a:extLst>
          </p:cNvPr>
          <p:cNvSpPr txBox="1"/>
          <p:nvPr/>
        </p:nvSpPr>
        <p:spPr>
          <a:xfrm>
            <a:off x="713074" y="4013610"/>
            <a:ext cx="22229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50" dirty="0">
                <a:latin typeface="+mn-ea"/>
                <a:ea typeface="+mn-ea"/>
              </a:rPr>
              <a:t>러셀 강남</a:t>
            </a:r>
            <a:r>
              <a:rPr lang="en-US" altLang="ko-KR" sz="11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</a:t>
            </a:r>
            <a:r>
              <a:rPr lang="ko-KR" altLang="en-US" sz="1100" b="1" spc="-150" dirty="0">
                <a:latin typeface="+mn-ea"/>
                <a:ea typeface="+mn-ea"/>
              </a:rPr>
              <a:t>대치</a:t>
            </a:r>
            <a:r>
              <a:rPr lang="en-US" altLang="ko-KR" sz="11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</a:t>
            </a:r>
            <a:r>
              <a:rPr lang="ko-KR" altLang="en-US" sz="1100" b="1" spc="-150" dirty="0">
                <a:latin typeface="+mn-ea"/>
                <a:ea typeface="+mn-ea"/>
              </a:rPr>
              <a:t>기숙 출강 및</a:t>
            </a:r>
            <a:endParaRPr lang="en-US" altLang="ko-KR" sz="1100" b="1" spc="-150" dirty="0">
              <a:latin typeface="+mn-ea"/>
              <a:ea typeface="+mn-ea"/>
            </a:endParaRPr>
          </a:p>
          <a:p>
            <a:pPr algn="ctr"/>
            <a:r>
              <a:rPr lang="ko-KR" altLang="en-US" sz="1100" b="1" spc="-150" dirty="0" err="1">
                <a:latin typeface="+mn-ea"/>
                <a:ea typeface="+mn-ea"/>
              </a:rPr>
              <a:t>메가스터디</a:t>
            </a:r>
            <a:r>
              <a:rPr lang="ko-KR" altLang="en-US" sz="1100" b="1" spc="-150" dirty="0">
                <a:latin typeface="+mn-ea"/>
                <a:ea typeface="+mn-ea"/>
              </a:rPr>
              <a:t> </a:t>
            </a:r>
            <a:r>
              <a:rPr lang="ko-KR" altLang="en-US" sz="1100" b="1" spc="-150" dirty="0" err="1">
                <a:latin typeface="+mn-ea"/>
                <a:ea typeface="+mn-ea"/>
              </a:rPr>
              <a:t>인강</a:t>
            </a:r>
            <a:r>
              <a:rPr lang="ko-KR" altLang="en-US" sz="1100" b="1" spc="-150" dirty="0">
                <a:latin typeface="+mn-ea"/>
                <a:ea typeface="+mn-ea"/>
              </a:rPr>
              <a:t> 강사진의 </a:t>
            </a:r>
            <a:r>
              <a:rPr lang="ko-KR" altLang="en-US" sz="1100" b="1" spc="-150" dirty="0">
                <a:solidFill>
                  <a:srgbClr val="0070C0"/>
                </a:solidFill>
                <a:latin typeface="+mn-ea"/>
                <a:ea typeface="+mn-ea"/>
              </a:rPr>
              <a:t>현장 강의</a:t>
            </a:r>
            <a:endParaRPr lang="en-US" altLang="ko-KR" sz="1100" b="1" spc="-15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B33E554-463B-42A9-88CC-54CC076C7C96}"/>
              </a:ext>
            </a:extLst>
          </p:cNvPr>
          <p:cNvSpPr/>
          <p:nvPr/>
        </p:nvSpPr>
        <p:spPr bwMode="auto">
          <a:xfrm>
            <a:off x="3416289" y="2717466"/>
            <a:ext cx="1214192" cy="11791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</a:t>
            </a:r>
            <a:endParaRPr lang="en-US" altLang="ko-KR" sz="1100" spc="-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A895DA-3906-4BD8-ADA8-C8A30EED27A1}"/>
              </a:ext>
            </a:extLst>
          </p:cNvPr>
          <p:cNvSpPr txBox="1"/>
          <p:nvPr/>
        </p:nvSpPr>
        <p:spPr>
          <a:xfrm>
            <a:off x="2911929" y="4013610"/>
            <a:ext cx="22229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50" dirty="0">
                <a:latin typeface="+mn-ea"/>
                <a:ea typeface="+mn-ea"/>
              </a:rPr>
              <a:t>학생의 과목별 성취도에 맞춘</a:t>
            </a:r>
            <a:endParaRPr lang="en-US" altLang="ko-KR" sz="1100" b="1" spc="-150" dirty="0">
              <a:latin typeface="+mn-ea"/>
              <a:ea typeface="+mn-ea"/>
            </a:endParaRPr>
          </a:p>
          <a:p>
            <a:pPr algn="ctr"/>
            <a:r>
              <a:rPr lang="ko-KR" altLang="en-US" sz="1100" b="1" spc="-150" dirty="0">
                <a:solidFill>
                  <a:srgbClr val="0070C0"/>
                </a:solidFill>
                <a:latin typeface="+mn-ea"/>
                <a:ea typeface="+mn-ea"/>
              </a:rPr>
              <a:t>전 과목 수준별 수업 </a:t>
            </a:r>
            <a:r>
              <a:rPr lang="en-US" altLang="ko-KR" sz="11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11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국</a:t>
            </a:r>
            <a:r>
              <a:rPr lang="en-US" altLang="ko-KR" sz="11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11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수</a:t>
            </a:r>
            <a:r>
              <a:rPr lang="en-US" altLang="ko-KR" sz="1100" spc="-1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1100" spc="-1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영</a:t>
            </a:r>
            <a:r>
              <a:rPr lang="en-US" altLang="ko-KR" sz="1100" spc="-1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1100" spc="-1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과탐</a:t>
            </a:r>
            <a:r>
              <a:rPr lang="en-US" altLang="ko-KR" sz="1100" spc="-1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)</a:t>
            </a:r>
            <a:endParaRPr lang="en-US" altLang="ko-KR" sz="1100" spc="-15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FB6015B-19B6-4619-9F02-53301D8938AF}"/>
              </a:ext>
            </a:extLst>
          </p:cNvPr>
          <p:cNvSpPr/>
          <p:nvPr/>
        </p:nvSpPr>
        <p:spPr bwMode="auto">
          <a:xfrm>
            <a:off x="5610713" y="2717466"/>
            <a:ext cx="1214192" cy="11791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</a:t>
            </a:r>
            <a:endParaRPr lang="en-US" altLang="ko-KR" sz="1100" spc="-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D8D7921-5C7A-4BA0-A340-42B2DD5B2443}"/>
              </a:ext>
            </a:extLst>
          </p:cNvPr>
          <p:cNvSpPr txBox="1"/>
          <p:nvPr/>
        </p:nvSpPr>
        <p:spPr>
          <a:xfrm>
            <a:off x="5106353" y="4013610"/>
            <a:ext cx="22229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50" dirty="0" err="1">
                <a:latin typeface="+mn-ea"/>
                <a:ea typeface="+mn-ea"/>
              </a:rPr>
              <a:t>현강</a:t>
            </a:r>
            <a:r>
              <a:rPr lang="ko-KR" altLang="en-US" sz="1100" b="1" spc="-150" dirty="0">
                <a:latin typeface="+mn-ea"/>
                <a:ea typeface="+mn-ea"/>
              </a:rPr>
              <a:t> 강사진의</a:t>
            </a:r>
            <a:endParaRPr lang="en-US" altLang="ko-KR" sz="1100" b="1" spc="-150" dirty="0">
              <a:latin typeface="+mn-ea"/>
              <a:ea typeface="+mn-ea"/>
            </a:endParaRPr>
          </a:p>
          <a:p>
            <a:pPr algn="ctr"/>
            <a:r>
              <a:rPr lang="ko-KR" altLang="en-US" sz="1100" b="1" spc="-150" dirty="0">
                <a:solidFill>
                  <a:srgbClr val="0070C0"/>
                </a:solidFill>
                <a:latin typeface="+mn-ea"/>
                <a:ea typeface="+mn-ea"/>
              </a:rPr>
              <a:t>수업 전후 학습 관리</a:t>
            </a:r>
            <a:endParaRPr lang="en-US" altLang="ko-KR" sz="1100" b="1" spc="-15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CE883DF-22A1-49CA-A926-0C99B32D549B}"/>
              </a:ext>
            </a:extLst>
          </p:cNvPr>
          <p:cNvSpPr/>
          <p:nvPr/>
        </p:nvSpPr>
        <p:spPr>
          <a:xfrm>
            <a:off x="713074" y="1348931"/>
            <a:ext cx="6616190" cy="32569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9F9391-E1BA-476A-ACB7-49C92337523E}"/>
              </a:ext>
            </a:extLst>
          </p:cNvPr>
          <p:cNvSpPr/>
          <p:nvPr/>
        </p:nvSpPr>
        <p:spPr>
          <a:xfrm>
            <a:off x="640923" y="124987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34600ED-F19A-4FF2-97E7-34A4BB83A72E}"/>
              </a:ext>
            </a:extLst>
          </p:cNvPr>
          <p:cNvSpPr/>
          <p:nvPr/>
        </p:nvSpPr>
        <p:spPr>
          <a:xfrm>
            <a:off x="2576878" y="1372865"/>
            <a:ext cx="1296001" cy="252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2B77103-2151-483A-864A-F94183E83AC2}"/>
              </a:ext>
            </a:extLst>
          </p:cNvPr>
          <p:cNvSpPr/>
          <p:nvPr/>
        </p:nvSpPr>
        <p:spPr>
          <a:xfrm>
            <a:off x="2504728" y="127380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3201DA4-B627-4C4E-9587-3B004EFA1B91}"/>
              </a:ext>
            </a:extLst>
          </p:cNvPr>
          <p:cNvSpPr/>
          <p:nvPr/>
        </p:nvSpPr>
        <p:spPr>
          <a:xfrm>
            <a:off x="1482602" y="4407491"/>
            <a:ext cx="138905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2024</a:t>
            </a:r>
            <a:r>
              <a:rPr lang="ko-KR" altLang="en-US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년 인강 론칭 예정 강사 포함</a:t>
            </a:r>
            <a:endParaRPr lang="ko-KR" altLang="en-US" spc="-15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47192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종합반</a:t>
            </a:r>
            <a:r>
              <a:rPr lang="ko-KR" altLang="en-US" b="0" dirty="0"/>
              <a:t>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702761"/>
              </p:ext>
            </p:extLst>
          </p:nvPr>
        </p:nvGraphicFramePr>
        <p:xfrm>
          <a:off x="8104412" y="211913"/>
          <a:ext cx="1800000" cy="1152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4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수업 안내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29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학원명으로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문구 수정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CORE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광주학원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재수종합반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우선선발 내용과 동일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7721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CORE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광주학원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재수종합반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작성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4519455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175EE7A-B798-4E96-9002-9062995B09AD}"/>
              </a:ext>
            </a:extLst>
          </p:cNvPr>
          <p:cNvSpPr txBox="1"/>
          <p:nvPr/>
        </p:nvSpPr>
        <p:spPr>
          <a:xfrm>
            <a:off x="713075" y="1223048"/>
            <a:ext cx="6624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pc="-150" dirty="0">
                <a:latin typeface="+mn-ea"/>
                <a:ea typeface="+mn-ea"/>
              </a:rPr>
              <a:t>기존 </a:t>
            </a:r>
            <a:r>
              <a:rPr lang="ko-KR" altLang="en-US" sz="1100" spc="-150" dirty="0" err="1">
                <a:latin typeface="+mn-ea"/>
                <a:ea typeface="+mn-ea"/>
              </a:rPr>
              <a:t>종합반</a:t>
            </a:r>
            <a:r>
              <a:rPr lang="ko-KR" altLang="en-US" sz="1100" spc="-150" dirty="0">
                <a:latin typeface="+mn-ea"/>
                <a:ea typeface="+mn-ea"/>
              </a:rPr>
              <a:t> 대비 </a:t>
            </a:r>
            <a:r>
              <a:rPr lang="en-US" altLang="ko-KR" sz="1100" b="1" spc="-150" dirty="0">
                <a:solidFill>
                  <a:srgbClr val="0070C0"/>
                </a:solidFill>
                <a:latin typeface="+mn-ea"/>
                <a:ea typeface="+mn-ea"/>
              </a:rPr>
              <a:t>40%</a:t>
            </a:r>
            <a:r>
              <a:rPr lang="ko-KR" altLang="en-US" sz="1100" b="1" spc="-150" dirty="0">
                <a:solidFill>
                  <a:srgbClr val="0070C0"/>
                </a:solidFill>
                <a:latin typeface="+mn-ea"/>
                <a:ea typeface="+mn-ea"/>
              </a:rPr>
              <a:t>이상</a:t>
            </a:r>
            <a:r>
              <a:rPr lang="en-US" altLang="ko-KR" sz="1100" b="1" spc="-15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100" b="1" spc="-150" dirty="0" err="1">
                <a:solidFill>
                  <a:srgbClr val="0070C0"/>
                </a:solidFill>
                <a:latin typeface="+mn-ea"/>
                <a:ea typeface="+mn-ea"/>
              </a:rPr>
              <a:t>의무수업이</a:t>
            </a:r>
            <a:r>
              <a:rPr lang="ko-KR" altLang="en-US" sz="1100" b="1" spc="-150" dirty="0">
                <a:solidFill>
                  <a:srgbClr val="0070C0"/>
                </a:solidFill>
                <a:latin typeface="+mn-ea"/>
                <a:ea typeface="+mn-ea"/>
              </a:rPr>
              <a:t> 축소</a:t>
            </a:r>
            <a:r>
              <a:rPr lang="en-US" altLang="ko-KR" sz="1100" b="1" spc="-150" baseline="30000" dirty="0">
                <a:solidFill>
                  <a:srgbClr val="0070C0"/>
                </a:solidFill>
                <a:latin typeface="+mn-ea"/>
                <a:ea typeface="+mn-ea"/>
              </a:rPr>
              <a:t>*</a:t>
            </a:r>
            <a:r>
              <a:rPr lang="ko-KR" altLang="en-US" sz="1100" b="1" spc="-150" dirty="0">
                <a:solidFill>
                  <a:srgbClr val="0070C0"/>
                </a:solidFill>
                <a:latin typeface="+mn-ea"/>
                <a:ea typeface="+mn-ea"/>
              </a:rPr>
              <a:t>된 주 </a:t>
            </a:r>
            <a:r>
              <a:rPr lang="en-US" altLang="ko-KR" sz="1100" b="1" spc="-150" dirty="0">
                <a:solidFill>
                  <a:srgbClr val="0070C0"/>
                </a:solidFill>
                <a:latin typeface="+mn-ea"/>
                <a:ea typeface="+mn-ea"/>
              </a:rPr>
              <a:t>21</a:t>
            </a:r>
            <a:r>
              <a:rPr lang="ko-KR" altLang="en-US" sz="1100" b="1" spc="-150" dirty="0">
                <a:solidFill>
                  <a:srgbClr val="0070C0"/>
                </a:solidFill>
                <a:latin typeface="+mn-ea"/>
                <a:ea typeface="+mn-ea"/>
              </a:rPr>
              <a:t>시간</a:t>
            </a:r>
            <a:r>
              <a:rPr lang="en-US" altLang="ko-KR" sz="1100" b="1" spc="-15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100" b="1" spc="-150" dirty="0">
                <a:solidFill>
                  <a:srgbClr val="0070C0"/>
                </a:solidFill>
                <a:latin typeface="+mn-ea"/>
                <a:ea typeface="+mn-ea"/>
              </a:rPr>
              <a:t>수업</a:t>
            </a:r>
            <a:r>
              <a:rPr lang="ko-KR" altLang="en-US" sz="1100" spc="-150" dirty="0">
                <a:latin typeface="+mn-ea"/>
                <a:ea typeface="+mn-ea"/>
              </a:rPr>
              <a:t>으로 </a:t>
            </a:r>
            <a:r>
              <a:rPr lang="ko-KR" altLang="en-US" sz="1100" b="1" spc="-150" dirty="0">
                <a:solidFill>
                  <a:srgbClr val="0070C0"/>
                </a:solidFill>
                <a:latin typeface="+mn-ea"/>
                <a:ea typeface="+mn-ea"/>
              </a:rPr>
              <a:t>충분한 </a:t>
            </a:r>
            <a:r>
              <a:rPr lang="ko-KR" altLang="en-US" sz="1100" b="1" spc="-150" dirty="0" err="1">
                <a:solidFill>
                  <a:srgbClr val="0070C0"/>
                </a:solidFill>
                <a:latin typeface="+mn-ea"/>
                <a:ea typeface="+mn-ea"/>
              </a:rPr>
              <a:t>자습시간을</a:t>
            </a:r>
            <a:r>
              <a:rPr lang="ko-KR" altLang="en-US" sz="1100" b="1" spc="-150" dirty="0">
                <a:solidFill>
                  <a:srgbClr val="0070C0"/>
                </a:solidFill>
                <a:latin typeface="+mn-ea"/>
                <a:ea typeface="+mn-ea"/>
              </a:rPr>
              <a:t> 확보</a:t>
            </a:r>
            <a:r>
              <a:rPr lang="ko-KR" altLang="en-US" sz="1100" spc="-150" dirty="0">
                <a:latin typeface="+mn-ea"/>
                <a:ea typeface="+mn-ea"/>
              </a:rPr>
              <a:t>할 수 있습니다</a:t>
            </a:r>
            <a:r>
              <a:rPr lang="en-US" altLang="ko-KR" sz="11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C9DD00-E42F-431E-B94F-500E2188E5DB}"/>
              </a:ext>
            </a:extLst>
          </p:cNvPr>
          <p:cNvSpPr txBox="1"/>
          <p:nvPr/>
        </p:nvSpPr>
        <p:spPr>
          <a:xfrm>
            <a:off x="713074" y="555232"/>
            <a:ext cx="6626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50">
                <a:latin typeface="+mn-ea"/>
                <a:ea typeface="+mn-ea"/>
              </a:rPr>
              <a:t>러셀</a:t>
            </a:r>
            <a:r>
              <a:rPr lang="en-US" altLang="ko-KR" sz="1400" b="1" spc="-150" dirty="0">
                <a:latin typeface="+mn-ea"/>
                <a:ea typeface="+mn-ea"/>
              </a:rPr>
              <a:t>CORE </a:t>
            </a:r>
            <a:r>
              <a:rPr lang="ko-KR" altLang="en-US" sz="1400" b="1" spc="-150" dirty="0">
                <a:latin typeface="+mn-ea"/>
                <a:ea typeface="+mn-ea"/>
              </a:rPr>
              <a:t>광주</a:t>
            </a:r>
            <a:r>
              <a:rPr lang="en-US" altLang="ko-KR" sz="1400" b="1" spc="-150" dirty="0">
                <a:latin typeface="+mn-ea"/>
                <a:ea typeface="+mn-ea"/>
              </a:rPr>
              <a:t> </a:t>
            </a:r>
            <a:r>
              <a:rPr lang="ko-KR" altLang="en-US" sz="1400" b="1" spc="-150" dirty="0">
                <a:latin typeface="+mn-ea"/>
                <a:ea typeface="+mn-ea"/>
              </a:rPr>
              <a:t>재수종합반은</a:t>
            </a:r>
            <a:endParaRPr lang="en-US" altLang="ko-KR" sz="1400" b="1" spc="-150" dirty="0">
              <a:latin typeface="+mn-ea"/>
              <a:ea typeface="+mn-ea"/>
            </a:endParaRPr>
          </a:p>
          <a:p>
            <a:pPr algn="ctr"/>
            <a:r>
              <a:rPr lang="ko-KR" altLang="en-US" sz="1400" b="1" spc="-150" dirty="0">
                <a:latin typeface="+mn-ea"/>
                <a:ea typeface="+mn-ea"/>
              </a:rPr>
              <a:t>최소 의무수업으로 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충분한 </a:t>
            </a:r>
            <a:r>
              <a:rPr lang="ko-KR" altLang="en-US" sz="1400" b="1" spc="-150" dirty="0" err="1">
                <a:solidFill>
                  <a:srgbClr val="0070C0"/>
                </a:solidFill>
                <a:latin typeface="+mn-ea"/>
                <a:ea typeface="+mn-ea"/>
              </a:rPr>
              <a:t>자습시간이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 확보</a:t>
            </a:r>
            <a:r>
              <a:rPr lang="ko-KR" altLang="en-US" sz="1400" b="1" spc="-150" dirty="0">
                <a:latin typeface="+mn-ea"/>
                <a:ea typeface="+mn-ea"/>
              </a:rPr>
              <a:t>되는 </a:t>
            </a:r>
            <a:r>
              <a:rPr lang="ko-KR" altLang="en-US" sz="1400" b="1" spc="-150" dirty="0" err="1">
                <a:solidFill>
                  <a:srgbClr val="0070C0"/>
                </a:solidFill>
                <a:latin typeface="+mn-ea"/>
                <a:ea typeface="+mn-ea"/>
              </a:rPr>
              <a:t>슬림한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400" b="1" spc="-150" dirty="0" err="1">
                <a:solidFill>
                  <a:srgbClr val="0070C0"/>
                </a:solidFill>
                <a:latin typeface="+mn-ea"/>
                <a:ea typeface="+mn-ea"/>
              </a:rPr>
              <a:t>종합반</a:t>
            </a:r>
            <a:r>
              <a:rPr lang="ko-KR" altLang="en-US" sz="1400" b="1" spc="-150" dirty="0" err="1">
                <a:latin typeface="+mn-ea"/>
                <a:ea typeface="+mn-ea"/>
              </a:rPr>
              <a:t>입니다</a:t>
            </a:r>
            <a:r>
              <a:rPr lang="en-US" altLang="ko-KR" sz="1400" b="1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3B6860-14EE-4526-9254-3A95FEF3DEF5}"/>
              </a:ext>
            </a:extLst>
          </p:cNvPr>
          <p:cNvSpPr txBox="1"/>
          <p:nvPr/>
        </p:nvSpPr>
        <p:spPr>
          <a:xfrm>
            <a:off x="5251068" y="1484658"/>
            <a:ext cx="20882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(*</a:t>
            </a:r>
            <a:r>
              <a:rPr lang="ko-KR" altLang="en-US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기존 </a:t>
            </a:r>
            <a:r>
              <a:rPr lang="ko-KR" altLang="en-US" spc="-15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종합반</a:t>
            </a:r>
            <a:r>
              <a:rPr lang="ko-KR" altLang="en-US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30T~42T </a:t>
            </a:r>
            <a:r>
              <a:rPr lang="ko-KR" altLang="en-US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대비 러셀 </a:t>
            </a:r>
            <a:r>
              <a:rPr lang="ko-KR" altLang="en-US" spc="-15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종합반</a:t>
            </a:r>
            <a:r>
              <a:rPr lang="ko-KR" altLang="en-US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21T </a:t>
            </a:r>
            <a:r>
              <a:rPr lang="ko-KR" altLang="en-US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비교 시</a:t>
            </a:r>
            <a:r>
              <a:rPr lang="en-US" altLang="ko-KR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E09240-DD82-48F6-8506-977925BA15C4}"/>
              </a:ext>
            </a:extLst>
          </p:cNvPr>
          <p:cNvSpPr txBox="1"/>
          <p:nvPr/>
        </p:nvSpPr>
        <p:spPr>
          <a:xfrm>
            <a:off x="705515" y="2003517"/>
            <a:ext cx="3167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100" b="1" spc="-150" dirty="0">
                <a:latin typeface="+mn-ea"/>
                <a:ea typeface="+mn-ea"/>
              </a:rPr>
              <a:t>| </a:t>
            </a:r>
            <a:r>
              <a:rPr lang="ko-KR" altLang="en-US" sz="1100" b="1" spc="-150" dirty="0">
                <a:latin typeface="+mn-ea"/>
                <a:ea typeface="+mn-ea"/>
              </a:rPr>
              <a:t>필수 수업</a:t>
            </a:r>
            <a:endParaRPr lang="en-US" altLang="ko-KR" sz="1100" b="1" spc="-150" dirty="0">
              <a:latin typeface="+mn-ea"/>
              <a:ea typeface="+mn-ea"/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692A31B7-91AA-4E31-A942-449DFADCE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964963"/>
              </p:ext>
            </p:extLst>
          </p:nvPr>
        </p:nvGraphicFramePr>
        <p:xfrm>
          <a:off x="704851" y="2332673"/>
          <a:ext cx="3168030" cy="7270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606">
                  <a:extLst>
                    <a:ext uri="{9D8B030D-6E8A-4147-A177-3AD203B41FA5}">
                      <a16:colId xmlns:a16="http://schemas.microsoft.com/office/drawing/2014/main" val="2695720321"/>
                    </a:ext>
                  </a:extLst>
                </a:gridCol>
                <a:gridCol w="633606">
                  <a:extLst>
                    <a:ext uri="{9D8B030D-6E8A-4147-A177-3AD203B41FA5}">
                      <a16:colId xmlns:a16="http://schemas.microsoft.com/office/drawing/2014/main" val="1537969536"/>
                    </a:ext>
                  </a:extLst>
                </a:gridCol>
                <a:gridCol w="633606">
                  <a:extLst>
                    <a:ext uri="{9D8B030D-6E8A-4147-A177-3AD203B41FA5}">
                      <a16:colId xmlns:a16="http://schemas.microsoft.com/office/drawing/2014/main" val="2985470919"/>
                    </a:ext>
                  </a:extLst>
                </a:gridCol>
                <a:gridCol w="633606">
                  <a:extLst>
                    <a:ext uri="{9D8B030D-6E8A-4147-A177-3AD203B41FA5}">
                      <a16:colId xmlns:a16="http://schemas.microsoft.com/office/drawing/2014/main" val="3614122197"/>
                    </a:ext>
                  </a:extLst>
                </a:gridCol>
                <a:gridCol w="633606">
                  <a:extLst>
                    <a:ext uri="{9D8B030D-6E8A-4147-A177-3AD203B41FA5}">
                      <a16:colId xmlns:a16="http://schemas.microsoft.com/office/drawing/2014/main" val="3381726096"/>
                    </a:ext>
                  </a:extLst>
                </a:gridCol>
              </a:tblGrid>
              <a:tr h="3612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150" dirty="0">
                          <a:solidFill>
                            <a:schemeClr val="tx1"/>
                          </a:solidFill>
                        </a:rPr>
                        <a:t>과목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-15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국어</a:t>
                      </a:r>
                      <a:endParaRPr kumimoji="0" lang="ko-KR" altLang="en-US" sz="900" b="1" i="0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-15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수학</a:t>
                      </a:r>
                      <a:endParaRPr kumimoji="0" lang="ko-KR" altLang="en-US" sz="900" b="1" i="0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-15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영어</a:t>
                      </a:r>
                      <a:endParaRPr kumimoji="0" lang="ko-KR" altLang="en-US" sz="900" b="1" i="0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-15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탐구</a:t>
                      </a:r>
                      <a:r>
                        <a:rPr kumimoji="0" lang="en-US" altLang="ko-KR" sz="900" b="1" i="0" u="none" strike="noStrike" kern="1200" cap="none" spc="-15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(2)</a:t>
                      </a:r>
                      <a:endParaRPr kumimoji="0" lang="ko-KR" altLang="en-US" sz="900" b="1" i="0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619784"/>
                  </a:ext>
                </a:extLst>
              </a:tr>
              <a:tr h="3612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spc="-150" dirty="0">
                          <a:solidFill>
                            <a:schemeClr val="tx1"/>
                          </a:solidFill>
                        </a:rPr>
                        <a:t>주간</a:t>
                      </a:r>
                      <a:endParaRPr lang="en-US" altLang="ko-KR" sz="900" spc="-15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spc="-150" dirty="0">
                          <a:solidFill>
                            <a:schemeClr val="tx1"/>
                          </a:solidFill>
                        </a:rPr>
                        <a:t> 수업시간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150">
                          <a:solidFill>
                            <a:schemeClr val="tx1"/>
                          </a:solidFill>
                        </a:rPr>
                        <a:t>3.5T</a:t>
                      </a:r>
                      <a:endParaRPr lang="ko-KR" altLang="en-US" sz="900" spc="-1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spc="-150">
                          <a:solidFill>
                            <a:schemeClr val="tx1"/>
                          </a:solidFill>
                        </a:rPr>
                        <a:t>7T</a:t>
                      </a:r>
                      <a:endParaRPr lang="ko-KR" altLang="en-US" sz="900" spc="-1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spc="-15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en-US" altLang="ko-KR" sz="900" spc="-15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en-US" altLang="ko-KR" sz="900" spc="-150">
                          <a:solidFill>
                            <a:schemeClr val="tx1"/>
                          </a:solidFill>
                        </a:rPr>
                        <a:t>T</a:t>
                      </a:r>
                      <a:endParaRPr lang="ko-KR" altLang="en-US" sz="900" spc="-1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spc="-150">
                          <a:solidFill>
                            <a:schemeClr val="tx1"/>
                          </a:solidFill>
                        </a:rPr>
                        <a:t>7T</a:t>
                      </a:r>
                      <a:endParaRPr lang="ko-KR" altLang="en-US" sz="900" spc="-1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266703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96708533-E855-47CA-87EE-67CBCAB2C143}"/>
              </a:ext>
            </a:extLst>
          </p:cNvPr>
          <p:cNvSpPr txBox="1"/>
          <p:nvPr/>
        </p:nvSpPr>
        <p:spPr>
          <a:xfrm>
            <a:off x="4170444" y="2003517"/>
            <a:ext cx="3167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100" b="1" spc="-150" dirty="0">
                <a:latin typeface="+mn-ea"/>
                <a:ea typeface="+mn-ea"/>
              </a:rPr>
              <a:t>| </a:t>
            </a:r>
            <a:r>
              <a:rPr lang="ko-KR" altLang="en-US" sz="1100" b="1" spc="-150" dirty="0">
                <a:latin typeface="+mn-ea"/>
                <a:ea typeface="+mn-ea"/>
              </a:rPr>
              <a:t>필수 수업</a:t>
            </a:r>
            <a:r>
              <a:rPr lang="en-US" altLang="ko-KR" sz="1100" b="1" spc="-150" dirty="0">
                <a:latin typeface="+mn-ea"/>
                <a:ea typeface="+mn-ea"/>
              </a:rPr>
              <a:t>(TEST)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0AA8B3B0-FC84-46DD-B827-165AC491C6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282192"/>
              </p:ext>
            </p:extLst>
          </p:nvPr>
        </p:nvGraphicFramePr>
        <p:xfrm>
          <a:off x="4169780" y="2332673"/>
          <a:ext cx="316803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606">
                  <a:extLst>
                    <a:ext uri="{9D8B030D-6E8A-4147-A177-3AD203B41FA5}">
                      <a16:colId xmlns:a16="http://schemas.microsoft.com/office/drawing/2014/main" val="2695720321"/>
                    </a:ext>
                  </a:extLst>
                </a:gridCol>
                <a:gridCol w="1267212">
                  <a:extLst>
                    <a:ext uri="{9D8B030D-6E8A-4147-A177-3AD203B41FA5}">
                      <a16:colId xmlns:a16="http://schemas.microsoft.com/office/drawing/2014/main" val="1537969536"/>
                    </a:ext>
                  </a:extLst>
                </a:gridCol>
                <a:gridCol w="1267212">
                  <a:extLst>
                    <a:ext uri="{9D8B030D-6E8A-4147-A177-3AD203B41FA5}">
                      <a16:colId xmlns:a16="http://schemas.microsoft.com/office/drawing/2014/main" val="3614122197"/>
                    </a:ext>
                  </a:extLst>
                </a:gridCol>
              </a:tblGrid>
              <a:tr h="3612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150" dirty="0">
                          <a:solidFill>
                            <a:schemeClr val="tx1"/>
                          </a:solidFill>
                        </a:rPr>
                        <a:t>과목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-15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국어</a:t>
                      </a:r>
                      <a:r>
                        <a:rPr kumimoji="0" lang="en-US" altLang="ko-KR" sz="900" b="1" i="0" u="none" strike="noStrike" kern="1200" cap="none" spc="-15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1" i="0" u="none" strike="noStrike" kern="1200" cap="none" spc="-15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수학</a:t>
                      </a:r>
                      <a:r>
                        <a:rPr kumimoji="0" lang="en-US" altLang="ko-KR" sz="900" b="1" i="0" u="none" strike="noStrike" kern="1200" cap="none" spc="-15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1" i="0" u="none" strike="noStrike" kern="1200" cap="none" spc="-15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영어</a:t>
                      </a:r>
                      <a:r>
                        <a:rPr kumimoji="0" lang="en-US" altLang="ko-KR" sz="900" b="1" i="0" u="none" strike="noStrike" kern="1200" cap="none" spc="-15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1" i="0" u="none" strike="noStrike" kern="1200" cap="none" spc="-15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탐구 </a:t>
                      </a:r>
                      <a:r>
                        <a:rPr kumimoji="0" lang="en-US" altLang="ko-KR" sz="900" b="1" i="0" u="none" strike="noStrike" kern="1200" cap="none" spc="-15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TEST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-15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1" i="0" u="none" strike="noStrike" kern="1200" cap="none" spc="-15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일일</a:t>
                      </a:r>
                      <a:r>
                        <a:rPr kumimoji="0" lang="en-US" altLang="ko-KR" sz="900" b="1" i="0" u="none" strike="noStrike" kern="1200" cap="none" spc="-15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1" i="0" u="none" strike="noStrike" kern="1200" cap="none" spc="-15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주간</a:t>
                      </a:r>
                      <a:r>
                        <a:rPr kumimoji="0" lang="en-US" altLang="ko-KR" sz="900" b="1" i="0" u="none" strike="noStrike" kern="1200" cap="none" spc="-15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kumimoji="0" lang="ko-KR" altLang="en-US" sz="900" b="1" i="0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수업명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619784"/>
                  </a:ext>
                </a:extLst>
              </a:tr>
              <a:tr h="3612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spc="-150" dirty="0">
                          <a:solidFill>
                            <a:schemeClr val="tx1"/>
                          </a:solidFill>
                        </a:rPr>
                        <a:t>주간</a:t>
                      </a:r>
                      <a:endParaRPr lang="en-US" altLang="ko-KR" sz="900" spc="-15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spc="-150" dirty="0">
                          <a:solidFill>
                            <a:schemeClr val="tx1"/>
                          </a:solidFill>
                        </a:rPr>
                        <a:t> 수업시간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15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9T</a:t>
                      </a:r>
                      <a:endParaRPr kumimoji="0" lang="ko-KR" altLang="en-US" sz="900" b="0" i="0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15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2.5T</a:t>
                      </a:r>
                      <a:endParaRPr kumimoji="0" lang="ko-KR" altLang="en-US" sz="900" b="0" i="0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266703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332F17C7-8430-4D92-B5CC-E9E5A8F209B1}"/>
              </a:ext>
            </a:extLst>
          </p:cNvPr>
          <p:cNvSpPr txBox="1"/>
          <p:nvPr/>
        </p:nvSpPr>
        <p:spPr>
          <a:xfrm>
            <a:off x="705515" y="3161517"/>
            <a:ext cx="3167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100" b="1" spc="-150">
                <a:latin typeface="+mn-ea"/>
                <a:ea typeface="+mn-ea"/>
              </a:rPr>
              <a:t>| </a:t>
            </a:r>
            <a:r>
              <a:rPr lang="ko-KR" altLang="en-US" sz="1100" b="1" spc="-150" dirty="0">
                <a:latin typeface="+mn-ea"/>
                <a:ea typeface="+mn-ea"/>
              </a:rPr>
              <a:t>선택 수업</a:t>
            </a:r>
            <a:endParaRPr lang="en-US" altLang="ko-KR" sz="1100" b="1" spc="-150" dirty="0">
              <a:latin typeface="+mn-ea"/>
              <a:ea typeface="+mn-ea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FBCEF0B5-BB38-48B5-9C25-825B7E4B62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345974"/>
              </p:ext>
            </p:extLst>
          </p:nvPr>
        </p:nvGraphicFramePr>
        <p:xfrm>
          <a:off x="704851" y="3490673"/>
          <a:ext cx="6624636" cy="7270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8733">
                  <a:extLst>
                    <a:ext uri="{9D8B030D-6E8A-4147-A177-3AD203B41FA5}">
                      <a16:colId xmlns:a16="http://schemas.microsoft.com/office/drawing/2014/main" val="2695720321"/>
                    </a:ext>
                  </a:extLst>
                </a:gridCol>
                <a:gridCol w="1935301">
                  <a:extLst>
                    <a:ext uri="{9D8B030D-6E8A-4147-A177-3AD203B41FA5}">
                      <a16:colId xmlns:a16="http://schemas.microsoft.com/office/drawing/2014/main" val="1537969536"/>
                    </a:ext>
                  </a:extLst>
                </a:gridCol>
                <a:gridCol w="1935301">
                  <a:extLst>
                    <a:ext uri="{9D8B030D-6E8A-4147-A177-3AD203B41FA5}">
                      <a16:colId xmlns:a16="http://schemas.microsoft.com/office/drawing/2014/main" val="2985470919"/>
                    </a:ext>
                  </a:extLst>
                </a:gridCol>
                <a:gridCol w="1935301">
                  <a:extLst>
                    <a:ext uri="{9D8B030D-6E8A-4147-A177-3AD203B41FA5}">
                      <a16:colId xmlns:a16="http://schemas.microsoft.com/office/drawing/2014/main" val="3614122197"/>
                    </a:ext>
                  </a:extLst>
                </a:gridCol>
              </a:tblGrid>
              <a:tr h="3612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150" dirty="0">
                          <a:solidFill>
                            <a:schemeClr val="tx1"/>
                          </a:solidFill>
                        </a:rPr>
                        <a:t>과목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150">
                          <a:solidFill>
                            <a:schemeClr val="tx1"/>
                          </a:solidFill>
                        </a:rPr>
                        <a:t>국어</a:t>
                      </a:r>
                      <a:endParaRPr lang="ko-KR" altLang="en-US" sz="900" b="1" spc="-1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-15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수학</a:t>
                      </a:r>
                      <a:endParaRPr kumimoji="0" lang="ko-KR" altLang="en-US" sz="900" b="1" i="0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논술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619784"/>
                  </a:ext>
                </a:extLst>
              </a:tr>
              <a:tr h="3612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spc="-150" dirty="0">
                          <a:solidFill>
                            <a:schemeClr val="tx1"/>
                          </a:solidFill>
                        </a:rPr>
                        <a:t>주간</a:t>
                      </a:r>
                      <a:endParaRPr lang="en-US" altLang="ko-KR" sz="900" spc="-15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spc="-150" dirty="0">
                          <a:solidFill>
                            <a:schemeClr val="tx1"/>
                          </a:solidFill>
                        </a:rPr>
                        <a:t> 수업시간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150">
                          <a:solidFill>
                            <a:schemeClr val="tx1"/>
                          </a:solidFill>
                        </a:rPr>
                        <a:t>3.5T</a:t>
                      </a:r>
                      <a:endParaRPr lang="ko-KR" altLang="en-US" sz="900" spc="-1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spc="-150">
                          <a:solidFill>
                            <a:schemeClr val="tx1"/>
                          </a:solidFill>
                        </a:rPr>
                        <a:t>3.5T</a:t>
                      </a:r>
                      <a:endParaRPr lang="ko-KR" altLang="en-US" sz="900" spc="-1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spc="-150" dirty="0">
                          <a:solidFill>
                            <a:schemeClr val="tx1"/>
                          </a:solidFill>
                        </a:rPr>
                        <a:t>3.5T</a:t>
                      </a:r>
                      <a:endParaRPr lang="ko-KR" altLang="en-US" sz="900" spc="-1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266703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CB12D99D-E0ED-4C3F-84AB-E2868A07BDD5}"/>
              </a:ext>
            </a:extLst>
          </p:cNvPr>
          <p:cNvSpPr/>
          <p:nvPr/>
        </p:nvSpPr>
        <p:spPr>
          <a:xfrm>
            <a:off x="2961411" y="563778"/>
            <a:ext cx="1152000" cy="252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40B0B96-ED12-477F-8295-098268668AED}"/>
              </a:ext>
            </a:extLst>
          </p:cNvPr>
          <p:cNvSpPr/>
          <p:nvPr/>
        </p:nvSpPr>
        <p:spPr>
          <a:xfrm>
            <a:off x="704850" y="1997370"/>
            <a:ext cx="6632960" cy="222036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F431C6-9CF5-4381-8805-FAC420D348D4}"/>
              </a:ext>
            </a:extLst>
          </p:cNvPr>
          <p:cNvSpPr/>
          <p:nvPr/>
        </p:nvSpPr>
        <p:spPr>
          <a:xfrm>
            <a:off x="632699" y="189831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2CF786D-11AB-432F-A848-47E2F77A6F7C}"/>
              </a:ext>
            </a:extLst>
          </p:cNvPr>
          <p:cNvSpPr/>
          <p:nvPr/>
        </p:nvSpPr>
        <p:spPr>
          <a:xfrm>
            <a:off x="704850" y="557631"/>
            <a:ext cx="6632960" cy="114247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2CBE866-0941-42AC-B473-F0AE12B9BC87}"/>
              </a:ext>
            </a:extLst>
          </p:cNvPr>
          <p:cNvSpPr/>
          <p:nvPr/>
        </p:nvSpPr>
        <p:spPr>
          <a:xfrm>
            <a:off x="632699" y="45857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FBAEC2-CB93-453E-A715-7569058C50E4}"/>
              </a:ext>
            </a:extLst>
          </p:cNvPr>
          <p:cNvSpPr/>
          <p:nvPr/>
        </p:nvSpPr>
        <p:spPr>
          <a:xfrm>
            <a:off x="2889260" y="46471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8341787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종합반</a:t>
            </a:r>
            <a:r>
              <a:rPr lang="ko-KR" altLang="en-US" b="0" dirty="0"/>
              <a:t>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992295"/>
              </p:ext>
            </p:extLst>
          </p:nvPr>
        </p:nvGraphicFramePr>
        <p:xfrm>
          <a:off x="8104412" y="211913"/>
          <a:ext cx="1800000" cy="1152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4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수업 안내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29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학원명으로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문구 수정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CORE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광주학원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재수종합반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우선선발 내용과 동일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7721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강사진 노출 순서는 하단의 표 참고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189280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6A53FDAB-543B-43FC-966E-133437E79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9" y="1520381"/>
            <a:ext cx="7898110" cy="205874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6ACB410-DD08-4FA2-8B96-317C88949885}"/>
              </a:ext>
            </a:extLst>
          </p:cNvPr>
          <p:cNvSpPr txBox="1"/>
          <p:nvPr/>
        </p:nvSpPr>
        <p:spPr>
          <a:xfrm>
            <a:off x="713075" y="1223048"/>
            <a:ext cx="6624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50" dirty="0">
                <a:solidFill>
                  <a:srgbClr val="0070C0"/>
                </a:solidFill>
                <a:latin typeface="+mn-ea"/>
                <a:ea typeface="+mn-ea"/>
              </a:rPr>
              <a:t>러셀 </a:t>
            </a:r>
            <a:r>
              <a:rPr lang="ko-KR" altLang="en-US" sz="1100" b="1" spc="-150" dirty="0" err="1">
                <a:solidFill>
                  <a:srgbClr val="0070C0"/>
                </a:solidFill>
                <a:latin typeface="+mn-ea"/>
                <a:ea typeface="+mn-ea"/>
              </a:rPr>
              <a:t>강남∙대치∙기숙</a:t>
            </a:r>
            <a:r>
              <a:rPr lang="ko-KR" altLang="en-US" sz="1100" b="1" spc="-150" dirty="0">
                <a:solidFill>
                  <a:srgbClr val="0070C0"/>
                </a:solidFill>
                <a:latin typeface="+mn-ea"/>
                <a:ea typeface="+mn-ea"/>
              </a:rPr>
              <a:t> 및 </a:t>
            </a:r>
            <a:r>
              <a:rPr lang="ko-KR" altLang="en-US" sz="1100" b="1" spc="-150" dirty="0" err="1">
                <a:solidFill>
                  <a:srgbClr val="0070C0"/>
                </a:solidFill>
                <a:latin typeface="+mn-ea"/>
                <a:ea typeface="+mn-ea"/>
              </a:rPr>
              <a:t>메가스터디</a:t>
            </a:r>
            <a:r>
              <a:rPr lang="ko-KR" altLang="en-US" sz="1100" b="1" spc="-15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100" b="1" spc="-150" dirty="0" err="1">
                <a:solidFill>
                  <a:srgbClr val="0070C0"/>
                </a:solidFill>
                <a:latin typeface="+mn-ea"/>
                <a:ea typeface="+mn-ea"/>
              </a:rPr>
              <a:t>인강에</a:t>
            </a:r>
            <a:r>
              <a:rPr lang="ko-KR" altLang="en-US" sz="1100" b="1" spc="-150" dirty="0">
                <a:solidFill>
                  <a:srgbClr val="0070C0"/>
                </a:solidFill>
                <a:latin typeface="+mn-ea"/>
                <a:ea typeface="+mn-ea"/>
              </a:rPr>
              <a:t> 출강</a:t>
            </a:r>
            <a:r>
              <a:rPr lang="ko-KR" altLang="en-US" sz="1100" spc="-150" dirty="0">
                <a:latin typeface="+mn-ea"/>
                <a:ea typeface="+mn-ea"/>
              </a:rPr>
              <a:t>하는 강사진의 </a:t>
            </a:r>
            <a:r>
              <a:rPr lang="ko-KR" altLang="en-US" sz="1100" b="1" spc="-150" dirty="0">
                <a:solidFill>
                  <a:srgbClr val="0070C0"/>
                </a:solidFill>
                <a:latin typeface="+mn-ea"/>
                <a:ea typeface="+mn-ea"/>
              </a:rPr>
              <a:t>현장 강의</a:t>
            </a:r>
            <a:r>
              <a:rPr lang="ko-KR" altLang="en-US" sz="1100" spc="-150" dirty="0">
                <a:latin typeface="+mn-ea"/>
                <a:ea typeface="+mn-ea"/>
              </a:rPr>
              <a:t>가 진행됩니다</a:t>
            </a:r>
            <a:r>
              <a:rPr lang="en-US" altLang="ko-KR" sz="11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774AE4-0863-45F1-89A6-98D52AE5B8B6}"/>
              </a:ext>
            </a:extLst>
          </p:cNvPr>
          <p:cNvSpPr txBox="1"/>
          <p:nvPr/>
        </p:nvSpPr>
        <p:spPr>
          <a:xfrm>
            <a:off x="713074" y="555232"/>
            <a:ext cx="6626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50">
                <a:latin typeface="+mn-ea"/>
                <a:ea typeface="+mn-ea"/>
              </a:rPr>
              <a:t>러셀</a:t>
            </a:r>
            <a:r>
              <a:rPr lang="en-US" altLang="ko-KR" sz="1400" b="1" spc="-150" dirty="0">
                <a:latin typeface="+mn-ea"/>
                <a:ea typeface="+mn-ea"/>
              </a:rPr>
              <a:t>CORE </a:t>
            </a:r>
            <a:r>
              <a:rPr lang="ko-KR" altLang="en-US" sz="1400" b="1" spc="-150" dirty="0">
                <a:latin typeface="+mn-ea"/>
                <a:ea typeface="+mn-ea"/>
              </a:rPr>
              <a:t>광주</a:t>
            </a:r>
            <a:r>
              <a:rPr lang="en-US" altLang="ko-KR" sz="1400" b="1" spc="-150" dirty="0">
                <a:latin typeface="+mn-ea"/>
                <a:ea typeface="+mn-ea"/>
              </a:rPr>
              <a:t> </a:t>
            </a:r>
            <a:r>
              <a:rPr lang="ko-KR" altLang="en-US" sz="1400" b="1" spc="-150" dirty="0">
                <a:latin typeface="+mn-ea"/>
                <a:ea typeface="+mn-ea"/>
              </a:rPr>
              <a:t>재수종합반은</a:t>
            </a:r>
            <a:endParaRPr lang="en-US" altLang="ko-KR" sz="1400" b="1" spc="-150" dirty="0">
              <a:latin typeface="+mn-ea"/>
              <a:ea typeface="+mn-ea"/>
            </a:endParaRPr>
          </a:p>
          <a:p>
            <a:pPr algn="ctr"/>
            <a:r>
              <a:rPr lang="ko-KR" altLang="en-US" sz="1400" b="1" spc="-150" dirty="0" err="1">
                <a:solidFill>
                  <a:srgbClr val="0070C0"/>
                </a:solidFill>
                <a:latin typeface="+mn-ea"/>
                <a:ea typeface="+mn-ea"/>
              </a:rPr>
              <a:t>강의력과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400" b="1" spc="-150" dirty="0" err="1">
                <a:solidFill>
                  <a:srgbClr val="0070C0"/>
                </a:solidFill>
                <a:latin typeface="+mn-ea"/>
                <a:ea typeface="+mn-ea"/>
              </a:rPr>
              <a:t>관리력을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 갖춘 힘 있는 강사진</a:t>
            </a:r>
            <a:r>
              <a:rPr lang="ko-KR" altLang="en-US" sz="1400" b="1" spc="-150" dirty="0">
                <a:latin typeface="+mn-ea"/>
                <a:ea typeface="+mn-ea"/>
              </a:rPr>
              <a:t>의 수업이 있습니다</a:t>
            </a:r>
            <a:r>
              <a:rPr lang="en-US" altLang="ko-KR" sz="1400" b="1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1F3FC4-D971-4536-BC9D-8E56F2788D2F}"/>
              </a:ext>
            </a:extLst>
          </p:cNvPr>
          <p:cNvSpPr/>
          <p:nvPr/>
        </p:nvSpPr>
        <p:spPr>
          <a:xfrm>
            <a:off x="2953247" y="563778"/>
            <a:ext cx="1152000" cy="252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5B45D9B-4640-48D9-8A69-E4C32604ECB9}"/>
              </a:ext>
            </a:extLst>
          </p:cNvPr>
          <p:cNvSpPr/>
          <p:nvPr/>
        </p:nvSpPr>
        <p:spPr>
          <a:xfrm>
            <a:off x="57149" y="1511834"/>
            <a:ext cx="7920039" cy="206729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2456B0-3733-492B-BE6E-733190D33F43}"/>
              </a:ext>
            </a:extLst>
          </p:cNvPr>
          <p:cNvSpPr/>
          <p:nvPr/>
        </p:nvSpPr>
        <p:spPr>
          <a:xfrm>
            <a:off x="2091" y="141277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6A8AB65C-8E91-4C30-BD95-80CE6405A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97620"/>
              </p:ext>
            </p:extLst>
          </p:nvPr>
        </p:nvGraphicFramePr>
        <p:xfrm>
          <a:off x="79079" y="3678187"/>
          <a:ext cx="7322193" cy="3108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6022">
                  <a:extLst>
                    <a:ext uri="{9D8B030D-6E8A-4147-A177-3AD203B41FA5}">
                      <a16:colId xmlns:a16="http://schemas.microsoft.com/office/drawing/2014/main" val="3826455002"/>
                    </a:ext>
                  </a:extLst>
                </a:gridCol>
                <a:gridCol w="684966">
                  <a:extLst>
                    <a:ext uri="{9D8B030D-6E8A-4147-A177-3AD203B41FA5}">
                      <a16:colId xmlns:a16="http://schemas.microsoft.com/office/drawing/2014/main" val="990226459"/>
                    </a:ext>
                  </a:extLst>
                </a:gridCol>
                <a:gridCol w="2553999">
                  <a:extLst>
                    <a:ext uri="{9D8B030D-6E8A-4147-A177-3AD203B41FA5}">
                      <a16:colId xmlns:a16="http://schemas.microsoft.com/office/drawing/2014/main" val="1180169790"/>
                    </a:ext>
                  </a:extLst>
                </a:gridCol>
                <a:gridCol w="1250048">
                  <a:extLst>
                    <a:ext uri="{9D8B030D-6E8A-4147-A177-3AD203B41FA5}">
                      <a16:colId xmlns:a16="http://schemas.microsoft.com/office/drawing/2014/main" val="1650278726"/>
                    </a:ext>
                  </a:extLst>
                </a:gridCol>
                <a:gridCol w="1917158">
                  <a:extLst>
                    <a:ext uri="{9D8B030D-6E8A-4147-A177-3AD203B41FA5}">
                      <a16:colId xmlns:a16="http://schemas.microsoft.com/office/drawing/2014/main" val="3809234505"/>
                    </a:ext>
                  </a:extLst>
                </a:gridCol>
              </a:tblGrid>
              <a:tr h="3085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과목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강사명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학력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학교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전공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출강학원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강의형태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현장 강의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대치동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LIVE)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50395"/>
                  </a:ext>
                </a:extLst>
              </a:tr>
              <a:tr h="198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국어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정미나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서울대학교 국어교육과 졸업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러셀 강남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대치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현장 단과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615265"/>
                  </a:ext>
                </a:extLst>
              </a:tr>
              <a:tr h="198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국어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류현준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2022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년 수능 국어 만점자 배출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러셀 기숙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현장 단과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566650"/>
                  </a:ext>
                </a:extLst>
              </a:tr>
              <a:tr h="198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수학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박주혁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연세대학교 졸업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러셀 기숙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현장 단과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056323"/>
                  </a:ext>
                </a:extLst>
              </a:tr>
              <a:tr h="198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수학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김형민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내신부터 수능까지 완벽 학습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!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러셀 분당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현장 단과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535859"/>
                  </a:ext>
                </a:extLst>
              </a:tr>
              <a:tr h="198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수학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조성훈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서강대학교 교육대학원 수학교육 졸업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러셀 광주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현장 단과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72913"/>
                  </a:ext>
                </a:extLst>
              </a:tr>
              <a:tr h="198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수학 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윤성욱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연세대학교 수학교육과 석사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러셀 기숙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현장 단과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201387"/>
                  </a:ext>
                </a:extLst>
              </a:tr>
              <a:tr h="198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수학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손원재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고려대학교 수학과 졸업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러셀 기숙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현장 단과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369218"/>
                  </a:ext>
                </a:extLst>
              </a:tr>
              <a:tr h="198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영어 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김선덕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한국외국어대학교 영어학과 졸업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러셀 대치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현장 단과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342591"/>
                  </a:ext>
                </a:extLst>
              </a:tr>
              <a:tr h="198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영어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심규석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영국 뉴캐슬 대학교 대학원 졸업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러셀 목동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중계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현장 단과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4928"/>
                  </a:ext>
                </a:extLst>
              </a:tr>
              <a:tr h="198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물리학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강신영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연세대학교 졸업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러셀 기숙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현장 단과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4768789"/>
                  </a:ext>
                </a:extLst>
              </a:tr>
              <a:tr h="198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화학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김재권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한국교원대학교 화학교육과 졸업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러셀 강남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기숙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현장 단과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695888"/>
                  </a:ext>
                </a:extLst>
              </a:tr>
              <a:tr h="198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생명과학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황민준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서울대학교 생물교육과 졸업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러셀 강남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분당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현장 단과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8524255"/>
                  </a:ext>
                </a:extLst>
              </a:tr>
              <a:tr h="198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지구과학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양이석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연세대학교 지구천문대기학부 박사 수료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러셀 중계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현장 단과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973017"/>
                  </a:ext>
                </a:extLst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C93A93-5DE9-4D4E-A5F9-34F16CC97579}"/>
              </a:ext>
            </a:extLst>
          </p:cNvPr>
          <p:cNvSpPr/>
          <p:nvPr/>
        </p:nvSpPr>
        <p:spPr>
          <a:xfrm>
            <a:off x="713073" y="563777"/>
            <a:ext cx="6624737" cy="94805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6D4D84-AA88-4A4E-95E8-F0BFA003D759}"/>
              </a:ext>
            </a:extLst>
          </p:cNvPr>
          <p:cNvSpPr/>
          <p:nvPr/>
        </p:nvSpPr>
        <p:spPr>
          <a:xfrm>
            <a:off x="640923" y="46471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D50AA9C-018D-476B-B210-470C9CE96D08}"/>
              </a:ext>
            </a:extLst>
          </p:cNvPr>
          <p:cNvSpPr/>
          <p:nvPr/>
        </p:nvSpPr>
        <p:spPr>
          <a:xfrm>
            <a:off x="2881096" y="46471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6830926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종합반</a:t>
            </a:r>
            <a:r>
              <a:rPr lang="ko-KR" altLang="en-US" b="0" dirty="0"/>
              <a:t>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050059"/>
              </p:ext>
            </p:extLst>
          </p:nvPr>
        </p:nvGraphicFramePr>
        <p:xfrm>
          <a:off x="8104412" y="211913"/>
          <a:ext cx="1800000" cy="833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4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수업 안내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29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학원명으로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문구 수정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CORE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광주학원 재수종합반 시간표 적용</a:t>
                      </a:r>
                      <a:b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본문 참조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77218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36B68DC-90DF-499A-9C55-1F37836C1818}"/>
              </a:ext>
            </a:extLst>
          </p:cNvPr>
          <p:cNvSpPr txBox="1"/>
          <p:nvPr/>
        </p:nvSpPr>
        <p:spPr>
          <a:xfrm>
            <a:off x="713075" y="1223048"/>
            <a:ext cx="6624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50" dirty="0">
                <a:latin typeface="+mn-ea"/>
                <a:ea typeface="+mn-ea"/>
              </a:rPr>
              <a:t>수능 리듬에 맞춘 </a:t>
            </a:r>
            <a:r>
              <a:rPr lang="ko-KR" altLang="en-US" sz="1100" b="1" spc="-150" dirty="0" err="1">
                <a:latin typeface="+mn-ea"/>
                <a:ea typeface="+mn-ea"/>
              </a:rPr>
              <a:t>종합반</a:t>
            </a:r>
            <a:r>
              <a:rPr lang="ko-KR" altLang="en-US" sz="1100" b="1" spc="-150" dirty="0">
                <a:latin typeface="+mn-ea"/>
                <a:ea typeface="+mn-ea"/>
              </a:rPr>
              <a:t> 수업 및 </a:t>
            </a:r>
            <a:r>
              <a:rPr lang="ko-KR" altLang="en-US" sz="1100" b="1" spc="-150" dirty="0" err="1">
                <a:latin typeface="+mn-ea"/>
                <a:ea typeface="+mn-ea"/>
              </a:rPr>
              <a:t>바른공부</a:t>
            </a:r>
            <a:r>
              <a:rPr lang="ko-KR" altLang="en-US" sz="1100" b="1" spc="-150" dirty="0">
                <a:latin typeface="+mn-ea"/>
                <a:ea typeface="+mn-ea"/>
              </a:rPr>
              <a:t> </a:t>
            </a:r>
            <a:r>
              <a:rPr lang="ko-KR" altLang="en-US" sz="1100" b="1" spc="-150" dirty="0" err="1">
                <a:latin typeface="+mn-ea"/>
                <a:ea typeface="+mn-ea"/>
              </a:rPr>
              <a:t>자습전용관</a:t>
            </a:r>
            <a:r>
              <a:rPr lang="ko-KR" altLang="en-US" sz="1100" b="1" spc="-150" dirty="0">
                <a:latin typeface="+mn-ea"/>
                <a:ea typeface="+mn-ea"/>
              </a:rPr>
              <a:t> 표준 시간표 구성으로 </a:t>
            </a:r>
            <a:r>
              <a:rPr lang="ko-KR" altLang="en-US" sz="1100" b="1" spc="-150" dirty="0">
                <a:solidFill>
                  <a:srgbClr val="0070C0"/>
                </a:solidFill>
                <a:latin typeface="+mn-ea"/>
                <a:ea typeface="+mn-ea"/>
              </a:rPr>
              <a:t>규칙적인 학습습관을 </a:t>
            </a:r>
            <a:r>
              <a:rPr lang="ko-KR" altLang="en-US" sz="1100" b="1" spc="-150" dirty="0" err="1">
                <a:solidFill>
                  <a:srgbClr val="0070C0"/>
                </a:solidFill>
                <a:latin typeface="+mn-ea"/>
                <a:ea typeface="+mn-ea"/>
              </a:rPr>
              <a:t>체화</a:t>
            </a:r>
            <a:r>
              <a:rPr lang="ko-KR" altLang="en-US" sz="1100" b="1" spc="-150" dirty="0" err="1">
                <a:latin typeface="+mn-ea"/>
                <a:ea typeface="+mn-ea"/>
              </a:rPr>
              <a:t>할</a:t>
            </a:r>
            <a:r>
              <a:rPr lang="ko-KR" altLang="en-US" sz="1100" b="1" spc="-150" dirty="0">
                <a:latin typeface="+mn-ea"/>
                <a:ea typeface="+mn-ea"/>
              </a:rPr>
              <a:t> 수 있습니다</a:t>
            </a:r>
            <a:r>
              <a:rPr lang="en-US" altLang="ko-KR" sz="1100" b="1" spc="-150" dirty="0">
                <a:latin typeface="+mn-ea"/>
                <a:ea typeface="+mn-ea"/>
              </a:rPr>
              <a:t>.</a:t>
            </a:r>
            <a:endParaRPr lang="en-US" altLang="ko-KR" sz="1100" spc="-150" dirty="0">
              <a:latin typeface="+mn-ea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0B7489-3E48-4E80-AEF8-E25DFF121530}"/>
              </a:ext>
            </a:extLst>
          </p:cNvPr>
          <p:cNvSpPr txBox="1"/>
          <p:nvPr/>
        </p:nvSpPr>
        <p:spPr>
          <a:xfrm>
            <a:off x="713074" y="555232"/>
            <a:ext cx="6626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50">
                <a:latin typeface="+mn-ea"/>
                <a:ea typeface="+mn-ea"/>
              </a:rPr>
              <a:t>러셀</a:t>
            </a:r>
            <a:r>
              <a:rPr lang="en-US" altLang="ko-KR" sz="1400" b="1" spc="-150" dirty="0">
                <a:latin typeface="+mn-ea"/>
                <a:ea typeface="+mn-ea"/>
              </a:rPr>
              <a:t>CORE </a:t>
            </a:r>
            <a:r>
              <a:rPr lang="ko-KR" altLang="en-US" sz="1400" b="1" spc="-150" dirty="0">
                <a:latin typeface="+mn-ea"/>
                <a:ea typeface="+mn-ea"/>
              </a:rPr>
              <a:t>광주</a:t>
            </a:r>
            <a:r>
              <a:rPr lang="en-US" altLang="ko-KR" sz="1400" b="1" spc="-150" dirty="0">
                <a:latin typeface="+mn-ea"/>
                <a:ea typeface="+mn-ea"/>
              </a:rPr>
              <a:t> </a:t>
            </a:r>
            <a:r>
              <a:rPr lang="ko-KR" altLang="en-US" sz="1400" b="1" spc="-150" dirty="0" err="1">
                <a:latin typeface="+mn-ea"/>
                <a:ea typeface="+mn-ea"/>
              </a:rPr>
              <a:t>재수종합반</a:t>
            </a:r>
            <a:r>
              <a:rPr lang="en-US" altLang="ko-KR" sz="1400" b="1" spc="-150" dirty="0">
                <a:latin typeface="+mn-ea"/>
                <a:ea typeface="+mn-ea"/>
              </a:rPr>
              <a:t> 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학습 시간표 </a:t>
            </a:r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(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예시</a:t>
            </a:r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7C001C5-A82E-4C3E-9074-EB0B693D7600}"/>
              </a:ext>
            </a:extLst>
          </p:cNvPr>
          <p:cNvSpPr/>
          <p:nvPr/>
        </p:nvSpPr>
        <p:spPr>
          <a:xfrm>
            <a:off x="2360855" y="563778"/>
            <a:ext cx="1152000" cy="252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D1BEA60-E35E-4A40-8E73-E8CC7FED17E2}"/>
              </a:ext>
            </a:extLst>
          </p:cNvPr>
          <p:cNvSpPr/>
          <p:nvPr/>
        </p:nvSpPr>
        <p:spPr>
          <a:xfrm>
            <a:off x="2288704" y="46471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E3D0875-3415-48E2-8D5E-2755137B35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500091"/>
              </p:ext>
            </p:extLst>
          </p:nvPr>
        </p:nvGraphicFramePr>
        <p:xfrm>
          <a:off x="920552" y="2005457"/>
          <a:ext cx="6408936" cy="3131336"/>
        </p:xfrm>
        <a:graphic>
          <a:graphicData uri="http://schemas.openxmlformats.org/drawingml/2006/table">
            <a:tbl>
              <a:tblPr/>
              <a:tblGrid>
                <a:gridCol w="801117">
                  <a:extLst>
                    <a:ext uri="{9D8B030D-6E8A-4147-A177-3AD203B41FA5}">
                      <a16:colId xmlns:a16="http://schemas.microsoft.com/office/drawing/2014/main" val="2594990075"/>
                    </a:ext>
                  </a:extLst>
                </a:gridCol>
                <a:gridCol w="801117">
                  <a:extLst>
                    <a:ext uri="{9D8B030D-6E8A-4147-A177-3AD203B41FA5}">
                      <a16:colId xmlns:a16="http://schemas.microsoft.com/office/drawing/2014/main" val="2801184354"/>
                    </a:ext>
                  </a:extLst>
                </a:gridCol>
                <a:gridCol w="8011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1117">
                  <a:extLst>
                    <a:ext uri="{9D8B030D-6E8A-4147-A177-3AD203B41FA5}">
                      <a16:colId xmlns:a16="http://schemas.microsoft.com/office/drawing/2014/main" val="3917971044"/>
                    </a:ext>
                  </a:extLst>
                </a:gridCol>
                <a:gridCol w="8011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1117">
                  <a:extLst>
                    <a:ext uri="{9D8B030D-6E8A-4147-A177-3AD203B41FA5}">
                      <a16:colId xmlns:a16="http://schemas.microsoft.com/office/drawing/2014/main" val="359328491"/>
                    </a:ext>
                  </a:extLst>
                </a:gridCol>
                <a:gridCol w="801117">
                  <a:extLst>
                    <a:ext uri="{9D8B030D-6E8A-4147-A177-3AD203B41FA5}">
                      <a16:colId xmlns:a16="http://schemas.microsoft.com/office/drawing/2014/main" val="3476548718"/>
                    </a:ext>
                  </a:extLst>
                </a:gridCol>
                <a:gridCol w="801117">
                  <a:extLst>
                    <a:ext uri="{9D8B030D-6E8A-4147-A177-3AD203B41FA5}">
                      <a16:colId xmlns:a16="http://schemas.microsoft.com/office/drawing/2014/main" val="2513902626"/>
                    </a:ext>
                  </a:extLst>
                </a:gridCol>
              </a:tblGrid>
              <a:tr h="3132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200" spc="-59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j-cs"/>
                        </a:rPr>
                        <a:t>구분</a:t>
                      </a:r>
                    </a:p>
                  </a:txBody>
                  <a:tcPr marL="12233" marR="12233" marT="12233" marB="12233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6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200" spc="-59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j-cs"/>
                        </a:rPr>
                        <a:t>교시</a:t>
                      </a:r>
                    </a:p>
                  </a:txBody>
                  <a:tcPr marL="12233" marR="12233" marT="12233" marB="12233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6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200" spc="-59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j-cs"/>
                        </a:rPr>
                        <a:t>월</a:t>
                      </a:r>
                    </a:p>
                  </a:txBody>
                  <a:tcPr marL="12233" marR="12233" marT="12233" marB="12233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6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200" spc="-59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j-cs"/>
                        </a:rPr>
                        <a:t>화</a:t>
                      </a:r>
                    </a:p>
                  </a:txBody>
                  <a:tcPr marL="12233" marR="12233" marT="12233" marB="12233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6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200" spc="-59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j-cs"/>
                        </a:rPr>
                        <a:t>수</a:t>
                      </a:r>
                    </a:p>
                  </a:txBody>
                  <a:tcPr marL="12233" marR="12233" marT="12233" marB="12233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6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200" spc="-59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j-cs"/>
                        </a:rPr>
                        <a:t>목</a:t>
                      </a:r>
                    </a:p>
                  </a:txBody>
                  <a:tcPr marL="12233" marR="12233" marT="12233" marB="12233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6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200" spc="-59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j-cs"/>
                        </a:rPr>
                        <a:t>금</a:t>
                      </a:r>
                    </a:p>
                  </a:txBody>
                  <a:tcPr marL="12233" marR="12233" marT="12233" marB="12233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6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200" spc="-59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j-cs"/>
                        </a:rPr>
                        <a:t>토</a:t>
                      </a:r>
                    </a:p>
                  </a:txBody>
                  <a:tcPr marL="12233" marR="12233" marT="12233" marB="12233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645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194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200" spc="-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오전</a:t>
                      </a: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1200" spc="-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kern="1200" spc="-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교시</a:t>
                      </a: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영단어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TEST</a:t>
                      </a: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영단어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TEST</a:t>
                      </a: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영단어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TEST</a:t>
                      </a: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영단어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TEST</a:t>
                      </a: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영단어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TEST</a:t>
                      </a: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정규자습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1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1200" spc="-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kern="1200" spc="-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교시</a:t>
                      </a: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200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kern="1200" spc="-100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종합반</a:t>
                      </a:r>
                      <a:r>
                        <a:rPr lang="en-US" altLang="ko-KR" sz="800" kern="1200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B</a:t>
                      </a:r>
                    </a:p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200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국어수업</a:t>
                      </a: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200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수학 </a:t>
                      </a:r>
                      <a:r>
                        <a:rPr lang="ko-KR" altLang="en-US" sz="800" kern="1200" spc="-100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종합반</a:t>
                      </a:r>
                      <a:r>
                        <a:rPr lang="en-US" altLang="ko-KR" sz="800" kern="1200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A</a:t>
                      </a:r>
                    </a:p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200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수업</a:t>
                      </a:r>
                      <a:endParaRPr lang="en-US" altLang="ko-KR" sz="800" kern="1200" spc="-1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정규자습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정규자습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정규자습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종합반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A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수학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923221"/>
                  </a:ext>
                </a:extLst>
              </a:tr>
              <a:tr h="2561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1200" spc="-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800" kern="1200" spc="-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교시</a:t>
                      </a:r>
                    </a:p>
                  </a:txBody>
                  <a:tcPr marL="12233" marR="12233" marT="12233" marB="1223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ONE 모바일고딕 OTF Light" panose="00000300000000000000" pitchFamily="50" charset="-127"/>
                        <a:ea typeface="ONE 모바일고딕 OTF Light" panose="00000300000000000000" pitchFamily="50" charset="-127"/>
                        <a:cs typeface="+mn-cs"/>
                      </a:endParaRP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1200" spc="-100" dirty="0">
                        <a:solidFill>
                          <a:srgbClr val="111111"/>
                        </a:solidFill>
                        <a:latin typeface="a고딕16" panose="02020600000000000000" pitchFamily="18" charset="-127"/>
                        <a:ea typeface="a고딕16" panose="02020600000000000000" pitchFamily="18" charset="-127"/>
                        <a:cs typeface="+mn-cs"/>
                      </a:endParaRPr>
                    </a:p>
                  </a:txBody>
                  <a:tcPr marL="15056" marR="15056" marT="15056" marB="15056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정규자습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정규자습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정규자습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NE 모바일고딕 OTF Light" panose="00000300000000000000" pitchFamily="50" charset="-127"/>
                        <a:ea typeface="ONE 모바일고딕 OTF Light" panose="00000300000000000000" pitchFamily="50" charset="-127"/>
                        <a:cs typeface="+mn-cs"/>
                      </a:endParaRP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737545"/>
                  </a:ext>
                </a:extLst>
              </a:tr>
              <a:tr h="256194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200" spc="-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점심식사</a:t>
                      </a: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200" spc="-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1200" spc="-100" dirty="0">
                        <a:solidFill>
                          <a:srgbClr val="111111"/>
                        </a:solidFill>
                        <a:latin typeface="a고딕16" panose="02020600000000000000" pitchFamily="18" charset="-127"/>
                        <a:ea typeface="a고딕16" panose="02020600000000000000" pitchFamily="18" charset="-127"/>
                        <a:cs typeface="+mn-cs"/>
                      </a:endParaRPr>
                    </a:p>
                  </a:txBody>
                  <a:tcPr marL="15056" marR="15056" marT="15056" marB="15056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1200" spc="-100" dirty="0">
                        <a:solidFill>
                          <a:srgbClr val="111111"/>
                        </a:solidFill>
                        <a:latin typeface="a고딕16" panose="02020600000000000000" pitchFamily="18" charset="-127"/>
                        <a:ea typeface="a고딕16" panose="02020600000000000000" pitchFamily="18" charset="-127"/>
                        <a:cs typeface="+mn-cs"/>
                      </a:endParaRPr>
                    </a:p>
                  </a:txBody>
                  <a:tcPr marL="15056" marR="15056" marT="15056" marB="15056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1200" spc="-100" dirty="0">
                        <a:solidFill>
                          <a:srgbClr val="111111"/>
                        </a:solidFill>
                        <a:latin typeface="a고딕16" panose="02020600000000000000" pitchFamily="18" charset="-127"/>
                        <a:ea typeface="a고딕16" panose="02020600000000000000" pitchFamily="18" charset="-127"/>
                        <a:cs typeface="+mn-cs"/>
                      </a:endParaRPr>
                    </a:p>
                  </a:txBody>
                  <a:tcPr marL="15056" marR="15056" marT="15056" marB="15056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6194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200" spc="-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오후</a:t>
                      </a: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1200" spc="-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800" kern="1200" spc="-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교시</a:t>
                      </a: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정규자습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spc="-100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종합반</a:t>
                      </a:r>
                      <a:endParaRPr lang="en-US" altLang="ko-KR" sz="800" kern="1200" spc="-1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생명과학</a:t>
                      </a:r>
                      <a:r>
                        <a:rPr lang="en-US" altLang="ko-KR" sz="800" kern="1200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kern="1200" spc="-1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종합반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A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영어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종합반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지구과학</a:t>
                      </a:r>
                      <a:r>
                        <a:rPr lang="en-US" altLang="ko-KR" sz="800" kern="1200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kern="1200" spc="-1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정규자습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정규자습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1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1200" spc="-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800" kern="1200" spc="-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교시</a:t>
                      </a: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정규자습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ONE 모바일고딕 OTF Light" panose="00000300000000000000" pitchFamily="50" charset="-127"/>
                        <a:ea typeface="ONE 모바일고딕 OTF Light" panose="00000300000000000000" pitchFamily="50" charset="-127"/>
                        <a:cs typeface="+mn-cs"/>
                      </a:endParaRP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1200" spc="-100" dirty="0">
                        <a:solidFill>
                          <a:srgbClr val="111111"/>
                        </a:solidFill>
                        <a:latin typeface="a고딕16" panose="02020600000000000000" pitchFamily="18" charset="-127"/>
                        <a:ea typeface="a고딕16" panose="02020600000000000000" pitchFamily="18" charset="-127"/>
                        <a:cs typeface="+mn-cs"/>
                      </a:endParaRPr>
                    </a:p>
                  </a:txBody>
                  <a:tcPr marL="15056" marR="15056" marT="15056" marB="15056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ONE 모바일고딕 OTF Light" panose="00000300000000000000" pitchFamily="50" charset="-127"/>
                        <a:ea typeface="ONE 모바일고딕 OTF Light" panose="00000300000000000000" pitchFamily="50" charset="-127"/>
                        <a:cs typeface="+mn-cs"/>
                      </a:endParaRP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정규자습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정규자습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390768"/>
                  </a:ext>
                </a:extLst>
              </a:tr>
              <a:tr h="2561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1200" spc="-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r>
                        <a:rPr lang="ko-KR" altLang="en-US" sz="800" kern="1200" spc="-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교시</a:t>
                      </a: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정규자습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ONE 모바일고딕 OTF Light" panose="00000300000000000000" pitchFamily="50" charset="-127"/>
                        <a:ea typeface="ONE 모바일고딕 OTF Light" panose="00000300000000000000" pitchFamily="50" charset="-127"/>
                        <a:cs typeface="+mn-cs"/>
                      </a:endParaRP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1200" spc="-100" dirty="0">
                        <a:solidFill>
                          <a:srgbClr val="111111"/>
                        </a:solidFill>
                        <a:latin typeface="a고딕16" panose="02020600000000000000" pitchFamily="18" charset="-127"/>
                        <a:ea typeface="a고딕16" panose="02020600000000000000" pitchFamily="18" charset="-127"/>
                        <a:cs typeface="+mn-cs"/>
                      </a:endParaRPr>
                    </a:p>
                  </a:txBody>
                  <a:tcPr marL="15056" marR="15056" marT="15056" marB="15056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ONE 모바일고딕 OTF Light" panose="00000300000000000000" pitchFamily="50" charset="-127"/>
                        <a:ea typeface="ONE 모바일고딕 OTF Light" panose="00000300000000000000" pitchFamily="50" charset="-127"/>
                        <a:cs typeface="+mn-cs"/>
                      </a:endParaRP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정규자습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정규자습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048351"/>
                  </a:ext>
                </a:extLst>
              </a:tr>
              <a:tr h="256194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200" spc="-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저녁식사</a:t>
                      </a: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200" spc="-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1200" spc="-100" dirty="0">
                        <a:solidFill>
                          <a:srgbClr val="111111"/>
                        </a:solidFill>
                        <a:latin typeface="a고딕16" panose="02020600000000000000" pitchFamily="18" charset="-127"/>
                        <a:ea typeface="a고딕16" panose="02020600000000000000" pitchFamily="18" charset="-127"/>
                        <a:cs typeface="+mn-cs"/>
                      </a:endParaRPr>
                    </a:p>
                  </a:txBody>
                  <a:tcPr marL="15056" marR="15056" marT="15056" marB="15056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1200" spc="-100" dirty="0">
                        <a:solidFill>
                          <a:srgbClr val="111111"/>
                        </a:solidFill>
                        <a:latin typeface="a고딕16" panose="02020600000000000000" pitchFamily="18" charset="-127"/>
                        <a:ea typeface="a고딕16" panose="02020600000000000000" pitchFamily="18" charset="-127"/>
                        <a:cs typeface="+mn-cs"/>
                      </a:endParaRPr>
                    </a:p>
                  </a:txBody>
                  <a:tcPr marL="15056" marR="15056" marT="15056" marB="15056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1200" spc="-100" dirty="0">
                        <a:solidFill>
                          <a:srgbClr val="111111"/>
                        </a:solidFill>
                        <a:latin typeface="a고딕16" panose="02020600000000000000" pitchFamily="18" charset="-127"/>
                        <a:ea typeface="a고딕16" panose="02020600000000000000" pitchFamily="18" charset="-127"/>
                        <a:cs typeface="+mn-cs"/>
                      </a:endParaRPr>
                    </a:p>
                  </a:txBody>
                  <a:tcPr marL="15056" marR="15056" marT="15056" marB="15056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6194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200" spc="-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저녁</a:t>
                      </a: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1200" spc="-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7</a:t>
                      </a:r>
                      <a:r>
                        <a:rPr lang="ko-KR" altLang="en-US" sz="800" kern="1200" spc="-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교시</a:t>
                      </a: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정규자습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정규자습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정규자습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정규자습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정규자습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정규자습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61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1200" spc="-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8</a:t>
                      </a:r>
                      <a:r>
                        <a:rPr lang="ko-KR" altLang="en-US" sz="800" kern="1200" spc="-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교시</a:t>
                      </a: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정규자습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정규자습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정규자습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정규자습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정규자습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정규자습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694915"/>
                  </a:ext>
                </a:extLst>
              </a:tr>
              <a:tr h="256194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200" spc="-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귀가</a:t>
                      </a: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200" spc="-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1200" spc="-100" dirty="0">
                        <a:solidFill>
                          <a:srgbClr val="111111"/>
                        </a:solidFill>
                        <a:latin typeface="a고딕16" panose="02020600000000000000" pitchFamily="18" charset="-127"/>
                        <a:ea typeface="a고딕16" panose="02020600000000000000" pitchFamily="18" charset="-127"/>
                        <a:cs typeface="+mn-cs"/>
                      </a:endParaRPr>
                    </a:p>
                  </a:txBody>
                  <a:tcPr marL="15056" marR="15056" marT="15056" marB="15056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1200" spc="-100" dirty="0">
                        <a:solidFill>
                          <a:srgbClr val="111111"/>
                        </a:solidFill>
                        <a:latin typeface="a고딕16" panose="02020600000000000000" pitchFamily="18" charset="-127"/>
                        <a:ea typeface="a고딕16" panose="02020600000000000000" pitchFamily="18" charset="-127"/>
                        <a:cs typeface="+mn-cs"/>
                      </a:endParaRPr>
                    </a:p>
                  </a:txBody>
                  <a:tcPr marL="15056" marR="15056" marT="15056" marB="15056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1200" spc="-100" dirty="0">
                        <a:solidFill>
                          <a:srgbClr val="111111"/>
                        </a:solidFill>
                        <a:latin typeface="a고딕16" panose="02020600000000000000" pitchFamily="18" charset="-127"/>
                        <a:ea typeface="a고딕16" panose="02020600000000000000" pitchFamily="18" charset="-127"/>
                        <a:cs typeface="+mn-cs"/>
                      </a:endParaRPr>
                    </a:p>
                  </a:txBody>
                  <a:tcPr marL="15056" marR="15056" marT="15056" marB="15056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F2ECBDD0-B66F-452D-82AC-661B57288E7E}"/>
              </a:ext>
            </a:extLst>
          </p:cNvPr>
          <p:cNvSpPr/>
          <p:nvPr/>
        </p:nvSpPr>
        <p:spPr>
          <a:xfrm>
            <a:off x="5516713" y="5134067"/>
            <a:ext cx="182109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수업 및 자습 예시이며</a:t>
            </a:r>
            <a:r>
              <a:rPr lang="en-US" altLang="ko-KR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변경이 가능합니다</a:t>
            </a:r>
            <a:r>
              <a:rPr lang="en-US" altLang="ko-KR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 </a:t>
            </a:r>
            <a:endParaRPr lang="ko-KR" altLang="en-US" spc="-15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C8B00C8-6F2D-4460-8D94-D884C3D7417A}"/>
              </a:ext>
            </a:extLst>
          </p:cNvPr>
          <p:cNvSpPr/>
          <p:nvPr/>
        </p:nvSpPr>
        <p:spPr>
          <a:xfrm>
            <a:off x="625186" y="191264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0962841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종합반</a:t>
            </a:r>
            <a:r>
              <a:rPr lang="ko-KR" altLang="en-US" b="0" dirty="0"/>
              <a:t>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128940"/>
              </p:ext>
            </p:extLst>
          </p:nvPr>
        </p:nvGraphicFramePr>
        <p:xfrm>
          <a:off x="8104412" y="211913"/>
          <a:ext cx="1800000" cy="390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4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수업 안내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29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학원명으로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문구 수정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EBD4A37-E6AA-4ECB-8B40-51ED5A51E52A}"/>
              </a:ext>
            </a:extLst>
          </p:cNvPr>
          <p:cNvSpPr txBox="1"/>
          <p:nvPr/>
        </p:nvSpPr>
        <p:spPr>
          <a:xfrm>
            <a:off x="713074" y="555232"/>
            <a:ext cx="6626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50" dirty="0">
                <a:latin typeface="+mn-ea"/>
                <a:ea typeface="+mn-ea"/>
              </a:rPr>
              <a:t>러셀</a:t>
            </a:r>
            <a:r>
              <a:rPr lang="en-US" altLang="ko-KR" sz="1400" b="1" spc="-150" dirty="0">
                <a:latin typeface="+mn-ea"/>
                <a:ea typeface="+mn-ea"/>
              </a:rPr>
              <a:t>CORE </a:t>
            </a:r>
            <a:r>
              <a:rPr lang="ko-KR" altLang="en-US" sz="1400" b="1" spc="-150" dirty="0">
                <a:latin typeface="+mn-ea"/>
                <a:ea typeface="+mn-ea"/>
              </a:rPr>
              <a:t>광주 </a:t>
            </a:r>
            <a:r>
              <a:rPr lang="ko-KR" altLang="en-US" sz="1400" b="1" spc="-150" dirty="0" err="1">
                <a:latin typeface="+mn-ea"/>
                <a:ea typeface="+mn-ea"/>
              </a:rPr>
              <a:t>재수종합반</a:t>
            </a:r>
            <a:r>
              <a:rPr lang="en-US" altLang="ko-KR" sz="1400" b="1" spc="-150" dirty="0">
                <a:latin typeface="+mn-ea"/>
                <a:ea typeface="+mn-ea"/>
              </a:rPr>
              <a:t> 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연간 커리큘럼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CEB5B3-70EC-4E8C-9AB4-0779F4F23731}"/>
              </a:ext>
            </a:extLst>
          </p:cNvPr>
          <p:cNvSpPr/>
          <p:nvPr/>
        </p:nvSpPr>
        <p:spPr>
          <a:xfrm>
            <a:off x="2521198" y="563778"/>
            <a:ext cx="1135657" cy="252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608AF94-93AE-4300-9252-C99698EFF7C2}"/>
              </a:ext>
            </a:extLst>
          </p:cNvPr>
          <p:cNvSpPr/>
          <p:nvPr/>
        </p:nvSpPr>
        <p:spPr>
          <a:xfrm>
            <a:off x="2449048" y="46471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8D24EB6-43E2-43A1-A9EE-175734F08D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206774"/>
              </p:ext>
            </p:extLst>
          </p:nvPr>
        </p:nvGraphicFramePr>
        <p:xfrm>
          <a:off x="704849" y="3434884"/>
          <a:ext cx="6632578" cy="26261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89658">
                  <a:extLst>
                    <a:ext uri="{9D8B030D-6E8A-4147-A177-3AD203B41FA5}">
                      <a16:colId xmlns:a16="http://schemas.microsoft.com/office/drawing/2014/main" val="1010037554"/>
                    </a:ext>
                  </a:extLst>
                </a:gridCol>
                <a:gridCol w="1667208">
                  <a:extLst>
                    <a:ext uri="{9D8B030D-6E8A-4147-A177-3AD203B41FA5}">
                      <a16:colId xmlns:a16="http://schemas.microsoft.com/office/drawing/2014/main" val="2771823779"/>
                    </a:ext>
                  </a:extLst>
                </a:gridCol>
                <a:gridCol w="434972">
                  <a:extLst>
                    <a:ext uri="{9D8B030D-6E8A-4147-A177-3AD203B41FA5}">
                      <a16:colId xmlns:a16="http://schemas.microsoft.com/office/drawing/2014/main" val="2932124012"/>
                    </a:ext>
                  </a:extLst>
                </a:gridCol>
                <a:gridCol w="1667393">
                  <a:extLst>
                    <a:ext uri="{9D8B030D-6E8A-4147-A177-3AD203B41FA5}">
                      <a16:colId xmlns:a16="http://schemas.microsoft.com/office/drawing/2014/main" val="2944650610"/>
                    </a:ext>
                  </a:extLst>
                </a:gridCol>
                <a:gridCol w="434972">
                  <a:extLst>
                    <a:ext uri="{9D8B030D-6E8A-4147-A177-3AD203B41FA5}">
                      <a16:colId xmlns:a16="http://schemas.microsoft.com/office/drawing/2014/main" val="1404066252"/>
                    </a:ext>
                  </a:extLst>
                </a:gridCol>
                <a:gridCol w="1667208">
                  <a:extLst>
                    <a:ext uri="{9D8B030D-6E8A-4147-A177-3AD203B41FA5}">
                      <a16:colId xmlns:a16="http://schemas.microsoft.com/office/drawing/2014/main" val="2460999911"/>
                    </a:ext>
                  </a:extLst>
                </a:gridCol>
                <a:gridCol w="471167">
                  <a:extLst>
                    <a:ext uri="{9D8B030D-6E8A-4147-A177-3AD203B41FA5}">
                      <a16:colId xmlns:a16="http://schemas.microsoft.com/office/drawing/2014/main" val="1086848384"/>
                    </a:ext>
                  </a:extLst>
                </a:gridCol>
              </a:tblGrid>
              <a:tr h="2020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spc="-5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800" b="1" i="0" u="none" strike="noStrike" spc="-5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spc="-5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2~6</a:t>
                      </a:r>
                      <a:r>
                        <a:rPr lang="ko-KR" altLang="en-US" sz="800" b="1" i="0" u="none" strike="noStrike" spc="-5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spc="-5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800" b="1" i="0" u="none" strike="noStrike" spc="-5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ko-KR" altLang="en-US" sz="800" b="1" i="0" u="none" strike="noStrike" spc="-5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모평</a:t>
                      </a:r>
                      <a:endParaRPr lang="ko-KR" altLang="en-US" sz="800" b="1" i="0" u="none" strike="noStrike" spc="-5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spc="-5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800" b="1" i="0" u="none" strike="noStrike" spc="-5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800" b="1" i="0" u="none" strike="noStrike" spc="-5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~8</a:t>
                      </a:r>
                      <a:r>
                        <a:rPr lang="ko-KR" altLang="en-US" sz="800" b="1" i="0" u="none" strike="noStrike" spc="-5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spc="-5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800" b="1" i="0" u="none" strike="noStrike" spc="-5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ko-KR" altLang="en-US" sz="800" b="1" i="0" u="none" strike="noStrike" spc="-5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1" i="0" u="none" strike="noStrike" spc="-5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모평</a:t>
                      </a:r>
                      <a:endParaRPr lang="ko-KR" altLang="en-US" sz="800" b="1" i="0" u="none" strike="noStrike" spc="-5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spc="-5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800" b="1" i="0" u="none" strike="noStrike" spc="-5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800" b="1" i="0" u="none" strike="noStrike" spc="-5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~11</a:t>
                      </a:r>
                      <a:r>
                        <a:rPr lang="ko-KR" altLang="en-US" sz="800" b="1" i="0" u="none" strike="noStrike" spc="-5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spc="-5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수능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375649"/>
                  </a:ext>
                </a:extLst>
              </a:tr>
              <a:tr h="6060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spc="-5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국어</a:t>
                      </a:r>
                      <a:endParaRPr lang="ko-KR" altLang="en-US" sz="800" b="1" i="0" u="none" strike="noStrike" spc="-5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기출 </a:t>
                      </a:r>
                      <a:r>
                        <a:rPr lang="ko-KR" altLang="en-US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문제 접근 확립</a:t>
                      </a:r>
                      <a:endParaRPr lang="en-US" altLang="ko-KR" sz="800" b="0" i="0" u="none" strike="noStrike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800" b="0" i="0" u="none" strike="noStrike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원리와 논리 적용 심화</a:t>
                      </a:r>
                      <a:endParaRPr lang="en-US" altLang="ko-KR" sz="800" b="0" i="0" u="none" strike="noStrike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평가원 및 고난도 기출 연습</a:t>
                      </a:r>
                      <a:r>
                        <a:rPr lang="en-US" altLang="ko-KR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0" i="0" u="none" strike="noStrike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평가원</a:t>
                      </a:r>
                      <a:endParaRPr lang="en-US" altLang="ko-KR" sz="800" b="0" i="0" u="none" strike="noStrike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800" b="0" i="0" u="none" strike="noStrike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모의고사</a:t>
                      </a:r>
                      <a:endParaRPr lang="en-US" altLang="ko-KR" sz="800" b="0" i="0" u="none" strike="noStrike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800" b="0" i="0" u="none" strike="noStrike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[6</a:t>
                      </a:r>
                      <a:r>
                        <a:rPr lang="ko-KR" altLang="en-US" sz="800" b="0" i="0" u="none" strike="noStrike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800" b="0" i="0" u="none" strike="noStrike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  <a:endParaRPr lang="ko-KR" altLang="en-US" sz="800" b="0" i="0" u="none" strike="noStrike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EBS </a:t>
                      </a:r>
                      <a:r>
                        <a:rPr lang="ko-KR" altLang="en-US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수능특강 및 고난이도 연습</a:t>
                      </a:r>
                      <a:endParaRPr lang="en-US" altLang="ko-KR" sz="800" b="0" i="0" u="none" strike="noStrike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실전모의고사</a:t>
                      </a:r>
                      <a:r>
                        <a:rPr lang="en-US" altLang="ko-KR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0" i="0" u="none" strike="noStrike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평가원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모의고사</a:t>
                      </a:r>
                    </a:p>
                    <a:p>
                      <a:pPr algn="ctr" fontAlgn="ctr"/>
                      <a:r>
                        <a:rPr lang="en-US" altLang="ko-KR" sz="800" b="0" i="0" u="none" strike="noStrike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[9</a:t>
                      </a:r>
                      <a:r>
                        <a:rPr lang="ko-KR" altLang="en-US" sz="800" b="0" i="0" u="none" strike="noStrike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800" b="0" i="0" u="none" strike="noStrike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파이널 실전모의고사와</a:t>
                      </a:r>
                      <a:endParaRPr lang="en-US" altLang="ko-KR" sz="800" b="0" i="0" u="none" strike="noStrike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800" b="0" i="0" u="none" strike="noStrike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800" b="0" i="0" u="none" strike="noStrike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ko-KR" altLang="en-US" sz="800" b="0" i="0" u="none" strike="noStrike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모평</a:t>
                      </a:r>
                      <a:r>
                        <a:rPr lang="ko-KR" altLang="en-US" sz="800" b="0" i="0" u="none" strike="noStrike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기준</a:t>
                      </a:r>
                      <a:r>
                        <a:rPr lang="ko-KR" altLang="en-US" sz="800" b="0" i="0" u="none" strike="noStrike" spc="-5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i="0" u="none" strike="noStrike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핵심 원리 최종 정리</a:t>
                      </a:r>
                      <a:endParaRPr lang="en-US" altLang="ko-KR" sz="800" b="0" i="0" u="none" strike="noStrike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수능 대비 총 정리</a:t>
                      </a:r>
                      <a:r>
                        <a:rPr lang="en-US" altLang="ko-KR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0" i="0" u="none" strike="noStrike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대학수학</a:t>
                      </a:r>
                      <a:endParaRPr lang="en-US" altLang="ko-KR" sz="800" b="0" i="0" u="none" strike="noStrike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800" b="0" i="0" u="none" strike="noStrike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능력시험</a:t>
                      </a:r>
                      <a:endParaRPr lang="en-US" altLang="ko-KR" sz="800" b="0" i="0" u="none" strike="noStrike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800" b="0" i="0" u="none" strike="noStrike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[11</a:t>
                      </a:r>
                      <a:r>
                        <a:rPr lang="ko-KR" altLang="en-US" sz="800" b="0" i="0" u="none" strike="noStrike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800" b="0" i="0" u="none" strike="noStrike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  <a:endParaRPr lang="ko-KR" altLang="en-US" sz="800" b="0" i="0" u="none" strike="noStrike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856753"/>
                  </a:ext>
                </a:extLst>
              </a:tr>
              <a:tr h="6060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spc="-5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수학</a:t>
                      </a:r>
                    </a:p>
                  </a:txBody>
                  <a:tcPr marL="9525" marR="9525" marT="9525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실전개념</a:t>
                      </a:r>
                      <a:r>
                        <a:rPr lang="en-US" altLang="ko-KR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+</a:t>
                      </a:r>
                      <a:r>
                        <a:rPr lang="ko-KR" altLang="en-US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수능기출 완성</a:t>
                      </a:r>
                      <a:endParaRPr lang="en-US" altLang="ko-KR" sz="800" b="0" i="0" u="none" strike="noStrike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기출 심화  연습</a:t>
                      </a:r>
                      <a:r>
                        <a:rPr lang="en-US" altLang="ko-KR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0" i="0" u="none" strike="noStrike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고난도 실전연습</a:t>
                      </a:r>
                      <a:endParaRPr lang="en-US" altLang="ko-KR" sz="800" b="0" i="0" u="none" strike="noStrike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실전모의고사</a:t>
                      </a:r>
                      <a:r>
                        <a:rPr lang="en-US" altLang="ko-KR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800" b="0" i="0" u="none" strike="noStrike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핵심 개념 정리 및 </a:t>
                      </a:r>
                      <a:endParaRPr lang="en-US" altLang="ko-KR" sz="800" b="0" i="0" u="none" strike="noStrike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FINAL </a:t>
                      </a:r>
                      <a:r>
                        <a:rPr lang="ko-KR" altLang="en-US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실전모의고사</a:t>
                      </a:r>
                      <a:endParaRPr lang="en-US" altLang="ko-KR" sz="800" b="0" i="0" u="none" strike="noStrike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수능 대비 총 정리</a:t>
                      </a:r>
                      <a:r>
                        <a:rPr lang="en-US" altLang="ko-KR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800" b="0" i="0" u="none" strike="noStrike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693185"/>
                  </a:ext>
                </a:extLst>
              </a:tr>
              <a:tr h="6060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spc="-5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영어</a:t>
                      </a:r>
                    </a:p>
                  </a:txBody>
                  <a:tcPr marL="9525" marR="9525" marT="9525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개념 및 빈칸순서삽입 완성</a:t>
                      </a:r>
                      <a:endParaRPr lang="en-US" altLang="ko-KR" sz="800" b="0" i="0" u="none" strike="noStrike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기출문제 심화 연습</a:t>
                      </a:r>
                      <a:endParaRPr lang="en-US" altLang="ko-KR" sz="800" b="0" i="0" u="none" strike="noStrike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(6</a:t>
                      </a:r>
                      <a:r>
                        <a:rPr lang="ko-KR" altLang="en-US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평 대비 연습</a:t>
                      </a:r>
                      <a:r>
                        <a:rPr lang="en-US" altLang="ko-KR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0" i="0" u="none" strike="noStrike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심회개념 완성 </a:t>
                      </a:r>
                      <a:endParaRPr lang="en-US" altLang="ko-KR" sz="800" b="0" i="0" u="none" strike="noStrike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800" b="0" i="0" u="none" strike="noStrike" spc="-5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실전 </a:t>
                      </a:r>
                      <a:r>
                        <a:rPr lang="ko-KR" altLang="en-US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모의고사</a:t>
                      </a:r>
                      <a:endParaRPr lang="en-US" altLang="ko-KR" sz="800" b="0" i="0" u="none" strike="noStrike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(9</a:t>
                      </a:r>
                      <a:r>
                        <a:rPr lang="ko-KR" altLang="en-US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평 대비 연습</a:t>
                      </a:r>
                      <a:r>
                        <a:rPr lang="en-US" altLang="ko-KR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800" b="0" i="0" u="none" strike="noStrike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6,9</a:t>
                      </a:r>
                      <a:r>
                        <a:rPr lang="ko-KR" altLang="en-US" sz="800" b="0" i="0" u="none" strike="noStrike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평 분석 및</a:t>
                      </a:r>
                      <a:r>
                        <a:rPr lang="ko-KR" altLang="en-US" sz="800" b="0" i="0" u="none" strike="noStrike" spc="-5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유형별 최종 정리</a:t>
                      </a:r>
                      <a:r>
                        <a:rPr lang="en-US" altLang="ko-KR" sz="800" b="0" i="0" u="none" strike="noStrike" spc="-5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spc="-5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파이널 실전 모의고사</a:t>
                      </a:r>
                      <a:endParaRPr lang="en-US" altLang="ko-KR" sz="800" b="0" i="0" u="none" strike="noStrike" spc="-50" baseline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476138"/>
                  </a:ext>
                </a:extLst>
              </a:tr>
              <a:tr h="6060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spc="-5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과학</a:t>
                      </a:r>
                      <a:endParaRPr lang="en-US" altLang="ko-KR" sz="800" b="1" i="0" u="none" strike="noStrike" spc="-5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800" b="1" i="0" u="none" strike="noStrike" spc="-5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탐구</a:t>
                      </a:r>
                    </a:p>
                  </a:txBody>
                  <a:tcPr marL="9525" marR="9525" marT="9525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개념완성 및 심화연습</a:t>
                      </a:r>
                      <a:endParaRPr lang="en-US" altLang="ko-KR" sz="800" b="0" i="0" u="none" strike="noStrike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기출 심화 연습</a:t>
                      </a:r>
                      <a:r>
                        <a:rPr lang="en-US" altLang="ko-KR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EBS </a:t>
                      </a:r>
                      <a:r>
                        <a:rPr lang="ko-KR" altLang="en-US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수능특강</a:t>
                      </a:r>
                      <a:r>
                        <a:rPr lang="en-US" altLang="ko-KR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고난도 문제풀이</a:t>
                      </a:r>
                      <a:endParaRPr lang="en-US" altLang="ko-KR" sz="800" b="0" i="0" u="none" strike="noStrike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실전모의고사</a:t>
                      </a:r>
                      <a:r>
                        <a:rPr lang="en-US" altLang="ko-KR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800" b="0" i="0" u="none" strike="noStrike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FINAL</a:t>
                      </a:r>
                      <a:r>
                        <a:rPr lang="en-US" altLang="ko-KR" sz="800" b="0" i="0" u="none" strike="noStrike" spc="-5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i="0" u="none" strike="noStrike" spc="-5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실전 모의고사</a:t>
                      </a:r>
                      <a:endParaRPr lang="en-US" altLang="ko-KR" sz="800" b="0" i="0" u="none" strike="noStrike" spc="-50" baseline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800" b="0" i="0" u="none" strike="noStrike" spc="-5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i="0" u="none" strike="noStrike" spc="-5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최신 기출 경향 반영</a:t>
                      </a:r>
                      <a:r>
                        <a:rPr lang="en-US" altLang="ko-KR" sz="800" b="0" i="0" u="none" strike="noStrike" spc="-5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800" b="0" i="0" u="none" strike="noStrike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453452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848031BA-C448-4173-8B5B-80FBCAAB480A}"/>
              </a:ext>
            </a:extLst>
          </p:cNvPr>
          <p:cNvSpPr txBox="1"/>
          <p:nvPr/>
        </p:nvSpPr>
        <p:spPr>
          <a:xfrm>
            <a:off x="703262" y="6407291"/>
            <a:ext cx="66262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00" dirty="0">
                <a:latin typeface="+mn-ea"/>
                <a:ea typeface="+mn-ea"/>
              </a:rPr>
              <a:t>※ </a:t>
            </a:r>
            <a:r>
              <a:rPr lang="ko-KR" altLang="en-US" spc="-100" dirty="0">
                <a:latin typeface="+mn-ea"/>
                <a:ea typeface="+mn-ea"/>
              </a:rPr>
              <a:t>학원 사정에 의해 연간 커리큘럼 내용은 변경될 수 있습니다</a:t>
            </a:r>
            <a:r>
              <a:rPr lang="en-US" altLang="ko-KR" spc="-100" dirty="0">
                <a:latin typeface="+mn-ea"/>
                <a:ea typeface="+mn-ea"/>
              </a:rPr>
              <a:t>.</a:t>
            </a:r>
            <a:endParaRPr lang="ko-KR" altLang="en-US" spc="-100" dirty="0">
              <a:latin typeface="+mn-ea"/>
              <a:ea typeface="+mn-ea"/>
            </a:endParaRPr>
          </a:p>
        </p:txBody>
      </p:sp>
      <p:sp>
        <p:nvSpPr>
          <p:cNvPr id="25" name="모서리가 둥근 직사각형 11">
            <a:extLst>
              <a:ext uri="{FF2B5EF4-FFF2-40B4-BE49-F238E27FC236}">
                <a16:creationId xmlns:a16="http://schemas.microsoft.com/office/drawing/2014/main" id="{DDC5D5C3-18BE-497B-9FFD-9F8A8AD2CD00}"/>
              </a:ext>
            </a:extLst>
          </p:cNvPr>
          <p:cNvSpPr/>
          <p:nvPr/>
        </p:nvSpPr>
        <p:spPr bwMode="auto">
          <a:xfrm>
            <a:off x="713013" y="1699297"/>
            <a:ext cx="1476000" cy="1296144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모서리가 둥근 직사각형 14">
            <a:extLst>
              <a:ext uri="{FF2B5EF4-FFF2-40B4-BE49-F238E27FC236}">
                <a16:creationId xmlns:a16="http://schemas.microsoft.com/office/drawing/2014/main" id="{BD3EEE59-8D14-4E37-A9D9-808ED299E541}"/>
              </a:ext>
            </a:extLst>
          </p:cNvPr>
          <p:cNvSpPr/>
          <p:nvPr/>
        </p:nvSpPr>
        <p:spPr bwMode="auto">
          <a:xfrm>
            <a:off x="4133031" y="1699297"/>
            <a:ext cx="1476000" cy="1296144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모서리가 둥근 직사각형 18">
            <a:extLst>
              <a:ext uri="{FF2B5EF4-FFF2-40B4-BE49-F238E27FC236}">
                <a16:creationId xmlns:a16="http://schemas.microsoft.com/office/drawing/2014/main" id="{5FD3AF60-7E10-4866-AE75-7D753A47A3EA}"/>
              </a:ext>
            </a:extLst>
          </p:cNvPr>
          <p:cNvSpPr/>
          <p:nvPr/>
        </p:nvSpPr>
        <p:spPr bwMode="auto">
          <a:xfrm>
            <a:off x="2423022" y="1699297"/>
            <a:ext cx="1476000" cy="1296144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id="{4C36A222-AA3C-4CC9-88C9-C909C912C8D6}"/>
              </a:ext>
            </a:extLst>
          </p:cNvPr>
          <p:cNvSpPr/>
          <p:nvPr/>
        </p:nvSpPr>
        <p:spPr bwMode="auto">
          <a:xfrm>
            <a:off x="5843040" y="1699297"/>
            <a:ext cx="1476000" cy="1296144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갈매기형 수장 20">
            <a:extLst>
              <a:ext uri="{FF2B5EF4-FFF2-40B4-BE49-F238E27FC236}">
                <a16:creationId xmlns:a16="http://schemas.microsoft.com/office/drawing/2014/main" id="{8DB7732B-EAC0-4FB8-91F4-1194ECDDD8CD}"/>
              </a:ext>
            </a:extLst>
          </p:cNvPr>
          <p:cNvSpPr/>
          <p:nvPr/>
        </p:nvSpPr>
        <p:spPr bwMode="auto">
          <a:xfrm>
            <a:off x="2200647" y="2059337"/>
            <a:ext cx="216024" cy="504056"/>
          </a:xfrm>
          <a:prstGeom prst="chevron">
            <a:avLst/>
          </a:prstGeom>
          <a:solidFill>
            <a:schemeClr val="bg1">
              <a:lumMod val="7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5D8ACDE-76F6-49CC-807A-E645040E3907}"/>
              </a:ext>
            </a:extLst>
          </p:cNvPr>
          <p:cNvSpPr/>
          <p:nvPr/>
        </p:nvSpPr>
        <p:spPr>
          <a:xfrm>
            <a:off x="713015" y="1915321"/>
            <a:ext cx="147599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심화 개념 및 정리</a:t>
            </a:r>
            <a:endParaRPr lang="en-US" altLang="ko-KR" sz="1000" b="1" spc="-1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</a:p>
          <a:p>
            <a:pPr algn="ctr"/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문제풀이 적용</a:t>
            </a:r>
            <a:endParaRPr lang="en-US" altLang="ko-KR" sz="1000" b="1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</a:p>
          <a:p>
            <a:pPr algn="ctr"/>
            <a:r>
              <a:rPr lang="en-US" altLang="ko-KR" sz="1000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000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ko-KR" altLang="en-US" sz="1000" b="1" spc="-100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모평</a:t>
            </a:r>
            <a:r>
              <a:rPr lang="ko-KR" altLang="en-US" sz="1000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대비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DE50A19-91A2-4562-BB33-C420C5C9093B}"/>
              </a:ext>
            </a:extLst>
          </p:cNvPr>
          <p:cNvSpPr/>
          <p:nvPr/>
        </p:nvSpPr>
        <p:spPr>
          <a:xfrm>
            <a:off x="2429354" y="1915321"/>
            <a:ext cx="146966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약점 및 킬러 대비</a:t>
            </a:r>
            <a:endParaRPr lang="en-US" altLang="ko-KR" sz="1000" b="1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</a:p>
          <a:p>
            <a:pPr algn="ctr"/>
            <a:r>
              <a:rPr lang="ko-KR" altLang="en-US" sz="1000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실전 모의고사</a:t>
            </a:r>
            <a:endParaRPr lang="en-US" altLang="ko-KR" sz="1000" b="1" spc="-1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</a:p>
          <a:p>
            <a:pPr algn="ctr"/>
            <a:r>
              <a:rPr lang="en-US" altLang="ko-KR" sz="1000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ko-KR" altLang="en-US" sz="1000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ko-KR" altLang="en-US" sz="1000" b="1" spc="-100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모평</a:t>
            </a:r>
            <a:r>
              <a:rPr lang="ko-KR" altLang="en-US" sz="1000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대비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1821464-1366-47CC-AB5B-80D0530EF69C}"/>
              </a:ext>
            </a:extLst>
          </p:cNvPr>
          <p:cNvSpPr/>
          <p:nvPr/>
        </p:nvSpPr>
        <p:spPr>
          <a:xfrm>
            <a:off x="4133033" y="1838376"/>
            <a:ext cx="147599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개념 정리</a:t>
            </a:r>
            <a:r>
              <a:rPr lang="en-US" altLang="ko-KR" sz="1000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</a:t>
            </a:r>
            <a:endParaRPr lang="en-US" altLang="ko-KR" sz="1000" b="1" spc="-1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출제 예상 </a:t>
            </a:r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대비</a:t>
            </a:r>
            <a:endParaRPr lang="en-US" altLang="ko-KR" sz="1000" b="1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</a:p>
          <a:p>
            <a:pPr algn="ctr"/>
            <a:r>
              <a:rPr lang="ko-KR" altLang="en-US" sz="1000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파이널 모의고사</a:t>
            </a:r>
            <a:endParaRPr lang="en-US" altLang="ko-KR" sz="1000" b="1" spc="-1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</a:p>
          <a:p>
            <a:pPr algn="ctr"/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수능 대비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E108139-21BD-4FB2-A619-C7D71546DBCC}"/>
              </a:ext>
            </a:extLst>
          </p:cNvPr>
          <p:cNvSpPr/>
          <p:nvPr/>
        </p:nvSpPr>
        <p:spPr>
          <a:xfrm>
            <a:off x="5848820" y="1957422"/>
            <a:ext cx="147021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수능 이후</a:t>
            </a:r>
            <a:endParaRPr lang="en-US" altLang="ko-KR" sz="1000" b="1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대학별 논술 </a:t>
            </a:r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대비</a:t>
            </a:r>
            <a:endParaRPr lang="en-US" altLang="ko-KR" sz="1000" b="1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or</a:t>
            </a:r>
          </a:p>
          <a:p>
            <a:pPr algn="ctr"/>
            <a:r>
              <a:rPr lang="ko-KR" altLang="en-US" sz="1000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면접</a:t>
            </a:r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 준비</a:t>
            </a:r>
          </a:p>
        </p:txBody>
      </p:sp>
      <p:sp>
        <p:nvSpPr>
          <p:cNvPr id="34" name="갈매기형 수장 25">
            <a:extLst>
              <a:ext uri="{FF2B5EF4-FFF2-40B4-BE49-F238E27FC236}">
                <a16:creationId xmlns:a16="http://schemas.microsoft.com/office/drawing/2014/main" id="{7DD902F3-EA86-43E6-A7FD-2A9851898D98}"/>
              </a:ext>
            </a:extLst>
          </p:cNvPr>
          <p:cNvSpPr/>
          <p:nvPr/>
        </p:nvSpPr>
        <p:spPr bwMode="auto">
          <a:xfrm>
            <a:off x="3908363" y="2059337"/>
            <a:ext cx="216024" cy="504056"/>
          </a:xfrm>
          <a:prstGeom prst="chevron">
            <a:avLst/>
          </a:prstGeom>
          <a:solidFill>
            <a:schemeClr val="bg1">
              <a:lumMod val="7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갈매기형 수장 26">
            <a:extLst>
              <a:ext uri="{FF2B5EF4-FFF2-40B4-BE49-F238E27FC236}">
                <a16:creationId xmlns:a16="http://schemas.microsoft.com/office/drawing/2014/main" id="{FC1BAD4F-0224-4927-ABD9-EF713C595A33}"/>
              </a:ext>
            </a:extLst>
          </p:cNvPr>
          <p:cNvSpPr/>
          <p:nvPr/>
        </p:nvSpPr>
        <p:spPr bwMode="auto">
          <a:xfrm>
            <a:off x="5617675" y="2059337"/>
            <a:ext cx="216024" cy="504056"/>
          </a:xfrm>
          <a:prstGeom prst="chevron">
            <a:avLst/>
          </a:prstGeom>
          <a:solidFill>
            <a:schemeClr val="bg1">
              <a:lumMod val="7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사각형 설명선 27">
            <a:extLst>
              <a:ext uri="{FF2B5EF4-FFF2-40B4-BE49-F238E27FC236}">
                <a16:creationId xmlns:a16="http://schemas.microsoft.com/office/drawing/2014/main" id="{4FB1BBA7-BBC4-4DBA-BE5F-181A9DB3B059}"/>
              </a:ext>
            </a:extLst>
          </p:cNvPr>
          <p:cNvSpPr/>
          <p:nvPr/>
        </p:nvSpPr>
        <p:spPr bwMode="auto">
          <a:xfrm>
            <a:off x="1737069" y="1205298"/>
            <a:ext cx="927155" cy="371513"/>
          </a:xfrm>
          <a:prstGeom prst="wedgeRectCallout">
            <a:avLst>
              <a:gd name="adj1" fmla="val 3191"/>
              <a:gd name="adj2" fmla="val 112207"/>
            </a:avLst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평가원 모의고사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(6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사각형 설명선 28">
            <a:extLst>
              <a:ext uri="{FF2B5EF4-FFF2-40B4-BE49-F238E27FC236}">
                <a16:creationId xmlns:a16="http://schemas.microsoft.com/office/drawing/2014/main" id="{BD67D204-F0DD-48B8-AF43-4F23F4E7BE0F}"/>
              </a:ext>
            </a:extLst>
          </p:cNvPr>
          <p:cNvSpPr/>
          <p:nvPr/>
        </p:nvSpPr>
        <p:spPr bwMode="auto">
          <a:xfrm>
            <a:off x="3552797" y="1205298"/>
            <a:ext cx="927155" cy="371513"/>
          </a:xfrm>
          <a:prstGeom prst="wedgeRectCallout">
            <a:avLst>
              <a:gd name="adj1" fmla="val 3191"/>
              <a:gd name="adj2" fmla="val 112207"/>
            </a:avLst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평가원 모의고사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(9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사각형 설명선 29">
            <a:extLst>
              <a:ext uri="{FF2B5EF4-FFF2-40B4-BE49-F238E27FC236}">
                <a16:creationId xmlns:a16="http://schemas.microsoft.com/office/drawing/2014/main" id="{E2744641-002E-4CB5-84BF-11B226D1FE48}"/>
              </a:ext>
            </a:extLst>
          </p:cNvPr>
          <p:cNvSpPr/>
          <p:nvPr/>
        </p:nvSpPr>
        <p:spPr bwMode="auto">
          <a:xfrm>
            <a:off x="5224440" y="1205298"/>
            <a:ext cx="1002495" cy="371513"/>
          </a:xfrm>
          <a:prstGeom prst="wedgeRectCallout">
            <a:avLst>
              <a:gd name="adj1" fmla="val 3191"/>
              <a:gd name="adj2" fmla="val 112207"/>
            </a:avLst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대학수학능력시험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11/14(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</a:t>
            </a:r>
            <a:r>
              <a: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8555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종합반</a:t>
            </a:r>
            <a:r>
              <a:rPr lang="ko-KR" altLang="en-US" b="0" dirty="0"/>
              <a:t>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581D596-D507-4FC5-AB6F-F9C0B097E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235599"/>
              </p:ext>
            </p:extLst>
          </p:nvPr>
        </p:nvGraphicFramePr>
        <p:xfrm>
          <a:off x="8104412" y="211913"/>
          <a:ext cx="1800000" cy="1008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5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재수종합반 시스템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29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CORE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광주학원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재수종합반 우선선발 내용 중 이미지 활용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https://coregj.megastudy.net/intro/2024/first_overall/index.asp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9" name="모서리가 둥근 직사각형 54">
            <a:extLst>
              <a:ext uri="{FF2B5EF4-FFF2-40B4-BE49-F238E27FC236}">
                <a16:creationId xmlns:a16="http://schemas.microsoft.com/office/drawing/2014/main" id="{4D970AAE-4623-416E-A758-365073311581}"/>
              </a:ext>
            </a:extLst>
          </p:cNvPr>
          <p:cNvSpPr/>
          <p:nvPr/>
        </p:nvSpPr>
        <p:spPr bwMode="auto">
          <a:xfrm>
            <a:off x="704850" y="2145900"/>
            <a:ext cx="3240000" cy="2952000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모서리가 둥근 직사각형 50">
            <a:extLst>
              <a:ext uri="{FF2B5EF4-FFF2-40B4-BE49-F238E27FC236}">
                <a16:creationId xmlns:a16="http://schemas.microsoft.com/office/drawing/2014/main" id="{84FD04E2-9CB3-43A8-B3CC-063324195BDD}"/>
              </a:ext>
            </a:extLst>
          </p:cNvPr>
          <p:cNvSpPr/>
          <p:nvPr/>
        </p:nvSpPr>
        <p:spPr bwMode="auto">
          <a:xfrm>
            <a:off x="4090590" y="2145900"/>
            <a:ext cx="3240000" cy="2952000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453EBBC-8374-41D6-AD76-63C1D4DD6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010" y="2618793"/>
            <a:ext cx="3177525" cy="154333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8D41A39-C4A6-4657-BB06-3FD04F75BC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67"/>
          <a:stretch/>
        </p:blipFill>
        <p:spPr>
          <a:xfrm>
            <a:off x="744933" y="2624675"/>
            <a:ext cx="3160336" cy="1537452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4CD9A5F-9976-4BC3-8830-8E6E17CCD4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54440"/>
              </p:ext>
            </p:extLst>
          </p:nvPr>
        </p:nvGraphicFramePr>
        <p:xfrm>
          <a:off x="57150" y="548680"/>
          <a:ext cx="7912125" cy="642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2425">
                  <a:extLst>
                    <a:ext uri="{9D8B030D-6E8A-4147-A177-3AD203B41FA5}">
                      <a16:colId xmlns:a16="http://schemas.microsoft.com/office/drawing/2014/main" val="15740895"/>
                    </a:ext>
                  </a:extLst>
                </a:gridCol>
                <a:gridCol w="1582425">
                  <a:extLst>
                    <a:ext uri="{9D8B030D-6E8A-4147-A177-3AD203B41FA5}">
                      <a16:colId xmlns:a16="http://schemas.microsoft.com/office/drawing/2014/main" val="2087388993"/>
                    </a:ext>
                  </a:extLst>
                </a:gridCol>
                <a:gridCol w="1582425">
                  <a:extLst>
                    <a:ext uri="{9D8B030D-6E8A-4147-A177-3AD203B41FA5}">
                      <a16:colId xmlns:a16="http://schemas.microsoft.com/office/drawing/2014/main" val="886931479"/>
                    </a:ext>
                  </a:extLst>
                </a:gridCol>
                <a:gridCol w="1582425">
                  <a:extLst>
                    <a:ext uri="{9D8B030D-6E8A-4147-A177-3AD203B41FA5}">
                      <a16:colId xmlns:a16="http://schemas.microsoft.com/office/drawing/2014/main" val="4063122444"/>
                    </a:ext>
                  </a:extLst>
                </a:gridCol>
                <a:gridCol w="1582425">
                  <a:extLst>
                    <a:ext uri="{9D8B030D-6E8A-4147-A177-3AD203B41FA5}">
                      <a16:colId xmlns:a16="http://schemas.microsoft.com/office/drawing/2014/main" val="3577431537"/>
                    </a:ext>
                  </a:extLst>
                </a:gridCol>
              </a:tblGrid>
              <a:tr h="6429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러셀 </a:t>
                      </a:r>
                      <a:r>
                        <a:rPr lang="ko-KR" altLang="en-US" sz="1000" b="0" spc="-1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재수종합반</a:t>
                      </a:r>
                      <a:endParaRPr lang="ko-KR" altLang="en-US" sz="1000" b="0" spc="-1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최상위권 집결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러셀 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OO</a:t>
                      </a:r>
                      <a:endParaRPr kumimoji="0" lang="ko-KR" altLang="en-US" sz="10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모집 안내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수업 안내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재수종합반</a:t>
                      </a:r>
                      <a:r>
                        <a:rPr kumimoji="0" lang="ko-KR" altLang="en-US" sz="10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6795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AF832A0-4B27-48E4-9EFA-118387A7B822}"/>
              </a:ext>
            </a:extLst>
          </p:cNvPr>
          <p:cNvSpPr txBox="1"/>
          <p:nvPr/>
        </p:nvSpPr>
        <p:spPr>
          <a:xfrm>
            <a:off x="704850" y="1361976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면학분위기로 소문난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바른공부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자습전용관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전국 최상위권 학생들이 </a:t>
            </a:r>
            <a:r>
              <a:rPr lang="ko-KR" altLang="en-US" sz="1000" spc="-100" dirty="0" err="1">
                <a:latin typeface="+mn-ea"/>
                <a:ea typeface="+mn-ea"/>
              </a:rPr>
              <a:t>바자관에</a:t>
            </a:r>
            <a:r>
              <a:rPr lang="ko-KR" altLang="en-US" sz="1000" spc="-100" dirty="0">
                <a:latin typeface="+mn-ea"/>
                <a:ea typeface="+mn-ea"/>
              </a:rPr>
              <a:t> 모여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경쟁하는 긍정적인 학습환경</a:t>
            </a:r>
            <a:r>
              <a:rPr lang="ko-KR" altLang="en-US" sz="1000" spc="-100" dirty="0">
                <a:latin typeface="+mn-ea"/>
                <a:ea typeface="+mn-ea"/>
              </a:rPr>
              <a:t>이 만들어져 있습니다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96DDFE-B7B3-44AE-9043-225A054A2EA4}"/>
              </a:ext>
            </a:extLst>
          </p:cNvPr>
          <p:cNvSpPr txBox="1"/>
          <p:nvPr/>
        </p:nvSpPr>
        <p:spPr>
          <a:xfrm>
            <a:off x="920552" y="1377365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01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8D1920-88C0-4BC3-9271-7F0711669E5A}"/>
              </a:ext>
            </a:extLst>
          </p:cNvPr>
          <p:cNvSpPr txBox="1"/>
          <p:nvPr/>
        </p:nvSpPr>
        <p:spPr>
          <a:xfrm>
            <a:off x="719768" y="2259719"/>
            <a:ext cx="32250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집단적인 면학분위기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A8DB5A5-1BDE-43CD-912D-81AB82693DA6}"/>
              </a:ext>
            </a:extLst>
          </p:cNvPr>
          <p:cNvCxnSpPr/>
          <p:nvPr/>
        </p:nvCxnSpPr>
        <p:spPr bwMode="auto">
          <a:xfrm>
            <a:off x="739760" y="4285395"/>
            <a:ext cx="3168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63414A6-AD06-447F-9D8F-8261AB156198}"/>
              </a:ext>
            </a:extLst>
          </p:cNvPr>
          <p:cNvSpPr txBox="1"/>
          <p:nvPr/>
        </p:nvSpPr>
        <p:spPr>
          <a:xfrm>
            <a:off x="739760" y="4357403"/>
            <a:ext cx="3165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개방형 구조</a:t>
            </a:r>
            <a:r>
              <a:rPr lang="ko-KR" altLang="en-US" sz="900" spc="-100" dirty="0">
                <a:latin typeface="+mn-ea"/>
                <a:ea typeface="+mn-ea"/>
              </a:rPr>
              <a:t>로 이루어져 있어 </a:t>
            </a:r>
            <a:r>
              <a:rPr lang="ko-KR" altLang="en-US" sz="900" b="1" spc="-100" dirty="0">
                <a:latin typeface="+mn-ea"/>
                <a:ea typeface="+mn-ea"/>
              </a:rPr>
              <a:t>최상위권 </a:t>
            </a:r>
            <a:r>
              <a:rPr lang="ko-KR" altLang="en-US" sz="900" b="1" spc="-100" dirty="0" err="1">
                <a:latin typeface="+mn-ea"/>
                <a:ea typeface="+mn-ea"/>
              </a:rPr>
              <a:t>재원생들의</a:t>
            </a:r>
            <a:r>
              <a:rPr lang="ko-KR" altLang="en-US" sz="900" b="1" spc="-100" dirty="0">
                <a:latin typeface="+mn-ea"/>
                <a:ea typeface="+mn-ea"/>
              </a:rPr>
              <a:t> 학구열</a:t>
            </a:r>
            <a:r>
              <a:rPr lang="ko-KR" altLang="en-US" sz="900" spc="-100" dirty="0">
                <a:latin typeface="+mn-ea"/>
                <a:ea typeface="+mn-ea"/>
              </a:rPr>
              <a:t>로 자연스럽게 </a:t>
            </a:r>
            <a:r>
              <a:rPr lang="ko-KR" altLang="en-US" sz="900" b="1" spc="-100" dirty="0">
                <a:latin typeface="+mn-ea"/>
                <a:ea typeface="+mn-ea"/>
              </a:rPr>
              <a:t>학습동기 부여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입시 담임선생님의 관리</a:t>
            </a:r>
            <a:r>
              <a:rPr lang="ko-KR" altLang="en-US" sz="900" spc="-100" dirty="0">
                <a:latin typeface="+mn-ea"/>
                <a:ea typeface="+mn-ea"/>
              </a:rPr>
              <a:t>하에 자율과 통제의 균형적인 운영으로 </a:t>
            </a:r>
            <a:r>
              <a:rPr lang="ko-KR" altLang="en-US" sz="900" b="1" spc="-100" dirty="0">
                <a:latin typeface="+mn-ea"/>
                <a:ea typeface="+mn-ea"/>
              </a:rPr>
              <a:t>집단적인 면학분위기 형성 및 유지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6FDAF9-D025-4782-A603-9D444D96EF98}"/>
              </a:ext>
            </a:extLst>
          </p:cNvPr>
          <p:cNvSpPr txBox="1"/>
          <p:nvPr/>
        </p:nvSpPr>
        <p:spPr>
          <a:xfrm>
            <a:off x="4105508" y="2259719"/>
            <a:ext cx="32250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학습 동선 최소화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DA22276-D366-4D18-927E-4EA1AEF8F81D}"/>
              </a:ext>
            </a:extLst>
          </p:cNvPr>
          <p:cNvCxnSpPr/>
          <p:nvPr/>
        </p:nvCxnSpPr>
        <p:spPr bwMode="auto">
          <a:xfrm>
            <a:off x="4125500" y="4285395"/>
            <a:ext cx="3168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4D11B73-3180-4DEB-8CDE-31271BC68EEC}"/>
              </a:ext>
            </a:extLst>
          </p:cNvPr>
          <p:cNvSpPr txBox="1"/>
          <p:nvPr/>
        </p:nvSpPr>
        <p:spPr>
          <a:xfrm>
            <a:off x="4125500" y="4357403"/>
            <a:ext cx="3165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한 건물 내에서 강의실</a:t>
            </a:r>
            <a:r>
              <a:rPr lang="en-US" altLang="ko-KR" sz="900" b="1" spc="-100" dirty="0">
                <a:latin typeface="+mn-ea"/>
                <a:ea typeface="+mn-ea"/>
              </a:rPr>
              <a:t>-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en-US" altLang="ko-KR" sz="900" b="1" spc="-100" dirty="0">
                <a:latin typeface="+mn-ea"/>
                <a:ea typeface="+mn-ea"/>
              </a:rPr>
              <a:t>-</a:t>
            </a:r>
            <a:r>
              <a:rPr lang="ko-KR" altLang="en-US" sz="900" b="1" spc="-100" dirty="0">
                <a:latin typeface="+mn-ea"/>
                <a:ea typeface="+mn-ea"/>
              </a:rPr>
              <a:t>급식</a:t>
            </a:r>
            <a:r>
              <a:rPr lang="en-US" altLang="ko-KR" sz="900" b="1" spc="-100" dirty="0">
                <a:latin typeface="+mn-ea"/>
                <a:ea typeface="+mn-ea"/>
              </a:rPr>
              <a:t>(</a:t>
            </a:r>
            <a:r>
              <a:rPr lang="ko-KR" altLang="en-US" sz="900" b="1" spc="-100" dirty="0">
                <a:latin typeface="+mn-ea"/>
                <a:ea typeface="+mn-ea"/>
              </a:rPr>
              <a:t>식당</a:t>
            </a:r>
            <a:r>
              <a:rPr lang="en-US" altLang="ko-KR" sz="900" b="1" spc="-100" dirty="0">
                <a:latin typeface="+mn-ea"/>
                <a:ea typeface="+mn-ea"/>
              </a:rPr>
              <a:t>)</a:t>
            </a:r>
            <a:r>
              <a:rPr lang="ko-KR" altLang="en-US" sz="900" b="1" spc="-100" dirty="0">
                <a:latin typeface="+mn-ea"/>
                <a:ea typeface="+mn-ea"/>
              </a:rPr>
              <a:t>을 한번에 해결</a:t>
            </a:r>
            <a:r>
              <a:rPr lang="ko-KR" altLang="en-US" sz="900" spc="-100" dirty="0">
                <a:latin typeface="+mn-ea"/>
                <a:ea typeface="+mn-ea"/>
              </a:rPr>
              <a:t>할 수 있어 이동에 낭비되는 시간 최소화</a:t>
            </a:r>
            <a:endParaRPr lang="en-US" altLang="ko-KR" sz="900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이동에 낭비되는 시간 최소화</a:t>
            </a:r>
            <a:r>
              <a:rPr lang="ko-KR" altLang="en-US" sz="900" spc="-100" dirty="0">
                <a:latin typeface="+mn-ea"/>
                <a:ea typeface="+mn-ea"/>
              </a:rPr>
              <a:t>를 통해  효율적인 시간관리가 가능하여 </a:t>
            </a:r>
            <a:r>
              <a:rPr lang="ko-KR" altLang="en-US" sz="900" b="1" spc="-100" dirty="0">
                <a:latin typeface="+mn-ea"/>
                <a:ea typeface="+mn-ea"/>
              </a:rPr>
              <a:t>수업 및</a:t>
            </a:r>
            <a:r>
              <a:rPr lang="en-US" altLang="ko-KR" sz="900" b="1" spc="-100" dirty="0">
                <a:latin typeface="+mn-ea"/>
                <a:ea typeface="+mn-ea"/>
              </a:rPr>
              <a:t> </a:t>
            </a:r>
            <a:r>
              <a:rPr lang="ko-KR" altLang="en-US" sz="900" b="1" spc="-100" dirty="0" err="1">
                <a:latin typeface="+mn-ea"/>
                <a:ea typeface="+mn-ea"/>
              </a:rPr>
              <a:t>자습시간에</a:t>
            </a:r>
            <a:r>
              <a:rPr lang="ko-KR" altLang="en-US" sz="900" b="1" spc="-100" dirty="0">
                <a:latin typeface="+mn-ea"/>
                <a:ea typeface="+mn-ea"/>
              </a:rPr>
              <a:t> 높은 집중력 발휘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CDAD711-1586-4BAC-87D9-CEB3EBCCE3BA}"/>
              </a:ext>
            </a:extLst>
          </p:cNvPr>
          <p:cNvSpPr/>
          <p:nvPr/>
        </p:nvSpPr>
        <p:spPr>
          <a:xfrm>
            <a:off x="737270" y="2618793"/>
            <a:ext cx="6553739" cy="154333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267841C-EBB8-4FEA-959D-F518D099ACBE}"/>
              </a:ext>
            </a:extLst>
          </p:cNvPr>
          <p:cNvSpPr/>
          <p:nvPr/>
        </p:nvSpPr>
        <p:spPr>
          <a:xfrm>
            <a:off x="665269" y="252737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08929B-BE33-4B34-8836-F6210638CFA0}"/>
              </a:ext>
            </a:extLst>
          </p:cNvPr>
          <p:cNvGrpSpPr/>
          <p:nvPr/>
        </p:nvGrpSpPr>
        <p:grpSpPr>
          <a:xfrm>
            <a:off x="7682013" y="2382829"/>
            <a:ext cx="2223987" cy="2052852"/>
            <a:chOff x="6168172" y="3645024"/>
            <a:chExt cx="3601103" cy="3324000"/>
          </a:xfrm>
        </p:grpSpPr>
        <p:pic>
          <p:nvPicPr>
            <p:cNvPr id="28" name="Picture 4" descr="https://russeldata.megastudy.net/campus/images/russel/intro/2024/first_overall/cont06_img.jpg">
              <a:extLst>
                <a:ext uri="{FF2B5EF4-FFF2-40B4-BE49-F238E27FC236}">
                  <a16:creationId xmlns:a16="http://schemas.microsoft.com/office/drawing/2014/main" id="{8A2AA33C-826F-4E12-AC13-55F439B43D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9275" y="3645024"/>
              <a:ext cx="3600000" cy="3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5BED013-165B-41F0-9C15-924D8A2BFE2F}"/>
                </a:ext>
              </a:extLst>
            </p:cNvPr>
            <p:cNvSpPr/>
            <p:nvPr/>
          </p:nvSpPr>
          <p:spPr>
            <a:xfrm>
              <a:off x="6168172" y="3990513"/>
              <a:ext cx="3600904" cy="8280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D501777-2687-4912-B909-51877BA57866}"/>
              </a:ext>
            </a:extLst>
          </p:cNvPr>
          <p:cNvCxnSpPr/>
          <p:nvPr/>
        </p:nvCxnSpPr>
        <p:spPr bwMode="auto">
          <a:xfrm>
            <a:off x="7291009" y="2851878"/>
            <a:ext cx="470303" cy="0"/>
          </a:xfrm>
          <a:prstGeom prst="straightConnector1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78465A2-D93B-4754-8668-FD6733D1498E}"/>
              </a:ext>
            </a:extLst>
          </p:cNvPr>
          <p:cNvSpPr txBox="1"/>
          <p:nvPr/>
        </p:nvSpPr>
        <p:spPr>
          <a:xfrm>
            <a:off x="7682013" y="2182008"/>
            <a:ext cx="209552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▼ </a:t>
            </a:r>
            <a:r>
              <a:rPr lang="ko-KR" altLang="en-US"/>
              <a:t>재수종합반 우선선발 내용 이미지 참조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36326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종합반</a:t>
            </a:r>
            <a:r>
              <a:rPr lang="ko-KR" altLang="en-US" b="0" dirty="0"/>
              <a:t>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581D596-D507-4FC5-AB6F-F9C0B097E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211484"/>
              </p:ext>
            </p:extLst>
          </p:nvPr>
        </p:nvGraphicFramePr>
        <p:xfrm>
          <a:off x="8104412" y="211913"/>
          <a:ext cx="1800000" cy="1450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5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재수종합반 시스템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29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CORE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광주학원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재수종합반 우선선발 내용 중 이미지 활용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https://coregj.megastudy.net/intro/2024/first_overall/index.asp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레이어 팝업 표출</a:t>
                      </a:r>
                      <a:b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재수종합반 페이지와 동일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911394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8A08929B-BE33-4B34-8836-F6210638CFA0}"/>
              </a:ext>
            </a:extLst>
          </p:cNvPr>
          <p:cNvGrpSpPr/>
          <p:nvPr/>
        </p:nvGrpSpPr>
        <p:grpSpPr>
          <a:xfrm>
            <a:off x="7594679" y="2132276"/>
            <a:ext cx="2223987" cy="2052852"/>
            <a:chOff x="6168172" y="3645024"/>
            <a:chExt cx="3601103" cy="3324000"/>
          </a:xfrm>
        </p:grpSpPr>
        <p:pic>
          <p:nvPicPr>
            <p:cNvPr id="28" name="Picture 4" descr="https://russeldata.megastudy.net/campus/images/russel/intro/2024/first_overall/cont06_img.jpg">
              <a:extLst>
                <a:ext uri="{FF2B5EF4-FFF2-40B4-BE49-F238E27FC236}">
                  <a16:creationId xmlns:a16="http://schemas.microsoft.com/office/drawing/2014/main" id="{8A2AA33C-826F-4E12-AC13-55F439B43D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9275" y="3645024"/>
              <a:ext cx="3600000" cy="3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5BED013-165B-41F0-9C15-924D8A2BFE2F}"/>
                </a:ext>
              </a:extLst>
            </p:cNvPr>
            <p:cNvSpPr/>
            <p:nvPr/>
          </p:nvSpPr>
          <p:spPr>
            <a:xfrm>
              <a:off x="6168172" y="5657952"/>
              <a:ext cx="3600904" cy="90291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78465A2-D93B-4754-8668-FD6733D1498E}"/>
              </a:ext>
            </a:extLst>
          </p:cNvPr>
          <p:cNvSpPr txBox="1"/>
          <p:nvPr/>
        </p:nvSpPr>
        <p:spPr>
          <a:xfrm>
            <a:off x="7582521" y="1916832"/>
            <a:ext cx="209552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▼ </a:t>
            </a:r>
            <a:r>
              <a:rPr lang="ko-KR" altLang="en-US"/>
              <a:t>재수종합반 우선선발 내용 이미지 참조</a:t>
            </a:r>
            <a:endParaRPr lang="ko-KR" altLang="en-US" dirty="0"/>
          </a:p>
        </p:txBody>
      </p:sp>
      <p:sp>
        <p:nvSpPr>
          <p:cNvPr id="30" name="모서리가 둥근 직사각형 2">
            <a:extLst>
              <a:ext uri="{FF2B5EF4-FFF2-40B4-BE49-F238E27FC236}">
                <a16:creationId xmlns:a16="http://schemas.microsoft.com/office/drawing/2014/main" id="{EABBFD66-7429-4263-A556-0DACAB4F64B9}"/>
              </a:ext>
            </a:extLst>
          </p:cNvPr>
          <p:cNvSpPr/>
          <p:nvPr/>
        </p:nvSpPr>
        <p:spPr bwMode="auto">
          <a:xfrm>
            <a:off x="4090590" y="549275"/>
            <a:ext cx="3240000" cy="2952000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1" name="Picture 2" descr="https://russeldata.megastudy.net/campus/images/russel/core_dj/info/campus_facility/campus07_01.jpg">
            <a:extLst>
              <a:ext uri="{FF2B5EF4-FFF2-40B4-BE49-F238E27FC236}">
                <a16:creationId xmlns:a16="http://schemas.microsoft.com/office/drawing/2014/main" id="{81EAC7E5-D242-4AAC-92DF-D35AF88AC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12" b="1075"/>
          <a:stretch/>
        </p:blipFill>
        <p:spPr bwMode="auto">
          <a:xfrm>
            <a:off x="4123010" y="1023134"/>
            <a:ext cx="3167999" cy="156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모서리가 둥근 직사각형 4">
            <a:extLst>
              <a:ext uri="{FF2B5EF4-FFF2-40B4-BE49-F238E27FC236}">
                <a16:creationId xmlns:a16="http://schemas.microsoft.com/office/drawing/2014/main" id="{FF0F979E-8AA6-4C06-A9F4-0B51E1B0BAE8}"/>
              </a:ext>
            </a:extLst>
          </p:cNvPr>
          <p:cNvSpPr/>
          <p:nvPr/>
        </p:nvSpPr>
        <p:spPr bwMode="auto">
          <a:xfrm>
            <a:off x="704850" y="549275"/>
            <a:ext cx="3240000" cy="2952000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8F28CCCD-A0E2-494E-8D77-22C6F23A60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47"/>
          <a:stretch/>
        </p:blipFill>
        <p:spPr>
          <a:xfrm>
            <a:off x="737270" y="1023135"/>
            <a:ext cx="3167999" cy="154236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16E1E57-3E94-4AEA-A7A2-2D50ADB6A94A}"/>
              </a:ext>
            </a:extLst>
          </p:cNvPr>
          <p:cNvSpPr txBox="1"/>
          <p:nvPr/>
        </p:nvSpPr>
        <p:spPr>
          <a:xfrm>
            <a:off x="719768" y="663094"/>
            <a:ext cx="32250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>
                <a:latin typeface="+mn-ea"/>
                <a:ea typeface="+mn-ea"/>
              </a:rPr>
              <a:t>개방형 구조 및 최적의 학습환경</a:t>
            </a:r>
            <a:endParaRPr lang="ko-KR" altLang="en-US" sz="1000" b="1" spc="-100" dirty="0">
              <a:latin typeface="+mn-ea"/>
              <a:ea typeface="+mn-ea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466A9F7-613A-46E2-AB58-2314A09165EA}"/>
              </a:ext>
            </a:extLst>
          </p:cNvPr>
          <p:cNvCxnSpPr/>
          <p:nvPr/>
        </p:nvCxnSpPr>
        <p:spPr bwMode="auto">
          <a:xfrm>
            <a:off x="739760" y="2688770"/>
            <a:ext cx="3168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C287441-6A7B-47ED-B05E-95A25661606D}"/>
              </a:ext>
            </a:extLst>
          </p:cNvPr>
          <p:cNvSpPr txBox="1"/>
          <p:nvPr/>
        </p:nvSpPr>
        <p:spPr>
          <a:xfrm>
            <a:off x="739760" y="2760778"/>
            <a:ext cx="3165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최상위권 </a:t>
            </a:r>
            <a:r>
              <a:rPr lang="ko-KR" altLang="en-US" sz="900" spc="-100" dirty="0" err="1">
                <a:latin typeface="+mn-ea"/>
                <a:ea typeface="+mn-ea"/>
              </a:rPr>
              <a:t>재원생들의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b="1" spc="-100" dirty="0">
                <a:latin typeface="+mn-ea"/>
                <a:ea typeface="+mn-ea"/>
              </a:rPr>
              <a:t>학구열을 직접 체감할 수 있는 개방형 구조</a:t>
            </a:r>
            <a:r>
              <a:rPr lang="ko-KR" altLang="en-US" sz="900" spc="-100" dirty="0">
                <a:latin typeface="+mn-ea"/>
                <a:ea typeface="+mn-ea"/>
              </a:rPr>
              <a:t>로 학습 동기 부여 및 긴장감 유지 가능</a:t>
            </a:r>
            <a:endParaRPr lang="en-US" altLang="ko-KR" sz="900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쾌적한 환경 및 개방형 구조 등 </a:t>
            </a:r>
            <a:r>
              <a:rPr lang="ko-KR" altLang="en-US" sz="900" b="1" spc="-100" dirty="0">
                <a:latin typeface="+mn-ea"/>
                <a:ea typeface="+mn-ea"/>
              </a:rPr>
              <a:t>최적의 학습환경</a:t>
            </a:r>
            <a:r>
              <a:rPr lang="ko-KR" altLang="en-US" sz="900" spc="-100" dirty="0">
                <a:latin typeface="+mn-ea"/>
                <a:ea typeface="+mn-ea"/>
              </a:rPr>
              <a:t>에서 </a:t>
            </a:r>
            <a:r>
              <a:rPr lang="ko-KR" altLang="en-US" sz="900" b="1" spc="-100" dirty="0">
                <a:latin typeface="+mn-ea"/>
                <a:ea typeface="+mn-ea"/>
              </a:rPr>
              <a:t>면학분위기 형성</a:t>
            </a:r>
            <a:r>
              <a:rPr lang="ko-KR" altLang="en-US" sz="900" spc="-100" dirty="0">
                <a:latin typeface="+mn-ea"/>
                <a:ea typeface="+mn-ea"/>
              </a:rPr>
              <a:t>에 도움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B65382-83F5-4C6F-801D-B3D2299D55C8}"/>
              </a:ext>
            </a:extLst>
          </p:cNvPr>
          <p:cNvSpPr txBox="1"/>
          <p:nvPr/>
        </p:nvSpPr>
        <p:spPr>
          <a:xfrm>
            <a:off x="4105508" y="663094"/>
            <a:ext cx="32250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자체 식당 운영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3AEA767-B8E1-4484-99C0-0B903BD6348A}"/>
              </a:ext>
            </a:extLst>
          </p:cNvPr>
          <p:cNvCxnSpPr/>
          <p:nvPr/>
        </p:nvCxnSpPr>
        <p:spPr bwMode="auto">
          <a:xfrm>
            <a:off x="4125500" y="2688770"/>
            <a:ext cx="3168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A26D017-E4D1-4F89-ABD6-008D9FE6A674}"/>
              </a:ext>
            </a:extLst>
          </p:cNvPr>
          <p:cNvSpPr txBox="1"/>
          <p:nvPr/>
        </p:nvSpPr>
        <p:spPr>
          <a:xfrm>
            <a:off x="4125500" y="2760778"/>
            <a:ext cx="3165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학원에 등원 후 </a:t>
            </a:r>
            <a:r>
              <a:rPr lang="ko-KR" altLang="en-US" sz="900" b="1" spc="-100" dirty="0">
                <a:latin typeface="+mn-ea"/>
                <a:ea typeface="+mn-ea"/>
              </a:rPr>
              <a:t>학원 내에서 식사부터 학습까지 해결</a:t>
            </a:r>
            <a:r>
              <a:rPr lang="ko-KR" altLang="en-US" sz="900" spc="-100" dirty="0">
                <a:latin typeface="+mn-ea"/>
                <a:ea typeface="+mn-ea"/>
              </a:rPr>
              <a:t>할 수 있도록 </a:t>
            </a:r>
            <a:r>
              <a:rPr lang="ko-KR" altLang="en-US" sz="900" b="1" spc="-100" dirty="0">
                <a:latin typeface="+mn-ea"/>
                <a:ea typeface="+mn-ea"/>
              </a:rPr>
              <a:t>자체 식당 운영 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수험생활을 하는 학생들을 위해 </a:t>
            </a:r>
            <a:r>
              <a:rPr lang="ko-KR" altLang="en-US" sz="900" b="1" spc="-100" dirty="0">
                <a:latin typeface="+mn-ea"/>
                <a:ea typeface="+mn-ea"/>
              </a:rPr>
              <a:t>영양소를 고려한 반찬</a:t>
            </a:r>
            <a:r>
              <a:rPr lang="ko-KR" altLang="en-US" sz="900" spc="-100" dirty="0">
                <a:latin typeface="+mn-ea"/>
                <a:ea typeface="+mn-ea"/>
              </a:rPr>
              <a:t>으로 구성하여 </a:t>
            </a:r>
            <a:r>
              <a:rPr lang="ko-KR" altLang="en-US" sz="900" b="1" spc="-100" dirty="0">
                <a:latin typeface="+mn-ea"/>
                <a:ea typeface="+mn-ea"/>
              </a:rPr>
              <a:t>중식과 </a:t>
            </a:r>
            <a:r>
              <a:rPr lang="ko-KR" altLang="en-US" sz="900" b="1" spc="-100" dirty="0" err="1">
                <a:latin typeface="+mn-ea"/>
                <a:ea typeface="+mn-ea"/>
              </a:rPr>
              <a:t>석식을</a:t>
            </a:r>
            <a:r>
              <a:rPr lang="ko-KR" altLang="en-US" sz="900" b="1" spc="-100" dirty="0">
                <a:latin typeface="+mn-ea"/>
                <a:ea typeface="+mn-ea"/>
              </a:rPr>
              <a:t> 제공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F18E2524-F1EE-43F0-9416-BFAED9F23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6856" y="2321911"/>
            <a:ext cx="243590" cy="243590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5651D50F-5820-44F4-8F56-B706D0B2477A}"/>
              </a:ext>
            </a:extLst>
          </p:cNvPr>
          <p:cNvSpPr/>
          <p:nvPr/>
        </p:nvSpPr>
        <p:spPr>
          <a:xfrm>
            <a:off x="737270" y="1023134"/>
            <a:ext cx="6553739" cy="154333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0F6D9DB-EB3D-4920-9E1B-C7222844D74F}"/>
              </a:ext>
            </a:extLst>
          </p:cNvPr>
          <p:cNvSpPr/>
          <p:nvPr/>
        </p:nvSpPr>
        <p:spPr>
          <a:xfrm>
            <a:off x="665269" y="93171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4F6CEE-0EF2-41F1-A8C0-C79C40BB2C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438" y="3975134"/>
            <a:ext cx="3212412" cy="1586271"/>
          </a:xfrm>
          <a:prstGeom prst="rect">
            <a:avLst/>
          </a:prstGeom>
        </p:spPr>
      </p:pic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432AF84-F71B-494B-83B2-BCF60D8D021E}"/>
              </a:ext>
            </a:extLst>
          </p:cNvPr>
          <p:cNvCxnSpPr>
            <a:cxnSpLocks/>
          </p:cNvCxnSpPr>
          <p:nvPr/>
        </p:nvCxnSpPr>
        <p:spPr bwMode="auto">
          <a:xfrm>
            <a:off x="2317581" y="2472645"/>
            <a:ext cx="0" cy="1554246"/>
          </a:xfrm>
          <a:prstGeom prst="straightConnector1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D4642BB-6F2E-4293-B8D0-11F722A8E173}"/>
              </a:ext>
            </a:extLst>
          </p:cNvPr>
          <p:cNvSpPr/>
          <p:nvPr/>
        </p:nvSpPr>
        <p:spPr>
          <a:xfrm>
            <a:off x="628296" y="3892478"/>
            <a:ext cx="233272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00" b="1" dirty="0"/>
              <a:t>1-1</a:t>
            </a:r>
            <a:endParaRPr lang="ko-KR" altLang="en-US" sz="1000" b="1" dirty="0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DD5E58A-8971-4BB9-B06E-ED7F3222CFC8}"/>
              </a:ext>
            </a:extLst>
          </p:cNvPr>
          <p:cNvCxnSpPr>
            <a:stCxn id="41" idx="3"/>
            <a:endCxn id="28" idx="1"/>
          </p:cNvCxnSpPr>
          <p:nvPr/>
        </p:nvCxnSpPr>
        <p:spPr bwMode="auto">
          <a:xfrm>
            <a:off x="7291009" y="1794801"/>
            <a:ext cx="304351" cy="1363901"/>
          </a:xfrm>
          <a:prstGeom prst="bentConnector3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2707556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종합반</a:t>
            </a:r>
            <a:r>
              <a:rPr lang="ko-KR" altLang="en-US" b="0" dirty="0"/>
              <a:t>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E0ADAB-8998-4BD3-8989-CF2D7A68276B}"/>
              </a:ext>
            </a:extLst>
          </p:cNvPr>
          <p:cNvSpPr txBox="1"/>
          <p:nvPr/>
        </p:nvSpPr>
        <p:spPr>
          <a:xfrm>
            <a:off x="704850" y="332656"/>
            <a:ext cx="662463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전문 입시 담임선생님의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 err="1">
                <a:latin typeface="+mn-ea"/>
                <a:ea typeface="+mn-ea"/>
              </a:rPr>
              <a:t>담임으로서의</a:t>
            </a:r>
            <a:r>
              <a:rPr lang="ko-KR" altLang="en-US" sz="1000" spc="-100" dirty="0">
                <a:latin typeface="+mn-ea"/>
                <a:ea typeface="+mn-ea"/>
              </a:rPr>
              <a:t> 역량과 입시 전문가로서의 전문성으로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최상위권 대입 성공을 위해 </a:t>
            </a:r>
            <a:r>
              <a:rPr lang="ko-KR" altLang="en-US" sz="1000" b="1" spc="-100" dirty="0" err="1">
                <a:latin typeface="+mn-ea"/>
                <a:ea typeface="+mn-ea"/>
              </a:rPr>
              <a:t>입시∙학습∙생활관리</a:t>
            </a:r>
            <a:r>
              <a:rPr lang="ko-KR" altLang="en-US" sz="1000" spc="-100" dirty="0" err="1">
                <a:latin typeface="+mn-ea"/>
                <a:ea typeface="+mn-ea"/>
              </a:rPr>
              <a:t>를</a:t>
            </a:r>
            <a:r>
              <a:rPr lang="ko-KR" altLang="en-US" sz="1000" spc="-100" dirty="0">
                <a:latin typeface="+mn-ea"/>
                <a:ea typeface="+mn-ea"/>
              </a:rPr>
              <a:t>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5D588C-3BB0-46AB-861D-D34C948B4E7B}"/>
              </a:ext>
            </a:extLst>
          </p:cNvPr>
          <p:cNvSpPr txBox="1"/>
          <p:nvPr/>
        </p:nvSpPr>
        <p:spPr>
          <a:xfrm>
            <a:off x="920552" y="348045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02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EA0B5F-3B63-4C87-9A00-A6E4F0A338D2}"/>
              </a:ext>
            </a:extLst>
          </p:cNvPr>
          <p:cNvSpPr/>
          <p:nvPr/>
        </p:nvSpPr>
        <p:spPr>
          <a:xfrm>
            <a:off x="704850" y="1755939"/>
            <a:ext cx="6624637" cy="38654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00" dirty="0">
                <a:solidFill>
                  <a:schemeClr val="tx1"/>
                </a:solidFill>
                <a:latin typeface="+mn-ea"/>
              </a:rPr>
              <a:t>각 </a:t>
            </a:r>
            <a:r>
              <a:rPr lang="ko-KR" altLang="en-US" spc="-100" dirty="0" err="1">
                <a:solidFill>
                  <a:schemeClr val="tx1"/>
                </a:solidFill>
                <a:latin typeface="+mn-ea"/>
              </a:rPr>
              <a:t>탭별</a:t>
            </a:r>
            <a:r>
              <a:rPr lang="ko-KR" altLang="en-US" spc="-100" dirty="0">
                <a:solidFill>
                  <a:schemeClr val="tx1"/>
                </a:solidFill>
                <a:latin typeface="+mn-ea"/>
              </a:rPr>
              <a:t> 내용 노출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D02E9D7-06D5-41C3-91DB-B95FE6B8A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9043" y="1227977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0148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입시관리</a:t>
                      </a:r>
                      <a:endParaRPr lang="ko-KR" altLang="en-US" sz="900" b="1" u="sng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학습관리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생활관리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AC397365-3AD7-41E3-A362-771F737CD458}"/>
              </a:ext>
            </a:extLst>
          </p:cNvPr>
          <p:cNvSpPr/>
          <p:nvPr/>
        </p:nvSpPr>
        <p:spPr>
          <a:xfrm>
            <a:off x="699042" y="1212588"/>
            <a:ext cx="6630445" cy="38669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B11D75-34F3-4680-B364-3356520E53F1}"/>
              </a:ext>
            </a:extLst>
          </p:cNvPr>
          <p:cNvSpPr/>
          <p:nvPr/>
        </p:nvSpPr>
        <p:spPr>
          <a:xfrm>
            <a:off x="626891" y="113638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FA739A0-2570-468C-9005-E919D456B21C}"/>
              </a:ext>
            </a:extLst>
          </p:cNvPr>
          <p:cNvSpPr/>
          <p:nvPr/>
        </p:nvSpPr>
        <p:spPr>
          <a:xfrm>
            <a:off x="626891" y="170153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833620"/>
              </p:ext>
            </p:extLst>
          </p:nvPr>
        </p:nvGraphicFramePr>
        <p:xfrm>
          <a:off x="8104412" y="211913"/>
          <a:ext cx="1800000" cy="709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5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재수종합반 시스템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382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탭으로 구성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 자동 롤링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(7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각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탭별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내용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59~61p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1766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정규반</a:t>
            </a:r>
            <a:r>
              <a:rPr lang="ko-KR" altLang="en-US" b="0" dirty="0"/>
              <a:t>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083649"/>
              </p:ext>
            </p:extLst>
          </p:nvPr>
        </p:nvGraphicFramePr>
        <p:xfrm>
          <a:off x="8104412" y="211913"/>
          <a:ext cx="1800000" cy="390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모집요강 및 지원혜택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04178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28FBFBC-D314-40B6-A9CF-3EE1AE89110A}"/>
              </a:ext>
            </a:extLst>
          </p:cNvPr>
          <p:cNvSpPr txBox="1"/>
          <p:nvPr/>
        </p:nvSpPr>
        <p:spPr>
          <a:xfrm>
            <a:off x="703343" y="548680"/>
            <a:ext cx="662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50" dirty="0">
                <a:latin typeface="+mn-ea"/>
                <a:ea typeface="+mn-ea"/>
              </a:rPr>
              <a:t>러셀</a:t>
            </a:r>
            <a:r>
              <a:rPr lang="en-US" altLang="ko-KR" sz="1800" b="1" spc="-150" dirty="0">
                <a:latin typeface="+mn-ea"/>
                <a:ea typeface="+mn-ea"/>
              </a:rPr>
              <a:t>CORE </a:t>
            </a:r>
            <a:r>
              <a:rPr lang="ko-KR" altLang="en-US" sz="1800" b="1" spc="-150" dirty="0">
                <a:latin typeface="+mn-ea"/>
                <a:ea typeface="+mn-ea"/>
              </a:rPr>
              <a:t>광주</a:t>
            </a:r>
            <a:r>
              <a:rPr lang="en-US" altLang="ko-KR" sz="1800" b="1" spc="-150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800" b="1" spc="-150" dirty="0">
                <a:latin typeface="+mn-ea"/>
                <a:ea typeface="+mn-ea"/>
              </a:rPr>
              <a:t>N</a:t>
            </a:r>
            <a:r>
              <a:rPr lang="ko-KR" altLang="en-US" sz="1800" b="1" spc="-150" dirty="0">
                <a:latin typeface="+mn-ea"/>
                <a:ea typeface="+mn-ea"/>
              </a:rPr>
              <a:t>수 </a:t>
            </a:r>
            <a:r>
              <a:rPr lang="ko-KR" altLang="en-US" sz="1800" b="1" spc="-150" dirty="0" err="1">
                <a:latin typeface="+mn-ea"/>
                <a:ea typeface="+mn-ea"/>
              </a:rPr>
              <a:t>정규반</a:t>
            </a:r>
            <a:r>
              <a:rPr lang="ko-KR" altLang="en-US" sz="1800" b="1" spc="-150" dirty="0">
                <a:latin typeface="+mn-ea"/>
                <a:ea typeface="+mn-ea"/>
              </a:rPr>
              <a:t> </a:t>
            </a:r>
            <a:r>
              <a:rPr lang="ko-KR" altLang="en-US" sz="1800" b="1" spc="-150" dirty="0">
                <a:solidFill>
                  <a:srgbClr val="0070C0"/>
                </a:solidFill>
                <a:latin typeface="+mn-ea"/>
                <a:ea typeface="+mn-ea"/>
              </a:rPr>
              <a:t>모집요강 및 </a:t>
            </a:r>
            <a:r>
              <a:rPr lang="ko-KR" altLang="en-US" sz="1800" b="1" spc="-150" dirty="0" err="1">
                <a:solidFill>
                  <a:srgbClr val="0070C0"/>
                </a:solidFill>
                <a:latin typeface="+mn-ea"/>
                <a:ea typeface="+mn-ea"/>
              </a:rPr>
              <a:t>지원혜택</a:t>
            </a:r>
            <a:endParaRPr lang="en-US" altLang="ko-KR" sz="1800" b="1" spc="-15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F2E79F-9E17-472D-B3C9-EB9BFBAEADB2}"/>
              </a:ext>
            </a:extLst>
          </p:cNvPr>
          <p:cNvSpPr/>
          <p:nvPr/>
        </p:nvSpPr>
        <p:spPr bwMode="auto">
          <a:xfrm>
            <a:off x="1677940" y="561816"/>
            <a:ext cx="1476061" cy="347807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314021A-2F11-4DC6-AC92-15F6425C68D2}"/>
              </a:ext>
            </a:extLst>
          </p:cNvPr>
          <p:cNvSpPr/>
          <p:nvPr/>
        </p:nvSpPr>
        <p:spPr>
          <a:xfrm>
            <a:off x="1568624" y="47970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2F447EA-0994-4017-AB04-99A809D03F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909221"/>
              </p:ext>
            </p:extLst>
          </p:nvPr>
        </p:nvGraphicFramePr>
        <p:xfrm>
          <a:off x="709235" y="1062405"/>
          <a:ext cx="6761031" cy="26221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7995">
                  <a:extLst>
                    <a:ext uri="{9D8B030D-6E8A-4147-A177-3AD203B41FA5}">
                      <a16:colId xmlns:a16="http://schemas.microsoft.com/office/drawing/2014/main" val="1092623395"/>
                    </a:ext>
                  </a:extLst>
                </a:gridCol>
                <a:gridCol w="1643063">
                  <a:extLst>
                    <a:ext uri="{9D8B030D-6E8A-4147-A177-3AD203B41FA5}">
                      <a16:colId xmlns:a16="http://schemas.microsoft.com/office/drawing/2014/main" val="2915967735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183425901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864212238"/>
                    </a:ext>
                  </a:extLst>
                </a:gridCol>
                <a:gridCol w="694965">
                  <a:extLst>
                    <a:ext uri="{9D8B030D-6E8A-4147-A177-3AD203B41FA5}">
                      <a16:colId xmlns:a16="http://schemas.microsoft.com/office/drawing/2014/main" val="108546172"/>
                    </a:ext>
                  </a:extLst>
                </a:gridCol>
                <a:gridCol w="670064">
                  <a:extLst>
                    <a:ext uri="{9D8B030D-6E8A-4147-A177-3AD203B41FA5}">
                      <a16:colId xmlns:a16="http://schemas.microsoft.com/office/drawing/2014/main" val="466916064"/>
                    </a:ext>
                  </a:extLst>
                </a:gridCol>
              </a:tblGrid>
              <a:tr h="3179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반명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지원 자격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내신전형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대학 재학생 전형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의무</a:t>
                      </a:r>
                      <a:endParaRPr lang="en-US" altLang="ko-KR" sz="800" u="none" strike="noStrike"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강좌수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바자관</a:t>
                      </a:r>
                      <a:b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수강료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636813"/>
                  </a:ext>
                </a:extLst>
              </a:tr>
              <a:tr h="3312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HS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국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탐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(2) 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합 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등급 이내</a:t>
                      </a:r>
                      <a:b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수능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, 9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평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일반고 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1.3 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이내</a:t>
                      </a:r>
                      <a:b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자사고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특목고 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2.2 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이내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〮인문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연세대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고려대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성균관대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서강대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한양대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〮자연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치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약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카이스트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포항공대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연세대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고려대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310,000</a:t>
                      </a:r>
                    </a:p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(50%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지원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546723"/>
                  </a:ext>
                </a:extLst>
              </a:tr>
              <a:tr h="4023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서울대</a:t>
                      </a:r>
                      <a:b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의치대반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국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영 또는 국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탐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(2) 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중</a:t>
                      </a:r>
                      <a:b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개 영역 합 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등급 이내</a:t>
                      </a:r>
                      <a:b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수능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, 9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평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, 6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평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탐구 소수점 절사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일반고 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1.7 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이내</a:t>
                      </a:r>
                      <a:b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자사고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특목고 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2.7 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이내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〮인문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이화여대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중앙대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경희대</a:t>
                      </a:r>
                      <a:endParaRPr lang="en-US" altLang="ko-KR" sz="8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한국외대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서울시립대</a:t>
                      </a:r>
                      <a:endParaRPr lang="en-US" altLang="ko-KR" sz="8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〮자연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성균관대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서강대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한양대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수의대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496,000</a:t>
                      </a:r>
                    </a:p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(20%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지원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775377"/>
                  </a:ext>
                </a:extLst>
              </a:tr>
              <a:tr h="4023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연고대반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국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영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탐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(1) 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중 </a:t>
                      </a:r>
                      <a:b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개 영역 합 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등급 이내</a:t>
                      </a:r>
                      <a:b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수능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, 9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평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, 6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평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일반고 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2.3 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이내</a:t>
                      </a:r>
                      <a:b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자사고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특목고 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3.2 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이내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〮인문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건국대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동국대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홍익대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숙명여대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인하대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아주대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〮자연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중앙대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경희대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이화여대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서울시립대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건국대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동국대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홍익대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숙명여대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인하대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아주대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620,000 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371095"/>
                  </a:ext>
                </a:extLst>
              </a:tr>
              <a:tr h="4023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블루반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국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영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탐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(1) 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중 </a:t>
                      </a:r>
                      <a:b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개 영역 합 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등급 이내</a:t>
                      </a:r>
                      <a:b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수능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, 9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평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, 6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평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620,000 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177042"/>
                  </a:ext>
                </a:extLst>
              </a:tr>
              <a:tr h="4023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그린반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정원의 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5% 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이내</a:t>
                      </a:r>
                      <a:b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원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부원장 면담 후 입학 여부 결정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620,000 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433958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D9005E65-3112-436E-BA90-E305EA1577F6}"/>
              </a:ext>
            </a:extLst>
          </p:cNvPr>
          <p:cNvSpPr/>
          <p:nvPr/>
        </p:nvSpPr>
        <p:spPr>
          <a:xfrm>
            <a:off x="625186" y="98620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258EE2-23F5-4203-889E-07059E31FCD0}"/>
              </a:ext>
            </a:extLst>
          </p:cNvPr>
          <p:cNvSpPr/>
          <p:nvPr/>
        </p:nvSpPr>
        <p:spPr>
          <a:xfrm>
            <a:off x="703342" y="3773358"/>
            <a:ext cx="662614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* </a:t>
            </a:r>
            <a:r>
              <a:rPr lang="ko-KR" altLang="en-US" dirty="0" err="1">
                <a:solidFill>
                  <a:srgbClr val="222222"/>
                </a:solidFill>
                <a:latin typeface="+mn-ea"/>
                <a:ea typeface="+mn-ea"/>
              </a:rPr>
              <a:t>정규반이란</a:t>
            </a:r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강남</a:t>
            </a:r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대치</a:t>
            </a:r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분당에서 진행하는 현장 수업을 러셀</a:t>
            </a:r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CORE 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광주학원에서 실시간으로  수업과 현장 </a:t>
            </a:r>
            <a:r>
              <a:rPr lang="ko-KR" altLang="en-US" dirty="0" err="1">
                <a:solidFill>
                  <a:srgbClr val="222222"/>
                </a:solidFill>
                <a:latin typeface="+mn-ea"/>
                <a:ea typeface="+mn-ea"/>
              </a:rPr>
              <a:t>단과강의를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 수강하는 프로그램입니다</a:t>
            </a:r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LIVE 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수업의 경우 </a:t>
            </a:r>
            <a:r>
              <a:rPr lang="ko-KR" altLang="en-US" dirty="0" err="1">
                <a:solidFill>
                  <a:srgbClr val="222222"/>
                </a:solidFill>
                <a:latin typeface="+mn-ea"/>
                <a:ea typeface="+mn-ea"/>
              </a:rPr>
              <a:t>인강용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 콘텐츠가 아닌 </a:t>
            </a:r>
            <a:r>
              <a:rPr lang="ko-KR" altLang="en-US" dirty="0" err="1">
                <a:solidFill>
                  <a:srgbClr val="222222"/>
                </a:solidFill>
                <a:latin typeface="+mn-ea"/>
                <a:ea typeface="+mn-ea"/>
              </a:rPr>
              <a:t>현장강의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 콘텐츠와 테스트를 동일하게 진행합니다</a:t>
            </a:r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요강 상의 </a:t>
            </a:r>
            <a:r>
              <a:rPr lang="ko-KR" altLang="en-US" dirty="0" err="1">
                <a:solidFill>
                  <a:srgbClr val="222222"/>
                </a:solidFill>
                <a:latin typeface="+mn-ea"/>
                <a:ea typeface="+mn-ea"/>
              </a:rPr>
              <a:t>성적대별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 반 편성으로 </a:t>
            </a:r>
            <a:r>
              <a:rPr lang="ko-KR" altLang="en-US" dirty="0" err="1">
                <a:solidFill>
                  <a:srgbClr val="222222"/>
                </a:solidFill>
                <a:latin typeface="+mn-ea"/>
                <a:ea typeface="+mn-ea"/>
              </a:rPr>
              <a:t>정규강좌를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 선택하여 수강합니다</a:t>
            </a:r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222222"/>
                </a:solidFill>
                <a:latin typeface="+mn-ea"/>
                <a:ea typeface="+mn-ea"/>
              </a:rPr>
              <a:t>성적대별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 정규 단과 수강료는 과목당 </a:t>
            </a:r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190,000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원</a:t>
            </a:r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, </a:t>
            </a:r>
            <a:r>
              <a:rPr lang="ko-KR" altLang="en-US" dirty="0" err="1">
                <a:solidFill>
                  <a:srgbClr val="222222"/>
                </a:solidFill>
                <a:latin typeface="+mn-ea"/>
                <a:ea typeface="+mn-ea"/>
              </a:rPr>
              <a:t>바른공부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 자습전용관은 </a:t>
            </a:r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620,000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원</a:t>
            </a:r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(1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개월 기준</a:t>
            </a:r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/</a:t>
            </a:r>
            <a:r>
              <a:rPr lang="ko-KR" altLang="en-US" dirty="0" err="1">
                <a:solidFill>
                  <a:srgbClr val="222222"/>
                </a:solidFill>
                <a:latin typeface="+mn-ea"/>
                <a:ea typeface="+mn-ea"/>
              </a:rPr>
              <a:t>정규반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 장학지원</a:t>
            </a:r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222222"/>
                </a:solidFill>
                <a:latin typeface="+mn-ea"/>
                <a:ea typeface="+mn-ea"/>
              </a:rPr>
              <a:t>현장단과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 수업의 경우 과목당 </a:t>
            </a:r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300,000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원</a:t>
            </a:r>
            <a:endParaRPr lang="en-US" altLang="ko-KR" dirty="0">
              <a:solidFill>
                <a:srgbClr val="222222"/>
              </a:solidFill>
              <a:latin typeface="+mn-ea"/>
              <a:ea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LIVE 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또는 현장 단과 수강생의 경우</a:t>
            </a:r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, </a:t>
            </a:r>
            <a:r>
              <a:rPr lang="ko-KR" altLang="en-US" dirty="0" err="1">
                <a:solidFill>
                  <a:srgbClr val="222222"/>
                </a:solidFill>
                <a:latin typeface="+mn-ea"/>
                <a:ea typeface="+mn-ea"/>
              </a:rPr>
              <a:t>종합반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 수업의 일부만 수강 불가함</a:t>
            </a:r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(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단</a:t>
            </a:r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, </a:t>
            </a:r>
            <a:r>
              <a:rPr lang="ko-KR" altLang="en-US" dirty="0" err="1">
                <a:solidFill>
                  <a:srgbClr val="222222"/>
                </a:solidFill>
                <a:latin typeface="+mn-ea"/>
                <a:ea typeface="+mn-ea"/>
              </a:rPr>
              <a:t>현장강의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 단과는 수강 가능</a:t>
            </a:r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+mn-ea"/>
              <a:ea typeface="+mn-ea"/>
            </a:endParaRPr>
          </a:p>
          <a:p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[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등록 절차</a:t>
            </a:r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]</a:t>
            </a:r>
          </a:p>
          <a:p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1. 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성적표</a:t>
            </a:r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(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모의고사 또는 내신 증빙서류</a:t>
            </a:r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) 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제출</a:t>
            </a:r>
            <a:b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</a:br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- 4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층 </a:t>
            </a:r>
            <a:r>
              <a:rPr lang="ko-KR" altLang="en-US" dirty="0" err="1">
                <a:solidFill>
                  <a:srgbClr val="222222"/>
                </a:solidFill>
                <a:latin typeface="+mn-ea"/>
                <a:ea typeface="+mn-ea"/>
              </a:rPr>
              <a:t>입학팀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 또는 광주 </a:t>
            </a:r>
            <a:r>
              <a:rPr lang="ko-KR" altLang="en-US" dirty="0" err="1">
                <a:solidFill>
                  <a:srgbClr val="222222"/>
                </a:solidFill>
                <a:latin typeface="+mn-ea"/>
                <a:ea typeface="+mn-ea"/>
              </a:rPr>
              <a:t>카카오채널</a:t>
            </a:r>
            <a:b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</a:b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 * </a:t>
            </a:r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2023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년 모의고사 성적의 경우 </a:t>
            </a:r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6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평</a:t>
            </a:r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, 9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평</a:t>
            </a:r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수능까지 성적으로 반영</a:t>
            </a:r>
            <a:b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</a:br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2. 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위 조건을 충족한 경우</a:t>
            </a:r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해당 반으로 배정 후 학원에서 별도 안내</a:t>
            </a:r>
            <a:b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</a:b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* 해당 반 정원의 제한으로 입학이 취소될 수도 있는 점 양해 바랍니다</a:t>
            </a:r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.</a:t>
            </a:r>
            <a:endParaRPr lang="en-US" altLang="ko-KR" b="0" i="0" dirty="0">
              <a:solidFill>
                <a:srgbClr val="222222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21703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종합반</a:t>
            </a:r>
            <a:r>
              <a:rPr lang="ko-KR" altLang="en-US" b="0" dirty="0"/>
              <a:t>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930508"/>
              </p:ext>
            </p:extLst>
          </p:nvPr>
        </p:nvGraphicFramePr>
        <p:xfrm>
          <a:off x="8104412" y="211913"/>
          <a:ext cx="1800000" cy="3322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5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재수종합반 시스템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35984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적용 이미지 참고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b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2024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b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https://coregj.megastudy.net/intro/2023/winter/index.asp</a:t>
                      </a:r>
                      <a:b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정규반과 동일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71821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 내 이미지 활용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https://russeldata.megastudy.net/campus/images/russel/core_gj/2023/winter/cont06_tab01_img01.jpg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 내 이미지 활용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https://russeldata.megastudy.net/campus/images/russel/core_gj/2023/winter/cont06_tab01_img02.jpg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 내 이미지 활용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https://russeldata.megastudy.net/campus/images/russel/core_gj/2023/winter/cont06_tab01_img03.jpg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2068530"/>
                  </a:ext>
                </a:extLst>
              </a:tr>
            </a:tbl>
          </a:graphicData>
        </a:graphic>
      </p:graphicFrame>
      <p:sp>
        <p:nvSpPr>
          <p:cNvPr id="41" name="모서리가 둥근 직사각형 30">
            <a:extLst>
              <a:ext uri="{FF2B5EF4-FFF2-40B4-BE49-F238E27FC236}">
                <a16:creationId xmlns:a16="http://schemas.microsoft.com/office/drawing/2014/main" id="{415792DB-BFCE-4514-9C07-FFEF46C564B3}"/>
              </a:ext>
            </a:extLst>
          </p:cNvPr>
          <p:cNvSpPr/>
          <p:nvPr/>
        </p:nvSpPr>
        <p:spPr bwMode="auto">
          <a:xfrm>
            <a:off x="70485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8" name="Picture 2" descr="https://russeldata.megastudy.net/campus/images/russel/core_gj/2023/winter/cont06_tab01_img01.jpg">
            <a:extLst>
              <a:ext uri="{FF2B5EF4-FFF2-40B4-BE49-F238E27FC236}">
                <a16:creationId xmlns:a16="http://schemas.microsoft.com/office/drawing/2014/main" id="{FA0005C2-0B60-4B6A-90DA-5216EA253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64" y="1533865"/>
            <a:ext cx="1135800" cy="117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177CDA13-A7AF-4C31-A65A-2F53AB35330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9043" y="553743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0148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입시관리</a:t>
                      </a:r>
                      <a:endParaRPr lang="ko-KR" altLang="en-US" sz="900" b="1" u="sng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학습관리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생활관리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03AF12CB-81AA-4B3E-B836-5D51688B932D}"/>
              </a:ext>
            </a:extLst>
          </p:cNvPr>
          <p:cNvSpPr txBox="1"/>
          <p:nvPr/>
        </p:nvSpPr>
        <p:spPr>
          <a:xfrm>
            <a:off x="704850" y="1074613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치열한 입시에서 목표 대학 합격</a:t>
            </a:r>
            <a:r>
              <a:rPr lang="ko-KR" altLang="en-US" sz="1000" spc="-100" dirty="0">
                <a:latin typeface="+mn-ea"/>
                <a:ea typeface="+mn-ea"/>
              </a:rPr>
              <a:t>을 위한 전문적인 </a:t>
            </a:r>
            <a:r>
              <a:rPr lang="ko-KR" altLang="en-US" sz="1000" spc="-100" dirty="0" err="1">
                <a:latin typeface="+mn-ea"/>
                <a:ea typeface="+mn-ea"/>
              </a:rPr>
              <a:t>입시관리를</a:t>
            </a:r>
            <a:r>
              <a:rPr lang="ko-KR" altLang="en-US" sz="1000" spc="-100" dirty="0">
                <a:latin typeface="+mn-ea"/>
                <a:ea typeface="+mn-ea"/>
              </a:rPr>
              <a:t>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51" name="모서리가 둥근 직사각형 28">
            <a:extLst>
              <a:ext uri="{FF2B5EF4-FFF2-40B4-BE49-F238E27FC236}">
                <a16:creationId xmlns:a16="http://schemas.microsoft.com/office/drawing/2014/main" id="{42B9F134-A5FB-4C0B-B2F8-6570DA8EA790}"/>
              </a:ext>
            </a:extLst>
          </p:cNvPr>
          <p:cNvSpPr/>
          <p:nvPr/>
        </p:nvSpPr>
        <p:spPr bwMode="auto">
          <a:xfrm>
            <a:off x="2942441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7936E8D9-1DD8-459C-B7BC-9A80FF6B569C}"/>
              </a:ext>
            </a:extLst>
          </p:cNvPr>
          <p:cNvCxnSpPr/>
          <p:nvPr/>
        </p:nvCxnSpPr>
        <p:spPr bwMode="auto">
          <a:xfrm>
            <a:off x="79286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9DD6AC9-8939-4014-AAB1-C151EF2B00B4}"/>
              </a:ext>
            </a:extLst>
          </p:cNvPr>
          <p:cNvSpPr txBox="1"/>
          <p:nvPr/>
        </p:nvSpPr>
        <p:spPr>
          <a:xfrm>
            <a:off x="79286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맞춤 입시 전략 제시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9544E87-C444-420B-A5ED-BBC49504A0DD}"/>
              </a:ext>
            </a:extLst>
          </p:cNvPr>
          <p:cNvSpPr txBox="1"/>
          <p:nvPr/>
        </p:nvSpPr>
        <p:spPr>
          <a:xfrm>
            <a:off x="792864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수능 성적 </a:t>
            </a:r>
            <a:r>
              <a:rPr lang="ko-KR" altLang="en-US" sz="900" spc="-100" dirty="0" err="1">
                <a:latin typeface="+mn-ea"/>
                <a:ea typeface="+mn-ea"/>
              </a:rPr>
              <a:t>부터</a:t>
            </a:r>
            <a:r>
              <a:rPr lang="ko-KR" altLang="en-US" sz="900" spc="-100" dirty="0">
                <a:latin typeface="+mn-ea"/>
                <a:ea typeface="+mn-ea"/>
              </a:rPr>
              <a:t> 모의고사 까지 </a:t>
            </a:r>
            <a:r>
              <a:rPr lang="ko-KR" altLang="en-US" sz="900" spc="-100" dirty="0" err="1">
                <a:latin typeface="+mn-ea"/>
                <a:ea typeface="+mn-ea"/>
              </a:rPr>
              <a:t>재원생들의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b="1" spc="-100" dirty="0">
                <a:latin typeface="+mn-ea"/>
                <a:ea typeface="+mn-ea"/>
              </a:rPr>
              <a:t>성적 데이터를 체계적으로 누적 관리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누적된 </a:t>
            </a:r>
            <a:r>
              <a:rPr lang="ko-KR" altLang="en-US" sz="900" spc="-100" dirty="0" err="1">
                <a:latin typeface="+mn-ea"/>
                <a:ea typeface="+mn-ea"/>
              </a:rPr>
              <a:t>재원생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spc="-100" dirty="0" err="1">
                <a:latin typeface="+mn-ea"/>
                <a:ea typeface="+mn-ea"/>
              </a:rPr>
              <a:t>입시결과</a:t>
            </a:r>
            <a:r>
              <a:rPr lang="ko-KR" altLang="en-US" sz="900" spc="-100" dirty="0">
                <a:latin typeface="+mn-ea"/>
                <a:ea typeface="+mn-ea"/>
              </a:rPr>
              <a:t> 데이터 기반으로 </a:t>
            </a:r>
            <a:r>
              <a:rPr lang="ko-KR" altLang="en-US" sz="900" b="1" spc="-100" dirty="0">
                <a:latin typeface="+mn-ea"/>
                <a:ea typeface="+mn-ea"/>
              </a:rPr>
              <a:t>개인 목표에 맞춘 입시</a:t>
            </a:r>
            <a:r>
              <a:rPr lang="en-US" altLang="ko-KR" sz="900" b="1" spc="-100" dirty="0">
                <a:latin typeface="+mn-ea"/>
                <a:ea typeface="+mn-ea"/>
              </a:rPr>
              <a:t>(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</a:t>
            </a:r>
            <a:r>
              <a:rPr lang="en-US" altLang="ko-KR" sz="900" b="1" spc="-100" dirty="0">
                <a:latin typeface="+mn-ea"/>
                <a:ea typeface="+mn-ea"/>
              </a:rPr>
              <a:t>) </a:t>
            </a:r>
            <a:r>
              <a:rPr lang="ko-KR" altLang="en-US" sz="900" b="1" spc="-100" dirty="0">
                <a:latin typeface="+mn-ea"/>
                <a:ea typeface="+mn-ea"/>
              </a:rPr>
              <a:t>방향 제시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28FF7D81-F1AA-49E3-A11A-95FF91176918}"/>
              </a:ext>
            </a:extLst>
          </p:cNvPr>
          <p:cNvCxnSpPr/>
          <p:nvPr/>
        </p:nvCxnSpPr>
        <p:spPr bwMode="auto">
          <a:xfrm>
            <a:off x="3030455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43ABE76-19EF-40BB-BB8A-BE0076A9365E}"/>
              </a:ext>
            </a:extLst>
          </p:cNvPr>
          <p:cNvSpPr txBox="1"/>
          <p:nvPr/>
        </p:nvSpPr>
        <p:spPr>
          <a:xfrm>
            <a:off x="3030455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pc="-100" dirty="0">
                <a:latin typeface="+mn-ea"/>
                <a:ea typeface="+mn-ea"/>
              </a:rPr>
              <a:t>1:1 </a:t>
            </a:r>
            <a:r>
              <a:rPr lang="ko-KR" altLang="en-US" sz="1000" b="1" spc="-100" dirty="0">
                <a:latin typeface="+mn-ea"/>
                <a:ea typeface="+mn-ea"/>
              </a:rPr>
              <a:t>맞춤 입시상담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6552348-DC78-487B-88DD-EC2307FEBE34}"/>
              </a:ext>
            </a:extLst>
          </p:cNvPr>
          <p:cNvSpPr txBox="1"/>
          <p:nvPr/>
        </p:nvSpPr>
        <p:spPr>
          <a:xfrm>
            <a:off x="3030455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개별 성적 포트폴리오 기반으로 </a:t>
            </a:r>
            <a:r>
              <a:rPr lang="ko-KR" altLang="en-US" sz="900" b="1" spc="-100" dirty="0">
                <a:latin typeface="+mn-ea"/>
                <a:ea typeface="+mn-ea"/>
              </a:rPr>
              <a:t>체계적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전문적 </a:t>
            </a:r>
            <a:r>
              <a:rPr lang="en-US" altLang="ko-KR" sz="900" b="1" spc="-100" dirty="0">
                <a:latin typeface="+mn-ea"/>
                <a:ea typeface="+mn-ea"/>
              </a:rPr>
              <a:t>1:1 </a:t>
            </a:r>
            <a:r>
              <a:rPr lang="ko-KR" altLang="en-US" sz="900" b="1" spc="-100" dirty="0">
                <a:latin typeface="+mn-ea"/>
                <a:ea typeface="+mn-ea"/>
              </a:rPr>
              <a:t>맞춤 상담 진행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목표 대학 합격을 위한 입시전문가의 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 지원 전략 컨설팅 진행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목표 학교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학과에 필요한 요소 및 점수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 err="1">
                <a:latin typeface="+mn-ea"/>
                <a:ea typeface="+mn-ea"/>
              </a:rPr>
              <a:t>재원생</a:t>
            </a:r>
            <a:r>
              <a:rPr lang="ko-KR" altLang="en-US" sz="900" spc="-100" dirty="0">
                <a:latin typeface="+mn-ea"/>
                <a:ea typeface="+mn-ea"/>
              </a:rPr>
              <a:t> 사례들을 통해 </a:t>
            </a:r>
            <a:r>
              <a:rPr lang="ko-KR" altLang="en-US" sz="900" b="1" spc="-100" dirty="0">
                <a:latin typeface="+mn-ea"/>
                <a:ea typeface="+mn-ea"/>
              </a:rPr>
              <a:t>학습계획 수립</a:t>
            </a:r>
          </a:p>
        </p:txBody>
      </p:sp>
      <p:sp>
        <p:nvSpPr>
          <p:cNvPr id="58" name="모서리가 둥근 직사각형 37">
            <a:extLst>
              <a:ext uri="{FF2B5EF4-FFF2-40B4-BE49-F238E27FC236}">
                <a16:creationId xmlns:a16="http://schemas.microsoft.com/office/drawing/2014/main" id="{67CAC344-64C9-40D9-AAFB-AF198C23F8EF}"/>
              </a:ext>
            </a:extLst>
          </p:cNvPr>
          <p:cNvSpPr/>
          <p:nvPr/>
        </p:nvSpPr>
        <p:spPr bwMode="auto">
          <a:xfrm>
            <a:off x="516957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10D652F-4152-49E0-810D-79B558E49A19}"/>
              </a:ext>
            </a:extLst>
          </p:cNvPr>
          <p:cNvCxnSpPr/>
          <p:nvPr/>
        </p:nvCxnSpPr>
        <p:spPr bwMode="auto">
          <a:xfrm>
            <a:off x="525758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5599E59-F93A-410B-810C-FAC0925AEA73}"/>
              </a:ext>
            </a:extLst>
          </p:cNvPr>
          <p:cNvSpPr txBox="1"/>
          <p:nvPr/>
        </p:nvSpPr>
        <p:spPr>
          <a:xfrm>
            <a:off x="525758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입시 특강 및 간담회 진행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460814D-C0CC-47DA-9C7C-6387CFA70942}"/>
              </a:ext>
            </a:extLst>
          </p:cNvPr>
          <p:cNvSpPr txBox="1"/>
          <p:nvPr/>
        </p:nvSpPr>
        <p:spPr>
          <a:xfrm>
            <a:off x="5257584" y="3148588"/>
            <a:ext cx="198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최상위권 합격선배와의 </a:t>
            </a:r>
            <a:r>
              <a:rPr lang="ko-KR" altLang="en-US" sz="900" b="1" spc="-100" dirty="0">
                <a:latin typeface="+mn-ea"/>
                <a:ea typeface="+mn-ea"/>
              </a:rPr>
              <a:t>간담회</a:t>
            </a:r>
            <a:r>
              <a:rPr lang="en-US" altLang="ko-KR" sz="900" b="1" spc="-100" dirty="0">
                <a:latin typeface="+mn-ea"/>
                <a:ea typeface="+mn-ea"/>
              </a:rPr>
              <a:t>, </a:t>
            </a:r>
            <a:r>
              <a:rPr lang="ko-KR" altLang="en-US" sz="900" b="1" spc="-100" dirty="0">
                <a:latin typeface="+mn-ea"/>
                <a:ea typeface="+mn-ea"/>
              </a:rPr>
              <a:t>수시 </a:t>
            </a:r>
            <a:r>
              <a:rPr lang="ko-KR" altLang="en-US" sz="900" b="1" spc="-100" dirty="0" err="1">
                <a:latin typeface="+mn-ea"/>
                <a:ea typeface="+mn-ea"/>
              </a:rPr>
              <a:t>전형별</a:t>
            </a:r>
            <a:r>
              <a:rPr lang="ko-KR" altLang="en-US" sz="900" b="1" spc="-100" dirty="0">
                <a:latin typeface="+mn-ea"/>
                <a:ea typeface="+mn-ea"/>
              </a:rPr>
              <a:t> 입시 설명회</a:t>
            </a:r>
            <a:r>
              <a:rPr lang="en-US" altLang="ko-KR" sz="900" b="1" spc="-100" dirty="0">
                <a:latin typeface="+mn-ea"/>
                <a:ea typeface="+mn-ea"/>
              </a:rPr>
              <a:t>, 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 지원전략 설명회</a:t>
            </a:r>
            <a:r>
              <a:rPr lang="ko-KR" altLang="en-US" sz="900" spc="-100" dirty="0">
                <a:latin typeface="+mn-ea"/>
                <a:ea typeface="+mn-ea"/>
              </a:rPr>
              <a:t> 등 진행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입시전략연구소 및 입시 </a:t>
            </a:r>
            <a:r>
              <a:rPr lang="ko-KR" altLang="en-US" sz="900" spc="-100" dirty="0" err="1">
                <a:latin typeface="+mn-ea"/>
                <a:ea typeface="+mn-ea"/>
              </a:rPr>
              <a:t>담임팀에서</a:t>
            </a:r>
            <a:r>
              <a:rPr lang="ko-KR" altLang="en-US" sz="900" spc="-100" dirty="0">
                <a:latin typeface="+mn-ea"/>
                <a:ea typeface="+mn-ea"/>
              </a:rPr>
              <a:t> 제작한 </a:t>
            </a:r>
            <a:r>
              <a:rPr lang="ko-KR" altLang="en-US" sz="900" b="1" spc="-100" dirty="0">
                <a:latin typeface="+mn-ea"/>
                <a:ea typeface="+mn-ea"/>
              </a:rPr>
              <a:t>최신 입시 콘텐츠 제공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1FAA6B1-B57E-416B-BFC6-28E34B66C794}"/>
              </a:ext>
            </a:extLst>
          </p:cNvPr>
          <p:cNvSpPr/>
          <p:nvPr/>
        </p:nvSpPr>
        <p:spPr>
          <a:xfrm>
            <a:off x="792865" y="1533864"/>
            <a:ext cx="1980000" cy="11848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B7F523C-7CA7-4954-8E89-02B6CCFB4FBE}"/>
              </a:ext>
            </a:extLst>
          </p:cNvPr>
          <p:cNvSpPr/>
          <p:nvPr/>
        </p:nvSpPr>
        <p:spPr>
          <a:xfrm>
            <a:off x="719386" y="146087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pic>
        <p:nvPicPr>
          <p:cNvPr id="64" name="Picture 4" descr="https://russeldata.megastudy.net/campus/images/russel/core_gj/2023/winter/cont06_tab01_img02.jpg">
            <a:extLst>
              <a:ext uri="{FF2B5EF4-FFF2-40B4-BE49-F238E27FC236}">
                <a16:creationId xmlns:a16="http://schemas.microsoft.com/office/drawing/2014/main" id="{F0D0AF86-8961-41A1-A31D-60061BB27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773" y="1528632"/>
            <a:ext cx="1147254" cy="118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6" descr="https://russeldata.megastudy.net/campus/images/russel/core_gj/2023/winter/cont06_tab01_img03.jpg">
            <a:extLst>
              <a:ext uri="{FF2B5EF4-FFF2-40B4-BE49-F238E27FC236}">
                <a16:creationId xmlns:a16="http://schemas.microsoft.com/office/drawing/2014/main" id="{15010007-BA70-43A8-88A0-029362E87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877" y="1532054"/>
            <a:ext cx="1153413" cy="118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40CBDFB4-720A-4670-898D-3711578451E5}"/>
              </a:ext>
            </a:extLst>
          </p:cNvPr>
          <p:cNvSpPr/>
          <p:nvPr/>
        </p:nvSpPr>
        <p:spPr>
          <a:xfrm>
            <a:off x="3030455" y="1533864"/>
            <a:ext cx="1980000" cy="11848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D168375-F656-49D8-80A9-2B2062862F0F}"/>
              </a:ext>
            </a:extLst>
          </p:cNvPr>
          <p:cNvSpPr/>
          <p:nvPr/>
        </p:nvSpPr>
        <p:spPr>
          <a:xfrm>
            <a:off x="2956976" y="146087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EAC4112-CA7A-4DC1-8C6A-11CFCEF17240}"/>
              </a:ext>
            </a:extLst>
          </p:cNvPr>
          <p:cNvSpPr/>
          <p:nvPr/>
        </p:nvSpPr>
        <p:spPr>
          <a:xfrm>
            <a:off x="5257584" y="1533864"/>
            <a:ext cx="1980000" cy="11848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0A75873-2E0E-45E7-8056-07D373B9A80A}"/>
              </a:ext>
            </a:extLst>
          </p:cNvPr>
          <p:cNvSpPr/>
          <p:nvPr/>
        </p:nvSpPr>
        <p:spPr>
          <a:xfrm>
            <a:off x="5184105" y="146087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9367910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종합반</a:t>
            </a:r>
            <a:r>
              <a:rPr lang="ko-KR" altLang="en-US" b="0" dirty="0"/>
              <a:t>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01874A29-3AA1-410A-A989-6B0D3FFA2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578532"/>
              </p:ext>
            </p:extLst>
          </p:nvPr>
        </p:nvGraphicFramePr>
        <p:xfrm>
          <a:off x="8104412" y="211913"/>
          <a:ext cx="1800000" cy="3003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적용 이미지 참고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b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2024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b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https://coregj.megastudy.net/intro/2023/winter/index.asp</a:t>
                      </a:r>
                      <a:b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정규반과 동일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7356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 내 이미지 활용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https://russeldata.megastudy.net/campus/images/russel/core_gj/2023/winter/cont06_tab02_img01.jpg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 내 이미지 활용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https://russeldata.megastudy.net/campus/images/russel/core_gj/2023/winter/cont06_tab02_img02.jpg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교체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첨부파일 이미지 참고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러셀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CORE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광주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폴더 내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학습법 특강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.jpg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2068530"/>
                  </a:ext>
                </a:extLst>
              </a:tr>
            </a:tbl>
          </a:graphicData>
        </a:graphic>
      </p:graphicFrame>
      <p:sp>
        <p:nvSpPr>
          <p:cNvPr id="31" name="모서리가 둥근 직사각형 38">
            <a:extLst>
              <a:ext uri="{FF2B5EF4-FFF2-40B4-BE49-F238E27FC236}">
                <a16:creationId xmlns:a16="http://schemas.microsoft.com/office/drawing/2014/main" id="{5A6972D9-BBC6-42F7-8C89-ECB9DEB965F9}"/>
              </a:ext>
            </a:extLst>
          </p:cNvPr>
          <p:cNvSpPr/>
          <p:nvPr/>
        </p:nvSpPr>
        <p:spPr bwMode="auto">
          <a:xfrm>
            <a:off x="516957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24B8A76C-A37B-4509-835D-6537E6F7E2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09"/>
          <a:stretch/>
        </p:blipFill>
        <p:spPr>
          <a:xfrm>
            <a:off x="5257584" y="1544808"/>
            <a:ext cx="1980000" cy="1164112"/>
          </a:xfrm>
          <a:prstGeom prst="rect">
            <a:avLst/>
          </a:prstGeom>
        </p:spPr>
      </p:pic>
      <p:sp>
        <p:nvSpPr>
          <p:cNvPr id="33" name="모서리가 둥근 직사각형 17">
            <a:extLst>
              <a:ext uri="{FF2B5EF4-FFF2-40B4-BE49-F238E27FC236}">
                <a16:creationId xmlns:a16="http://schemas.microsoft.com/office/drawing/2014/main" id="{900BBB29-7FE8-4231-B218-08D99A59F79B}"/>
              </a:ext>
            </a:extLst>
          </p:cNvPr>
          <p:cNvSpPr/>
          <p:nvPr/>
        </p:nvSpPr>
        <p:spPr bwMode="auto">
          <a:xfrm>
            <a:off x="2942441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4" name="Picture 4" descr="https://russeldata.megastudy.net/campus/images/russel/core_gj/2023/winter/cont06_tab02_img02.jpg">
            <a:extLst>
              <a:ext uri="{FF2B5EF4-FFF2-40B4-BE49-F238E27FC236}">
                <a16:creationId xmlns:a16="http://schemas.microsoft.com/office/drawing/2014/main" id="{14B42DE1-22A8-4949-AA5F-407E4D7FF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634" y="1544808"/>
            <a:ext cx="1131531" cy="116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모서리가 둥근 직사각형 22">
            <a:extLst>
              <a:ext uri="{FF2B5EF4-FFF2-40B4-BE49-F238E27FC236}">
                <a16:creationId xmlns:a16="http://schemas.microsoft.com/office/drawing/2014/main" id="{ED152F1E-A345-4DB3-A812-07D1998989DC}"/>
              </a:ext>
            </a:extLst>
          </p:cNvPr>
          <p:cNvSpPr/>
          <p:nvPr/>
        </p:nvSpPr>
        <p:spPr bwMode="auto">
          <a:xfrm>
            <a:off x="70485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6" name="Picture 2" descr="https://russeldata.megastudy.net/campus/images/russel/core_gj/2023/winter/cont06_tab02_img01.jpg">
            <a:extLst>
              <a:ext uri="{FF2B5EF4-FFF2-40B4-BE49-F238E27FC236}">
                <a16:creationId xmlns:a16="http://schemas.microsoft.com/office/drawing/2014/main" id="{6AA8BB17-F0FF-4DB3-B8D1-8D2B1AB33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919" y="1539124"/>
            <a:ext cx="1137056" cy="116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43E1E486-4635-436B-AE94-D51DC0880E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9043" y="553743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0148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u="none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입시관리</a:t>
                      </a:r>
                      <a:endParaRPr lang="ko-KR" altLang="en-US" sz="900" b="0" u="none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학습관리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생활관리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7715367B-E26B-4EB7-8BB6-4D1E2B47C631}"/>
              </a:ext>
            </a:extLst>
          </p:cNvPr>
          <p:cNvSpPr txBox="1"/>
          <p:nvPr/>
        </p:nvSpPr>
        <p:spPr>
          <a:xfrm>
            <a:off x="704850" y="1074613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 err="1">
                <a:latin typeface="+mn-ea"/>
                <a:ea typeface="+mn-ea"/>
              </a:rPr>
              <a:t>재원생의</a:t>
            </a:r>
            <a:r>
              <a:rPr lang="ko-KR" altLang="en-US" sz="1000" b="1" spc="-100" dirty="0">
                <a:latin typeface="+mn-ea"/>
                <a:ea typeface="+mn-ea"/>
              </a:rPr>
              <a:t> 학습목표와 수준에 맞춰 수능까지 성취도 있는 학습</a:t>
            </a:r>
            <a:r>
              <a:rPr lang="ko-KR" altLang="en-US" sz="1000" spc="-100" dirty="0">
                <a:latin typeface="+mn-ea"/>
                <a:ea typeface="+mn-ea"/>
              </a:rPr>
              <a:t>을 위한 체계적인 학습관리를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DEDD3B4-B2BC-4498-89A7-F6EF65E9BF0C}"/>
              </a:ext>
            </a:extLst>
          </p:cNvPr>
          <p:cNvCxnSpPr/>
          <p:nvPr/>
        </p:nvCxnSpPr>
        <p:spPr bwMode="auto">
          <a:xfrm>
            <a:off x="79286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B144E82-CA11-4507-A445-4037C6861623}"/>
              </a:ext>
            </a:extLst>
          </p:cNvPr>
          <p:cNvSpPr txBox="1"/>
          <p:nvPr/>
        </p:nvSpPr>
        <p:spPr>
          <a:xfrm>
            <a:off x="79286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올바른 학습습관 형성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31D7675-45E0-4BE3-B859-68810C5A24EF}"/>
              </a:ext>
            </a:extLst>
          </p:cNvPr>
          <p:cNvSpPr txBox="1"/>
          <p:nvPr/>
        </p:nvSpPr>
        <p:spPr>
          <a:xfrm>
            <a:off x="792864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러셀 </a:t>
            </a:r>
            <a:r>
              <a:rPr lang="ko-KR" altLang="en-US" sz="900" b="1" spc="-100" dirty="0" err="1">
                <a:latin typeface="+mn-ea"/>
                <a:ea typeface="+mn-ea"/>
              </a:rPr>
              <a:t>플래너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매일 학습 스케줄 관리로 학습 루틴 및 습관 점검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 err="1">
                <a:latin typeface="+mn-ea"/>
                <a:ea typeface="+mn-ea"/>
              </a:rPr>
              <a:t>자습시간</a:t>
            </a:r>
            <a:r>
              <a:rPr lang="ko-KR" altLang="en-US" sz="900" spc="-100" dirty="0">
                <a:latin typeface="+mn-ea"/>
                <a:ea typeface="+mn-ea"/>
              </a:rPr>
              <a:t> 관리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일일수학</a:t>
            </a:r>
            <a:r>
              <a:rPr lang="en-US" altLang="ko-KR" sz="900" b="1" spc="-100" dirty="0">
                <a:latin typeface="+mn-ea"/>
                <a:ea typeface="+mn-ea"/>
              </a:rPr>
              <a:t>30</a:t>
            </a:r>
            <a:r>
              <a:rPr lang="ko-KR" altLang="en-US" sz="900" b="1" spc="-100" dirty="0">
                <a:latin typeface="+mn-ea"/>
                <a:ea typeface="+mn-ea"/>
              </a:rPr>
              <a:t>제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매일 수학 문제풀이 훈련으로 올바른 문제풀이 습관 형성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총평노트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모의고사 시행 전후 </a:t>
            </a:r>
            <a:r>
              <a:rPr lang="ko-KR" altLang="en-US" sz="900" spc="-100" dirty="0" err="1">
                <a:latin typeface="+mn-ea"/>
                <a:ea typeface="+mn-ea"/>
              </a:rPr>
              <a:t>셀프</a:t>
            </a:r>
            <a:r>
              <a:rPr lang="ko-KR" altLang="en-US" sz="900" spc="-100" dirty="0">
                <a:latin typeface="+mn-ea"/>
                <a:ea typeface="+mn-ea"/>
              </a:rPr>
              <a:t> 피드백으로 실전 수능 대비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1338BD7-058A-47EF-AA80-9AD43BD27E75}"/>
              </a:ext>
            </a:extLst>
          </p:cNvPr>
          <p:cNvCxnSpPr/>
          <p:nvPr/>
        </p:nvCxnSpPr>
        <p:spPr bwMode="auto">
          <a:xfrm>
            <a:off x="3030455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848EC7E-AA16-4F39-ADB1-078FA840719F}"/>
              </a:ext>
            </a:extLst>
          </p:cNvPr>
          <p:cNvSpPr txBox="1"/>
          <p:nvPr/>
        </p:nvSpPr>
        <p:spPr>
          <a:xfrm>
            <a:off x="3030455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pc="-100" dirty="0">
                <a:latin typeface="+mn-ea"/>
                <a:ea typeface="+mn-ea"/>
              </a:rPr>
              <a:t>1:1 </a:t>
            </a:r>
            <a:r>
              <a:rPr lang="ko-KR" altLang="en-US" sz="1000" b="1" spc="-100" dirty="0">
                <a:latin typeface="+mn-ea"/>
                <a:ea typeface="+mn-ea"/>
              </a:rPr>
              <a:t>맞춤 학습상담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E7AE147-D459-4463-9EAA-36ABD9E22D97}"/>
              </a:ext>
            </a:extLst>
          </p:cNvPr>
          <p:cNvSpPr txBox="1"/>
          <p:nvPr/>
        </p:nvSpPr>
        <p:spPr>
          <a:xfrm>
            <a:off x="3030455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누적되는 학생 성적데이터와 학습 현황을 바탕으로 </a:t>
            </a:r>
            <a:r>
              <a:rPr lang="ko-KR" altLang="en-US" sz="900" b="1" spc="-100" dirty="0">
                <a:latin typeface="+mn-ea"/>
                <a:ea typeface="+mn-ea"/>
              </a:rPr>
              <a:t>과목별 보완점과 목표 달성을 위한 학습 설계 및 점검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과목별 학습법 특강과 학습 </a:t>
            </a:r>
            <a:r>
              <a:rPr lang="en-US" altLang="ko-KR" sz="900" b="1" spc="-100" dirty="0">
                <a:latin typeface="+mn-ea"/>
                <a:ea typeface="+mn-ea"/>
              </a:rPr>
              <a:t>Q&amp;A</a:t>
            </a:r>
            <a:r>
              <a:rPr lang="ko-KR" altLang="en-US" sz="900" spc="-100" dirty="0">
                <a:latin typeface="+mn-ea"/>
                <a:ea typeface="+mn-ea"/>
              </a:rPr>
              <a:t>를 통해 자습하면서 생기는 궁금증을 바로 해결</a:t>
            </a:r>
            <a:endParaRPr lang="en-US" altLang="ko-KR" sz="900" spc="-100" dirty="0">
              <a:latin typeface="+mn-ea"/>
              <a:ea typeface="+mn-ea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571280B-B2C5-4140-9F57-0C1FB3B2D1EE}"/>
              </a:ext>
            </a:extLst>
          </p:cNvPr>
          <p:cNvCxnSpPr/>
          <p:nvPr/>
        </p:nvCxnSpPr>
        <p:spPr bwMode="auto">
          <a:xfrm>
            <a:off x="525758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CF3AF04-C173-4310-A240-221086162328}"/>
              </a:ext>
            </a:extLst>
          </p:cNvPr>
          <p:cNvSpPr txBox="1"/>
          <p:nvPr/>
        </p:nvSpPr>
        <p:spPr>
          <a:xfrm>
            <a:off x="525758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>
                <a:latin typeface="+mn-ea"/>
                <a:ea typeface="+mn-ea"/>
              </a:rPr>
              <a:t>학습법 특강 및 설명회 </a:t>
            </a:r>
            <a:r>
              <a:rPr lang="ko-KR" altLang="en-US" sz="1000" b="1" spc="-100" dirty="0">
                <a:latin typeface="+mn-ea"/>
                <a:ea typeface="+mn-ea"/>
              </a:rPr>
              <a:t>진행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19DCA8D-4C66-4280-9F89-5285DAD085AC}"/>
              </a:ext>
            </a:extLst>
          </p:cNvPr>
          <p:cNvSpPr txBox="1"/>
          <p:nvPr/>
        </p:nvSpPr>
        <p:spPr>
          <a:xfrm>
            <a:off x="5257584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과목별 선생님과 </a:t>
            </a:r>
            <a:r>
              <a:rPr lang="ko-KR" altLang="en-US" sz="900" spc="-100" dirty="0" err="1">
                <a:latin typeface="+mn-ea"/>
                <a:ea typeface="+mn-ea"/>
              </a:rPr>
              <a:t>국∙수∙영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b="1" spc="-100" dirty="0">
                <a:latin typeface="+mn-ea"/>
                <a:ea typeface="+mn-ea"/>
              </a:rPr>
              <a:t>심층 분석 및 학습법 특강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수능 </a:t>
            </a:r>
            <a:r>
              <a:rPr lang="en-US" altLang="ko-KR" sz="900" spc="-100" dirty="0">
                <a:latin typeface="+mn-ea"/>
                <a:ea typeface="+mn-ea"/>
              </a:rPr>
              <a:t>1</a:t>
            </a:r>
            <a:r>
              <a:rPr lang="ko-KR" altLang="en-US" sz="900" spc="-100" dirty="0">
                <a:latin typeface="+mn-ea"/>
                <a:ea typeface="+mn-ea"/>
              </a:rPr>
              <a:t>등급 및 고득점을 위한 </a:t>
            </a:r>
            <a:r>
              <a:rPr lang="ko-KR" altLang="en-US" sz="900" b="1" spc="-100" dirty="0">
                <a:latin typeface="+mn-ea"/>
                <a:ea typeface="+mn-ea"/>
              </a:rPr>
              <a:t>과목별 학습전략 설명회</a:t>
            </a:r>
            <a:r>
              <a:rPr lang="ko-KR" altLang="en-US" sz="900" spc="-100" dirty="0">
                <a:latin typeface="+mn-ea"/>
                <a:ea typeface="+mn-ea"/>
              </a:rPr>
              <a:t> 등 진행</a:t>
            </a:r>
            <a:endParaRPr lang="en-US" altLang="ko-KR" sz="900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모의고사 응시 후 </a:t>
            </a:r>
            <a:r>
              <a:rPr lang="ko-KR" altLang="en-US" sz="900" b="1" spc="-100" dirty="0">
                <a:latin typeface="+mn-ea"/>
                <a:ea typeface="+mn-ea"/>
              </a:rPr>
              <a:t>모의고사 분석 및 해설 특강 </a:t>
            </a:r>
            <a:r>
              <a:rPr lang="ko-KR" altLang="en-US" sz="900" spc="-100" dirty="0">
                <a:latin typeface="+mn-ea"/>
                <a:ea typeface="+mn-ea"/>
              </a:rPr>
              <a:t>진행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E8B4BA9-49CC-484D-B106-70655F91A1A2}"/>
              </a:ext>
            </a:extLst>
          </p:cNvPr>
          <p:cNvSpPr/>
          <p:nvPr/>
        </p:nvSpPr>
        <p:spPr>
          <a:xfrm>
            <a:off x="792865" y="1533864"/>
            <a:ext cx="1980000" cy="11848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0620772-70D7-4F01-B23B-A9C44CDB5E2B}"/>
              </a:ext>
            </a:extLst>
          </p:cNvPr>
          <p:cNvSpPr/>
          <p:nvPr/>
        </p:nvSpPr>
        <p:spPr>
          <a:xfrm>
            <a:off x="719386" y="146087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F8E6FBD-E738-424D-B740-EE051D8ADF1D}"/>
              </a:ext>
            </a:extLst>
          </p:cNvPr>
          <p:cNvSpPr/>
          <p:nvPr/>
        </p:nvSpPr>
        <p:spPr>
          <a:xfrm>
            <a:off x="3030455" y="1533864"/>
            <a:ext cx="1980000" cy="11848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2787C13-9869-42C3-A915-576E9F7ADA43}"/>
              </a:ext>
            </a:extLst>
          </p:cNvPr>
          <p:cNvSpPr/>
          <p:nvPr/>
        </p:nvSpPr>
        <p:spPr>
          <a:xfrm>
            <a:off x="2956976" y="146087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6E5273C-FD60-4063-A735-C7C5143F9F94}"/>
              </a:ext>
            </a:extLst>
          </p:cNvPr>
          <p:cNvSpPr/>
          <p:nvPr/>
        </p:nvSpPr>
        <p:spPr>
          <a:xfrm>
            <a:off x="5257584" y="1533864"/>
            <a:ext cx="1980000" cy="11848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5F463D2-2CC9-4E4C-AD86-2A02F24DC39E}"/>
              </a:ext>
            </a:extLst>
          </p:cNvPr>
          <p:cNvSpPr/>
          <p:nvPr/>
        </p:nvSpPr>
        <p:spPr>
          <a:xfrm>
            <a:off x="5184105" y="146087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3751765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종합반</a:t>
            </a:r>
            <a:r>
              <a:rPr lang="ko-KR" altLang="en-US" b="0" dirty="0"/>
              <a:t>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1F63374F-3B13-4476-8241-5ED66D74FF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185214"/>
              </p:ext>
            </p:extLst>
          </p:nvPr>
        </p:nvGraphicFramePr>
        <p:xfrm>
          <a:off x="8104412" y="211913"/>
          <a:ext cx="1800000" cy="3127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적용 이미지 참고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b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2024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b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https://coregj.megastudy.net/intro/2023/winter/index.asp</a:t>
                      </a:r>
                      <a:b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정규반과 동일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588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 내 이미지 활용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https://russeldata.megastudy.net/campus/images/russel/core_gj/2023/winter/cont06_tab03_img01.jpg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 내 이미지 활용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https://russeldata.megastudy.net/campus/images/russel/core_gj/2023/winter/cont06_tab03_img03.jpg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 내 이미지 활용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https://russeldata.megastudy.net/campus/images/russel/core_gj/2023/winter/cont06_tab03_img02.jpg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2068530"/>
                  </a:ext>
                </a:extLst>
              </a:tr>
            </a:tbl>
          </a:graphicData>
        </a:graphic>
      </p:graphicFrame>
      <p:sp>
        <p:nvSpPr>
          <p:cNvPr id="28" name="모서리가 둥근 직사각형 28">
            <a:extLst>
              <a:ext uri="{FF2B5EF4-FFF2-40B4-BE49-F238E27FC236}">
                <a16:creationId xmlns:a16="http://schemas.microsoft.com/office/drawing/2014/main" id="{8DE552EE-4D62-41E2-B9EB-236C137676F1}"/>
              </a:ext>
            </a:extLst>
          </p:cNvPr>
          <p:cNvSpPr/>
          <p:nvPr/>
        </p:nvSpPr>
        <p:spPr bwMode="auto">
          <a:xfrm>
            <a:off x="70485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모서리가 둥근 직사각형 33">
            <a:extLst>
              <a:ext uri="{FF2B5EF4-FFF2-40B4-BE49-F238E27FC236}">
                <a16:creationId xmlns:a16="http://schemas.microsoft.com/office/drawing/2014/main" id="{9F65E9E3-562F-494E-872F-E5519843CE9A}"/>
              </a:ext>
            </a:extLst>
          </p:cNvPr>
          <p:cNvSpPr/>
          <p:nvPr/>
        </p:nvSpPr>
        <p:spPr bwMode="auto">
          <a:xfrm>
            <a:off x="2942441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모서리가 둥근 직사각형 35">
            <a:extLst>
              <a:ext uri="{FF2B5EF4-FFF2-40B4-BE49-F238E27FC236}">
                <a16:creationId xmlns:a16="http://schemas.microsoft.com/office/drawing/2014/main" id="{B6B33FFD-2AEC-4AD7-9941-5E0190622696}"/>
              </a:ext>
            </a:extLst>
          </p:cNvPr>
          <p:cNvSpPr/>
          <p:nvPr/>
        </p:nvSpPr>
        <p:spPr bwMode="auto">
          <a:xfrm>
            <a:off x="516957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8" name="Picture 2" descr="https://russeldata.megastudy.net/campus/images/russel/core_gj/2023/winter/cont06_tab03_img03.jpg">
            <a:extLst>
              <a:ext uri="{FF2B5EF4-FFF2-40B4-BE49-F238E27FC236}">
                <a16:creationId xmlns:a16="http://schemas.microsoft.com/office/drawing/2014/main" id="{3CE69176-C66E-4229-97EE-87BD5917A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026" y="1534690"/>
            <a:ext cx="1154748" cy="11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https://russeldata.megastudy.net/campus/images/russel/core_gj/2023/winter/cont06_tab03_img01.jpg">
            <a:extLst>
              <a:ext uri="{FF2B5EF4-FFF2-40B4-BE49-F238E27FC236}">
                <a16:creationId xmlns:a16="http://schemas.microsoft.com/office/drawing/2014/main" id="{1365724C-E69F-4009-B96A-B10C8E005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052" y="1537074"/>
            <a:ext cx="1154748" cy="11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https://russeldata.megastudy.net/campus/images/russel/core_gj/2023/winter/cont06_tab03_img02.jpg">
            <a:extLst>
              <a:ext uri="{FF2B5EF4-FFF2-40B4-BE49-F238E27FC236}">
                <a16:creationId xmlns:a16="http://schemas.microsoft.com/office/drawing/2014/main" id="{6A31120D-4C7D-44B4-A72D-3B6326604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932" y="1537074"/>
            <a:ext cx="1154748" cy="11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366A4389-2C87-47A5-8C83-17ACA22FCBA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9043" y="553743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0148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u="none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입시관리</a:t>
                      </a:r>
                      <a:endParaRPr lang="ko-KR" altLang="en-US" sz="900" b="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학습관리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생활관리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7BE24212-F2FC-4560-80A5-B141662049A2}"/>
              </a:ext>
            </a:extLst>
          </p:cNvPr>
          <p:cNvCxnSpPr/>
          <p:nvPr/>
        </p:nvCxnSpPr>
        <p:spPr bwMode="auto">
          <a:xfrm>
            <a:off x="79286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2EA10AA-8BEF-4041-9162-3D8CB9E14D54}"/>
              </a:ext>
            </a:extLst>
          </p:cNvPr>
          <p:cNvSpPr txBox="1"/>
          <p:nvPr/>
        </p:nvSpPr>
        <p:spPr>
          <a:xfrm>
            <a:off x="79286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엄격한 출결 관리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AF913CC-7996-444E-B9B7-D2CA98CC4335}"/>
              </a:ext>
            </a:extLst>
          </p:cNvPr>
          <p:cNvSpPr txBox="1"/>
          <p:nvPr/>
        </p:nvSpPr>
        <p:spPr>
          <a:xfrm>
            <a:off x="792864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매 교시 엄격한 출결 관리 및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상시 모니터링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지각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무단 외출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무단 결석 등 </a:t>
            </a:r>
            <a:r>
              <a:rPr lang="ko-KR" altLang="en-US" sz="900" b="1" spc="-100" dirty="0">
                <a:latin typeface="+mn-ea"/>
                <a:ea typeface="+mn-ea"/>
              </a:rPr>
              <a:t>면학분위기 저해 요소 엄격하게 관리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전자 출결 관리 시스템</a:t>
            </a:r>
            <a:r>
              <a:rPr lang="ko-KR" altLang="en-US" sz="900" spc="-100" dirty="0">
                <a:latin typeface="+mn-ea"/>
                <a:ea typeface="+mn-ea"/>
              </a:rPr>
              <a:t>으로 등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하원 시 부모님께 문자 발송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034CBC6-86CD-47A9-8381-1E8385089B6A}"/>
              </a:ext>
            </a:extLst>
          </p:cNvPr>
          <p:cNvCxnSpPr/>
          <p:nvPr/>
        </p:nvCxnSpPr>
        <p:spPr bwMode="auto">
          <a:xfrm>
            <a:off x="3030455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3AA29DE-0856-47A0-B00A-9BF8E5A0544C}"/>
              </a:ext>
            </a:extLst>
          </p:cNvPr>
          <p:cNvSpPr txBox="1"/>
          <p:nvPr/>
        </p:nvSpPr>
        <p:spPr>
          <a:xfrm>
            <a:off x="3030455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엄격한 태도 점수 제도 운영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B51A6D5-A02D-45A2-B515-F5AC37DB5CCE}"/>
              </a:ext>
            </a:extLst>
          </p:cNvPr>
          <p:cNvSpPr txBox="1"/>
          <p:nvPr/>
        </p:nvSpPr>
        <p:spPr>
          <a:xfrm>
            <a:off x="3030455" y="3148588"/>
            <a:ext cx="198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휴대폰 소지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수면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자습 시간 중 이동 등 </a:t>
            </a:r>
            <a:r>
              <a:rPr lang="ko-KR" altLang="en-US" sz="900" b="1" spc="-100" dirty="0">
                <a:latin typeface="+mn-ea"/>
                <a:ea typeface="+mn-ea"/>
              </a:rPr>
              <a:t>면학분위기 저해 요소를 엄격하게 관리 및 태도 점수 운영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태도 점수 제도를 통해 일정 점수 초과 시 상담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강제 퇴원 조치</a:t>
            </a: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FCE92406-5659-46A5-905D-762567A443CD}"/>
              </a:ext>
            </a:extLst>
          </p:cNvPr>
          <p:cNvCxnSpPr/>
          <p:nvPr/>
        </p:nvCxnSpPr>
        <p:spPr bwMode="auto">
          <a:xfrm>
            <a:off x="525758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03225FD-9A9B-4AD5-895A-FEACD7CC78CC}"/>
              </a:ext>
            </a:extLst>
          </p:cNvPr>
          <p:cNvSpPr txBox="1"/>
          <p:nvPr/>
        </p:nvSpPr>
        <p:spPr>
          <a:xfrm>
            <a:off x="525758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>
                <a:latin typeface="+mn-ea"/>
                <a:ea typeface="+mn-ea"/>
              </a:rPr>
              <a:t>정신적 멘토링</a:t>
            </a:r>
            <a:endParaRPr lang="ko-KR" altLang="en-US" sz="1000" b="1" spc="-100" dirty="0">
              <a:latin typeface="+mn-ea"/>
              <a:ea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7F3D24F-0AD2-4358-96D0-E6B5105EDA36}"/>
              </a:ext>
            </a:extLst>
          </p:cNvPr>
          <p:cNvSpPr txBox="1"/>
          <p:nvPr/>
        </p:nvSpPr>
        <p:spPr>
          <a:xfrm>
            <a:off x="5257584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학생중심 사고를 기반하여 학생에 대한 존중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배려 등으로 </a:t>
            </a:r>
            <a:r>
              <a:rPr lang="ko-KR" altLang="en-US" sz="900" b="1" spc="-100" dirty="0">
                <a:latin typeface="+mn-ea"/>
                <a:ea typeface="+mn-ea"/>
              </a:rPr>
              <a:t>동반자 역할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학습 고충 및 슬럼프 등으로 가장 필요할 때 가장 가까운 곳에 있기 위해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앞 또는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내 상주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endParaRPr lang="en-US" altLang="ko-KR" sz="900" spc="-100" dirty="0">
              <a:latin typeface="+mn-ea"/>
              <a:ea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F9F2993-5E84-4F1B-AD48-D4C8BCE021D4}"/>
              </a:ext>
            </a:extLst>
          </p:cNvPr>
          <p:cNvSpPr txBox="1"/>
          <p:nvPr/>
        </p:nvSpPr>
        <p:spPr>
          <a:xfrm>
            <a:off x="704850" y="1074613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오직 학습에만 집중하고 집단적인 면학분위기 형성</a:t>
            </a:r>
            <a:r>
              <a:rPr lang="ko-KR" altLang="en-US" sz="1000" spc="-100" dirty="0">
                <a:latin typeface="+mn-ea"/>
                <a:ea typeface="+mn-ea"/>
              </a:rPr>
              <a:t>을 위한 엄격한 생활관리를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D7673A8-711B-4653-80D9-81CF32A0E100}"/>
              </a:ext>
            </a:extLst>
          </p:cNvPr>
          <p:cNvSpPr/>
          <p:nvPr/>
        </p:nvSpPr>
        <p:spPr>
          <a:xfrm>
            <a:off x="792865" y="1533864"/>
            <a:ext cx="1980000" cy="11848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F2F8D1E-EC1E-4CEA-8BE2-7C8530FFE295}"/>
              </a:ext>
            </a:extLst>
          </p:cNvPr>
          <p:cNvSpPr/>
          <p:nvPr/>
        </p:nvSpPr>
        <p:spPr>
          <a:xfrm>
            <a:off x="719386" y="146087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C9FBCC6-6408-403F-9E54-7157A2A7AB73}"/>
              </a:ext>
            </a:extLst>
          </p:cNvPr>
          <p:cNvSpPr/>
          <p:nvPr/>
        </p:nvSpPr>
        <p:spPr>
          <a:xfrm>
            <a:off x="3030455" y="1533864"/>
            <a:ext cx="1980000" cy="11848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7493411-69CE-4F48-AC1C-EF9A870CDB47}"/>
              </a:ext>
            </a:extLst>
          </p:cNvPr>
          <p:cNvSpPr/>
          <p:nvPr/>
        </p:nvSpPr>
        <p:spPr>
          <a:xfrm>
            <a:off x="2956976" y="146087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FF12F39-09BF-4E31-BC56-EA0E5528D7F8}"/>
              </a:ext>
            </a:extLst>
          </p:cNvPr>
          <p:cNvSpPr/>
          <p:nvPr/>
        </p:nvSpPr>
        <p:spPr>
          <a:xfrm>
            <a:off x="5257584" y="1533864"/>
            <a:ext cx="1980000" cy="11848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CDF801A-DCD7-4E47-9E96-D14B5D241354}"/>
              </a:ext>
            </a:extLst>
          </p:cNvPr>
          <p:cNvSpPr/>
          <p:nvPr/>
        </p:nvSpPr>
        <p:spPr>
          <a:xfrm>
            <a:off x="5184105" y="146087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6956672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종합반</a:t>
            </a:r>
            <a:r>
              <a:rPr lang="ko-KR" altLang="en-US" b="0" dirty="0"/>
              <a:t>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882967"/>
              </p:ext>
            </p:extLst>
          </p:nvPr>
        </p:nvGraphicFramePr>
        <p:xfrm>
          <a:off x="8104412" y="211913"/>
          <a:ext cx="1800000" cy="781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5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재수종합반 시스템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4934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정규반과 동일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5416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삭제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67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승반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내용으로 교체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8705749"/>
                  </a:ext>
                </a:extLst>
              </a:tr>
            </a:tbl>
          </a:graphicData>
        </a:graphic>
      </p:graphicFrame>
      <p:sp>
        <p:nvSpPr>
          <p:cNvPr id="232" name="TextBox 231">
            <a:extLst>
              <a:ext uri="{FF2B5EF4-FFF2-40B4-BE49-F238E27FC236}">
                <a16:creationId xmlns:a16="http://schemas.microsoft.com/office/drawing/2014/main" id="{AAC78854-AEBB-4321-9A4E-3F9C3D1F4711}"/>
              </a:ext>
            </a:extLst>
          </p:cNvPr>
          <p:cNvSpPr txBox="1"/>
          <p:nvPr/>
        </p:nvSpPr>
        <p:spPr>
          <a:xfrm>
            <a:off x="704850" y="405842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학습 의욕을 높여주는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승반∙강반</a:t>
            </a:r>
            <a:r>
              <a:rPr lang="en-US" altLang="ko-KR" sz="1200" b="1" spc="-100" dirty="0">
                <a:solidFill>
                  <a:srgbClr val="0070C0"/>
                </a:solidFill>
                <a:latin typeface="+mn-ea"/>
                <a:ea typeface="+mn-ea"/>
              </a:rPr>
              <a:t>/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장학제도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 err="1">
                <a:latin typeface="+mn-ea"/>
                <a:ea typeface="+mn-ea"/>
              </a:rPr>
              <a:t>재원생들의</a:t>
            </a:r>
            <a:r>
              <a:rPr lang="ko-KR" altLang="en-US" sz="1000" spc="-100" dirty="0">
                <a:latin typeface="+mn-ea"/>
                <a:ea typeface="+mn-ea"/>
              </a:rPr>
              <a:t> 노력과 성공의 결과를 응원하며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더 높은 동기와 성취 부여</a:t>
            </a:r>
            <a:r>
              <a:rPr lang="ko-KR" altLang="en-US" sz="1000" spc="-100" dirty="0">
                <a:latin typeface="+mn-ea"/>
                <a:ea typeface="+mn-ea"/>
              </a:rPr>
              <a:t>를 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DBC75FF8-6E92-4742-B4C5-0B4019F85820}"/>
              </a:ext>
            </a:extLst>
          </p:cNvPr>
          <p:cNvSpPr txBox="1"/>
          <p:nvPr/>
        </p:nvSpPr>
        <p:spPr>
          <a:xfrm>
            <a:off x="920552" y="421231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BD0A8FCF-5A3F-44FE-8E3A-8D113DAE217E}"/>
              </a:ext>
            </a:extLst>
          </p:cNvPr>
          <p:cNvSpPr/>
          <p:nvPr/>
        </p:nvSpPr>
        <p:spPr>
          <a:xfrm>
            <a:off x="2934279" y="1265931"/>
            <a:ext cx="4395208" cy="237859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73A5357F-2074-44AA-902D-52330B772F0E}"/>
              </a:ext>
            </a:extLst>
          </p:cNvPr>
          <p:cNvSpPr/>
          <p:nvPr/>
        </p:nvSpPr>
        <p:spPr>
          <a:xfrm>
            <a:off x="3440832" y="3241532"/>
            <a:ext cx="645015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그린반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A158F5C1-DC48-4F19-9B06-6F1041B87EDC}"/>
              </a:ext>
            </a:extLst>
          </p:cNvPr>
          <p:cNvGrpSpPr/>
          <p:nvPr/>
        </p:nvGrpSpPr>
        <p:grpSpPr>
          <a:xfrm>
            <a:off x="3459883" y="1736105"/>
            <a:ext cx="3129830" cy="1502319"/>
            <a:chOff x="2211349" y="1731914"/>
            <a:chExt cx="3599999" cy="1728000"/>
          </a:xfrm>
        </p:grpSpPr>
        <p:cxnSp>
          <p:nvCxnSpPr>
            <p:cNvPr id="237" name="꺾인 연결선 81">
              <a:extLst>
                <a:ext uri="{FF2B5EF4-FFF2-40B4-BE49-F238E27FC236}">
                  <a16:creationId xmlns:a16="http://schemas.microsoft.com/office/drawing/2014/main" id="{4318E195-6193-4A1C-88C2-8048EFC08DBE}"/>
                </a:ext>
              </a:extLst>
            </p:cNvPr>
            <p:cNvCxnSpPr/>
            <p:nvPr/>
          </p:nvCxnSpPr>
          <p:spPr bwMode="auto">
            <a:xfrm rot="10800000" flipV="1">
              <a:off x="2211349" y="3027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8" name="꺾인 연결선 82">
              <a:extLst>
                <a:ext uri="{FF2B5EF4-FFF2-40B4-BE49-F238E27FC236}">
                  <a16:creationId xmlns:a16="http://schemas.microsoft.com/office/drawing/2014/main" id="{3C872E73-3B3B-4980-91C0-7E80F5FDB1AF}"/>
                </a:ext>
              </a:extLst>
            </p:cNvPr>
            <p:cNvCxnSpPr/>
            <p:nvPr/>
          </p:nvCxnSpPr>
          <p:spPr bwMode="auto">
            <a:xfrm rot="10800000" flipV="1">
              <a:off x="2931348" y="2595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9" name="꺾인 연결선 83">
              <a:extLst>
                <a:ext uri="{FF2B5EF4-FFF2-40B4-BE49-F238E27FC236}">
                  <a16:creationId xmlns:a16="http://schemas.microsoft.com/office/drawing/2014/main" id="{6CD2984E-ACC6-43FD-A569-6C550F9A0EBD}"/>
                </a:ext>
              </a:extLst>
            </p:cNvPr>
            <p:cNvCxnSpPr/>
            <p:nvPr/>
          </p:nvCxnSpPr>
          <p:spPr bwMode="auto">
            <a:xfrm rot="10800000" flipV="1">
              <a:off x="3651348" y="2163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0" name="꺾인 연결선 84">
              <a:extLst>
                <a:ext uri="{FF2B5EF4-FFF2-40B4-BE49-F238E27FC236}">
                  <a16:creationId xmlns:a16="http://schemas.microsoft.com/office/drawing/2014/main" id="{6EB1E4EF-742D-4FD6-A4CA-5485898171F9}"/>
                </a:ext>
              </a:extLst>
            </p:cNvPr>
            <p:cNvCxnSpPr/>
            <p:nvPr/>
          </p:nvCxnSpPr>
          <p:spPr bwMode="auto">
            <a:xfrm rot="10800000" flipV="1">
              <a:off x="4371348" y="1731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07C10D13-38EE-49F8-BB5C-E2127A5162B1}"/>
              </a:ext>
            </a:extLst>
          </p:cNvPr>
          <p:cNvSpPr/>
          <p:nvPr/>
        </p:nvSpPr>
        <p:spPr>
          <a:xfrm>
            <a:off x="4085847" y="2861453"/>
            <a:ext cx="625966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블루반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F64F951C-624F-41B7-B31E-DA46E59D7B33}"/>
              </a:ext>
            </a:extLst>
          </p:cNvPr>
          <p:cNvSpPr/>
          <p:nvPr/>
        </p:nvSpPr>
        <p:spPr>
          <a:xfrm>
            <a:off x="4711813" y="2492105"/>
            <a:ext cx="625967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연고대반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A0118AF0-46A8-46CB-9AA5-19A3236C1284}"/>
              </a:ext>
            </a:extLst>
          </p:cNvPr>
          <p:cNvSpPr/>
          <p:nvPr/>
        </p:nvSpPr>
        <p:spPr>
          <a:xfrm>
            <a:off x="5337780" y="2115410"/>
            <a:ext cx="625966" cy="33855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서울대</a:t>
            </a:r>
            <a:endParaRPr lang="en-US" altLang="ko-KR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의치대반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F875243F-FAD7-4C62-AAB2-7958D95AB05B}"/>
              </a:ext>
            </a:extLst>
          </p:cNvPr>
          <p:cNvSpPr/>
          <p:nvPr/>
        </p:nvSpPr>
        <p:spPr>
          <a:xfrm>
            <a:off x="5963746" y="1735719"/>
            <a:ext cx="625967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HS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반</a:t>
            </a:r>
          </a:p>
        </p:txBody>
      </p:sp>
      <p:sp>
        <p:nvSpPr>
          <p:cNvPr id="245" name="위쪽 화살표 89">
            <a:extLst>
              <a:ext uri="{FF2B5EF4-FFF2-40B4-BE49-F238E27FC236}">
                <a16:creationId xmlns:a16="http://schemas.microsoft.com/office/drawing/2014/main" id="{32FE07B6-1DBD-4187-BE36-50068EC1B1C1}"/>
              </a:ext>
            </a:extLst>
          </p:cNvPr>
          <p:cNvSpPr/>
          <p:nvPr/>
        </p:nvSpPr>
        <p:spPr bwMode="auto">
          <a:xfrm rot="3587484">
            <a:off x="5459108" y="1765742"/>
            <a:ext cx="398045" cy="1914610"/>
          </a:xfrm>
          <a:prstGeom prst="upArrow">
            <a:avLst/>
          </a:prstGeom>
          <a:solidFill>
            <a:schemeClr val="accent2">
              <a:lumMod val="20000"/>
              <a:lumOff val="80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B52AA9E6-AE3F-4C05-865D-016CD9453536}"/>
              </a:ext>
            </a:extLst>
          </p:cNvPr>
          <p:cNvSpPr/>
          <p:nvPr/>
        </p:nvSpPr>
        <p:spPr>
          <a:xfrm>
            <a:off x="5412022" y="2773050"/>
            <a:ext cx="1216532" cy="5001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5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승반</a:t>
            </a:r>
            <a:endParaRPr lang="en-US" altLang="ko-KR" sz="105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목표 달성 성취감 및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학습 만족도 상승</a:t>
            </a:r>
            <a:endParaRPr lang="ko-KR" altLang="en-US" sz="300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247" name="위쪽 화살표 91">
            <a:extLst>
              <a:ext uri="{FF2B5EF4-FFF2-40B4-BE49-F238E27FC236}">
                <a16:creationId xmlns:a16="http://schemas.microsoft.com/office/drawing/2014/main" id="{CC979E8C-EA55-4787-9747-70A63C2C5B9C}"/>
              </a:ext>
            </a:extLst>
          </p:cNvPr>
          <p:cNvSpPr/>
          <p:nvPr/>
        </p:nvSpPr>
        <p:spPr bwMode="auto">
          <a:xfrm rot="14400000">
            <a:off x="4365306" y="1236050"/>
            <a:ext cx="398045" cy="1914610"/>
          </a:xfrm>
          <a:prstGeom prst="upArrow">
            <a:avLst/>
          </a:prstGeom>
          <a:solidFill>
            <a:schemeClr val="accent5">
              <a:lumMod val="40000"/>
              <a:lumOff val="60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A562BC8F-497E-4870-B6A9-84BA86329EDD}"/>
              </a:ext>
            </a:extLst>
          </p:cNvPr>
          <p:cNvSpPr/>
          <p:nvPr/>
        </p:nvSpPr>
        <p:spPr>
          <a:xfrm>
            <a:off x="3517301" y="1565562"/>
            <a:ext cx="1216532" cy="5001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5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강반</a:t>
            </a:r>
            <a:endParaRPr lang="en-US" altLang="ko-KR" sz="105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학습방향</a:t>
            </a:r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및 실력 재점검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목표 재도전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249" name="타원형 설명선 93">
            <a:extLst>
              <a:ext uri="{FF2B5EF4-FFF2-40B4-BE49-F238E27FC236}">
                <a16:creationId xmlns:a16="http://schemas.microsoft.com/office/drawing/2014/main" id="{04493DA3-DC85-4A18-B998-6D8E95AE9F59}"/>
              </a:ext>
            </a:extLst>
          </p:cNvPr>
          <p:cNvSpPr/>
          <p:nvPr/>
        </p:nvSpPr>
        <p:spPr bwMode="auto">
          <a:xfrm>
            <a:off x="6212494" y="1391027"/>
            <a:ext cx="360040" cy="314041"/>
          </a:xfrm>
          <a:prstGeom prst="wedgeEllipseCallout">
            <a:avLst>
              <a:gd name="adj1" fmla="val -44114"/>
              <a:gd name="adj2" fmla="val 67353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장학</a:t>
            </a:r>
            <a:endParaRPr lang="en-US" altLang="ko-KR" sz="700" b="1" spc="-80" dirty="0">
              <a:latin typeface="+mn-ea"/>
              <a:ea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혜택</a:t>
            </a:r>
          </a:p>
        </p:txBody>
      </p:sp>
      <p:sp>
        <p:nvSpPr>
          <p:cNvPr id="250" name="타원형 설명선 94">
            <a:extLst>
              <a:ext uri="{FF2B5EF4-FFF2-40B4-BE49-F238E27FC236}">
                <a16:creationId xmlns:a16="http://schemas.microsoft.com/office/drawing/2014/main" id="{F897A1D4-7C23-4FF7-BCB3-4BCFC473A933}"/>
              </a:ext>
            </a:extLst>
          </p:cNvPr>
          <p:cNvSpPr/>
          <p:nvPr/>
        </p:nvSpPr>
        <p:spPr bwMode="auto">
          <a:xfrm>
            <a:off x="5575901" y="1766873"/>
            <a:ext cx="360040" cy="314041"/>
          </a:xfrm>
          <a:prstGeom prst="wedgeEllipseCallout">
            <a:avLst>
              <a:gd name="adj1" fmla="val -44114"/>
              <a:gd name="adj2" fmla="val 67353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장학</a:t>
            </a:r>
            <a:endParaRPr lang="en-US" altLang="ko-KR" sz="700" b="1" spc="-80" dirty="0">
              <a:latin typeface="+mn-ea"/>
              <a:ea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혜택</a:t>
            </a:r>
          </a:p>
        </p:txBody>
      </p:sp>
      <p:sp>
        <p:nvSpPr>
          <p:cNvPr id="251" name="모서리가 둥근 직사각형 97">
            <a:extLst>
              <a:ext uri="{FF2B5EF4-FFF2-40B4-BE49-F238E27FC236}">
                <a16:creationId xmlns:a16="http://schemas.microsoft.com/office/drawing/2014/main" id="{CF5EAFE8-6061-4CEC-A9C0-FFAED4ED339D}"/>
              </a:ext>
            </a:extLst>
          </p:cNvPr>
          <p:cNvSpPr/>
          <p:nvPr/>
        </p:nvSpPr>
        <p:spPr bwMode="auto">
          <a:xfrm>
            <a:off x="721317" y="1260911"/>
            <a:ext cx="2153914" cy="2383617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52" name="직선 연결선 251">
            <a:extLst>
              <a:ext uri="{FF2B5EF4-FFF2-40B4-BE49-F238E27FC236}">
                <a16:creationId xmlns:a16="http://schemas.microsoft.com/office/drawing/2014/main" id="{CC7DCA07-FF21-4DAE-8BF4-C98E526C2B42}"/>
              </a:ext>
            </a:extLst>
          </p:cNvPr>
          <p:cNvCxnSpPr/>
          <p:nvPr/>
        </p:nvCxnSpPr>
        <p:spPr bwMode="auto">
          <a:xfrm>
            <a:off x="794091" y="1779084"/>
            <a:ext cx="1926661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3" name="TextBox 252">
            <a:extLst>
              <a:ext uri="{FF2B5EF4-FFF2-40B4-BE49-F238E27FC236}">
                <a16:creationId xmlns:a16="http://schemas.microsoft.com/office/drawing/2014/main" id="{09EDC292-2BEC-4DCE-8B8E-8EE390404AF4}"/>
              </a:ext>
            </a:extLst>
          </p:cNvPr>
          <p:cNvSpPr txBox="1"/>
          <p:nvPr/>
        </p:nvSpPr>
        <p:spPr>
          <a:xfrm>
            <a:off x="1045252" y="1391215"/>
            <a:ext cx="1423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 err="1">
                <a:latin typeface="+mn-ea"/>
                <a:ea typeface="+mn-ea"/>
              </a:rPr>
              <a:t>승반∙강반</a:t>
            </a:r>
            <a:r>
              <a:rPr lang="ko-KR" altLang="en-US" sz="1000" b="1" spc="-100" dirty="0">
                <a:latin typeface="+mn-ea"/>
                <a:ea typeface="+mn-ea"/>
              </a:rPr>
              <a:t> 제도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C63BE565-7569-44B5-A11F-B19F151A6EF2}"/>
              </a:ext>
            </a:extLst>
          </p:cNvPr>
          <p:cNvSpPr txBox="1"/>
          <p:nvPr/>
        </p:nvSpPr>
        <p:spPr>
          <a:xfrm>
            <a:off x="809331" y="1913511"/>
            <a:ext cx="1911421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모의고사</a:t>
            </a:r>
            <a:r>
              <a:rPr lang="en-US" altLang="ko-KR" dirty="0"/>
              <a:t>, </a:t>
            </a:r>
            <a:r>
              <a:rPr lang="ko-KR" altLang="en-US" dirty="0"/>
              <a:t>평가원 성적과 학습 태도 점수를 바탕으로 엄격하게 </a:t>
            </a:r>
            <a:r>
              <a:rPr lang="ko-KR" altLang="en-US" b="1" dirty="0"/>
              <a:t>수준별 </a:t>
            </a:r>
            <a:r>
              <a:rPr lang="ko-KR" altLang="en-US" b="1" dirty="0" err="1"/>
              <a:t>반편성</a:t>
            </a:r>
            <a:r>
              <a:rPr lang="ko-KR" altLang="en-US" b="1" dirty="0"/>
              <a:t> 실시 및 연 </a:t>
            </a:r>
            <a:r>
              <a:rPr lang="en-US" altLang="ko-KR" b="1" dirty="0"/>
              <a:t>2~3</a:t>
            </a:r>
            <a:r>
              <a:rPr lang="ko-KR" altLang="en-US" b="1" dirty="0"/>
              <a:t>회 수준별 </a:t>
            </a:r>
            <a:r>
              <a:rPr lang="ko-KR" altLang="en-US" b="1" dirty="0" err="1"/>
              <a:t>승반</a:t>
            </a:r>
            <a:r>
              <a:rPr lang="en-US" altLang="ko-KR" b="1" dirty="0"/>
              <a:t>·</a:t>
            </a:r>
            <a:r>
              <a:rPr lang="ko-KR" altLang="en-US" b="1" dirty="0"/>
              <a:t>강반 운영</a:t>
            </a:r>
          </a:p>
          <a:p>
            <a:r>
              <a:rPr lang="ko-KR" altLang="en-US" dirty="0" err="1"/>
              <a:t>바자관</a:t>
            </a:r>
            <a:r>
              <a:rPr lang="ko-KR" altLang="en-US" dirty="0"/>
              <a:t> 재원생들간의 </a:t>
            </a:r>
            <a:r>
              <a:rPr lang="ko-KR" altLang="en-US" b="1" dirty="0"/>
              <a:t>선의의 경쟁</a:t>
            </a:r>
            <a:r>
              <a:rPr lang="en-US" altLang="ko-KR" b="1" dirty="0"/>
              <a:t>, </a:t>
            </a:r>
            <a:r>
              <a:rPr lang="ko-KR" altLang="en-US" b="1" dirty="0"/>
              <a:t>학구열에 대한 보상</a:t>
            </a:r>
            <a:r>
              <a:rPr lang="en-US" altLang="ko-KR" dirty="0"/>
              <a:t>, </a:t>
            </a:r>
            <a:r>
              <a:rPr lang="ko-KR" altLang="en-US" dirty="0"/>
              <a:t>반대로 </a:t>
            </a:r>
            <a:r>
              <a:rPr lang="ko-KR" altLang="en-US" dirty="0" err="1"/>
              <a:t>학습상태에</a:t>
            </a:r>
            <a:r>
              <a:rPr lang="ko-KR" altLang="en-US" dirty="0"/>
              <a:t> 대한 경각심을 심어주며 </a:t>
            </a:r>
            <a:r>
              <a:rPr lang="ko-KR" altLang="en-US" b="1" dirty="0" err="1"/>
              <a:t>재원생들의</a:t>
            </a:r>
            <a:r>
              <a:rPr lang="ko-KR" altLang="en-US" b="1" dirty="0"/>
              <a:t> 명확한 목표 지향점 제공</a:t>
            </a:r>
          </a:p>
          <a:p>
            <a:r>
              <a:rPr lang="ko-KR" altLang="en-US" dirty="0"/>
              <a:t>학습 동기 부여로 집단적인 면학분위기와 긍정적인 긴장감 조성</a:t>
            </a:r>
            <a:r>
              <a:rPr lang="en-US" altLang="ko-KR" dirty="0"/>
              <a:t>, </a:t>
            </a:r>
            <a:r>
              <a:rPr lang="ko-KR" altLang="en-US" dirty="0"/>
              <a:t>지속적인 학습 태도 및 성적 향상 관리 가능</a:t>
            </a: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DD5AA931-4B9A-4D17-B006-BC1176CACDC1}"/>
              </a:ext>
            </a:extLst>
          </p:cNvPr>
          <p:cNvSpPr/>
          <p:nvPr/>
        </p:nvSpPr>
        <p:spPr>
          <a:xfrm>
            <a:off x="4019469" y="3441954"/>
            <a:ext cx="331152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※ 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반편성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및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장학혜택은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학원별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홈페이지에서 확인 바랍니다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1C48C4FF-3501-4C05-AF47-A658718AA2C6}"/>
              </a:ext>
            </a:extLst>
          </p:cNvPr>
          <p:cNvSpPr/>
          <p:nvPr/>
        </p:nvSpPr>
        <p:spPr>
          <a:xfrm>
            <a:off x="704851" y="3699379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A25F6814-699D-4D97-89FA-2ECA8B3C57D0}"/>
              </a:ext>
            </a:extLst>
          </p:cNvPr>
          <p:cNvSpPr/>
          <p:nvPr/>
        </p:nvSpPr>
        <p:spPr>
          <a:xfrm>
            <a:off x="706500" y="3779356"/>
            <a:ext cx="2168732" cy="6463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연세대</a:t>
            </a:r>
            <a:r>
              <a:rPr lang="en-US" altLang="ko-KR" sz="1000" b="1" spc="-8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spc="-8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서울</a:t>
            </a:r>
            <a:r>
              <a:rPr lang="en-US" altLang="ko-KR" sz="1000" b="1" spc="-8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b="1" spc="-8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생화학과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</a:t>
            </a:r>
            <a:r>
              <a:rPr lang="en-US" altLang="ko-KR" sz="1000" spc="-8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CORE </a:t>
            </a:r>
            <a:r>
              <a:rPr lang="ko-KR" altLang="en-US" sz="1000" spc="-8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광주 최</a:t>
            </a:r>
            <a:r>
              <a:rPr lang="en-US" altLang="ko-KR" sz="1000" spc="-8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OO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44F18B10-73F1-4363-A03E-15B2CEFA35D3}"/>
              </a:ext>
            </a:extLst>
          </p:cNvPr>
          <p:cNvSpPr/>
          <p:nvPr/>
        </p:nvSpPr>
        <p:spPr>
          <a:xfrm>
            <a:off x="5159107" y="3699379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26CE16C1-07DE-4425-8497-C4BE7B9E6FBE}"/>
              </a:ext>
            </a:extLst>
          </p:cNvPr>
          <p:cNvSpPr/>
          <p:nvPr/>
        </p:nvSpPr>
        <p:spPr>
          <a:xfrm>
            <a:off x="5160756" y="3779356"/>
            <a:ext cx="2168732" cy="6463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우석대학교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b="1" spc="-8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약학과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</a:t>
            </a:r>
            <a:r>
              <a:rPr lang="en-US" altLang="ko-KR" sz="1000" spc="-8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CORE </a:t>
            </a:r>
            <a:r>
              <a:rPr lang="ko-KR" altLang="en-US" sz="1000" spc="-8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광주 윤</a:t>
            </a:r>
            <a:r>
              <a:rPr lang="en-US" altLang="ko-KR" sz="1000" spc="-8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OO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37EAC619-C98F-4A56-9B9E-1962B1B9C48B}"/>
              </a:ext>
            </a:extLst>
          </p:cNvPr>
          <p:cNvSpPr/>
          <p:nvPr/>
        </p:nvSpPr>
        <p:spPr>
          <a:xfrm>
            <a:off x="2934279" y="3699379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ED5ACC27-6ECE-41E2-A83F-8CFDD0C97B9C}"/>
              </a:ext>
            </a:extLst>
          </p:cNvPr>
          <p:cNvSpPr/>
          <p:nvPr/>
        </p:nvSpPr>
        <p:spPr>
          <a:xfrm>
            <a:off x="2935928" y="3779356"/>
            <a:ext cx="2168732" cy="63094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중앙대학교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b="1" spc="-8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약학부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</a:t>
            </a:r>
            <a:r>
              <a:rPr lang="en-US" altLang="ko-KR" sz="1000" spc="-8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CORE </a:t>
            </a:r>
            <a:r>
              <a:rPr lang="ko-KR" altLang="en-US" sz="1000" spc="-8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광주 강</a:t>
            </a:r>
            <a:r>
              <a:rPr lang="en-US" altLang="ko-KR" sz="1000" spc="-8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OO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301" name="덧셈 기호 147">
            <a:extLst>
              <a:ext uri="{FF2B5EF4-FFF2-40B4-BE49-F238E27FC236}">
                <a16:creationId xmlns:a16="http://schemas.microsoft.com/office/drawing/2014/main" id="{FD1ED6D2-1C93-4996-95B0-89737DAD323C}"/>
              </a:ext>
            </a:extLst>
          </p:cNvPr>
          <p:cNvSpPr/>
          <p:nvPr/>
        </p:nvSpPr>
        <p:spPr bwMode="auto">
          <a:xfrm>
            <a:off x="3884685" y="5833240"/>
            <a:ext cx="252000" cy="252000"/>
          </a:xfrm>
          <a:prstGeom prst="mathPlus">
            <a:avLst/>
          </a:prstGeom>
          <a:solidFill>
            <a:schemeClr val="bg1">
              <a:lumMod val="7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2" name="모서리가 둥근 직사각형 148">
            <a:extLst>
              <a:ext uri="{FF2B5EF4-FFF2-40B4-BE49-F238E27FC236}">
                <a16:creationId xmlns:a16="http://schemas.microsoft.com/office/drawing/2014/main" id="{B1277BB0-8C65-49FE-B8DD-1AC85C3226BD}"/>
              </a:ext>
            </a:extLst>
          </p:cNvPr>
          <p:cNvSpPr/>
          <p:nvPr/>
        </p:nvSpPr>
        <p:spPr bwMode="auto">
          <a:xfrm>
            <a:off x="704850" y="6130797"/>
            <a:ext cx="6624638" cy="682579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03" name="직선 연결선 302">
            <a:extLst>
              <a:ext uri="{FF2B5EF4-FFF2-40B4-BE49-F238E27FC236}">
                <a16:creationId xmlns:a16="http://schemas.microsoft.com/office/drawing/2014/main" id="{334C51BF-2481-4EC2-AEBF-6462611B09FF}"/>
              </a:ext>
            </a:extLst>
          </p:cNvPr>
          <p:cNvCxnSpPr/>
          <p:nvPr/>
        </p:nvCxnSpPr>
        <p:spPr bwMode="auto">
          <a:xfrm>
            <a:off x="1429129" y="6211484"/>
            <a:ext cx="0" cy="54000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CAB96665-9B4F-4294-9D97-975D5C2B08F5}"/>
              </a:ext>
            </a:extLst>
          </p:cNvPr>
          <p:cNvSpPr txBox="1"/>
          <p:nvPr/>
        </p:nvSpPr>
        <p:spPr>
          <a:xfrm>
            <a:off x="786307" y="6288524"/>
            <a:ext cx="570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장학</a:t>
            </a:r>
            <a:endParaRPr lang="en-US" altLang="ko-KR" sz="10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제도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CA10AC7C-B8AB-4954-92C3-C0B64C40D5A9}"/>
              </a:ext>
            </a:extLst>
          </p:cNvPr>
          <p:cNvSpPr txBox="1"/>
          <p:nvPr/>
        </p:nvSpPr>
        <p:spPr>
          <a:xfrm>
            <a:off x="1475924" y="6224184"/>
            <a:ext cx="577713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입학 시 성적에 따라 장학 혜택 제공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우수한 </a:t>
            </a:r>
            <a:r>
              <a:rPr lang="ko-KR" altLang="en-US" sz="900" spc="-100" dirty="0" err="1">
                <a:latin typeface="+mn-ea"/>
                <a:ea typeface="+mn-ea"/>
              </a:rPr>
              <a:t>재원생들이</a:t>
            </a:r>
            <a:r>
              <a:rPr lang="ko-KR" altLang="en-US" sz="900" spc="-100" dirty="0">
                <a:latin typeface="+mn-ea"/>
                <a:ea typeface="+mn-ea"/>
              </a:rPr>
              <a:t> 수능까지 더 좋은 결과를 낼 수 있도록 적극적으로 지원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장학제도는 </a:t>
            </a:r>
            <a:r>
              <a:rPr lang="ko-KR" altLang="en-US" sz="900" b="1" spc="-100" dirty="0" err="1">
                <a:latin typeface="+mn-ea"/>
                <a:ea typeface="+mn-ea"/>
              </a:rPr>
              <a:t>승반</a:t>
            </a:r>
            <a:r>
              <a:rPr lang="ko-KR" altLang="en-US" sz="900" b="1" spc="-100" dirty="0">
                <a:latin typeface="+mn-ea"/>
                <a:ea typeface="+mn-ea"/>
              </a:rPr>
              <a:t> 적용 시 함께 적용</a:t>
            </a:r>
            <a:r>
              <a:rPr lang="ko-KR" altLang="en-US" sz="900" spc="-100" dirty="0">
                <a:latin typeface="+mn-ea"/>
                <a:ea typeface="+mn-ea"/>
              </a:rPr>
              <a:t>되어 </a:t>
            </a:r>
            <a:r>
              <a:rPr lang="ko-KR" altLang="en-US" sz="900" spc="-100" dirty="0" err="1">
                <a:latin typeface="+mn-ea"/>
                <a:ea typeface="+mn-ea"/>
              </a:rPr>
              <a:t>재원생들의</a:t>
            </a:r>
            <a:r>
              <a:rPr lang="ko-KR" altLang="en-US" sz="900" spc="-100" dirty="0">
                <a:latin typeface="+mn-ea"/>
                <a:ea typeface="+mn-ea"/>
              </a:rPr>
              <a:t> 노력과 성공의 결과를 응원하며 더 높은 동기와 성취 부여</a:t>
            </a: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3B3D44C9-A587-42C6-BCEB-6DF8582C0CF8}"/>
              </a:ext>
            </a:extLst>
          </p:cNvPr>
          <p:cNvSpPr/>
          <p:nvPr/>
        </p:nvSpPr>
        <p:spPr>
          <a:xfrm>
            <a:off x="693690" y="3693860"/>
            <a:ext cx="6635798" cy="206559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A96B9D66-90EE-4036-B3E5-CFA71C3922AB}"/>
              </a:ext>
            </a:extLst>
          </p:cNvPr>
          <p:cNvSpPr/>
          <p:nvPr/>
        </p:nvSpPr>
        <p:spPr>
          <a:xfrm>
            <a:off x="621539" y="361765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5CA82DC3-9DDF-41AF-890D-BBCA2BB80367}"/>
              </a:ext>
            </a:extLst>
          </p:cNvPr>
          <p:cNvSpPr/>
          <p:nvPr/>
        </p:nvSpPr>
        <p:spPr>
          <a:xfrm>
            <a:off x="5130462" y="3444536"/>
            <a:ext cx="2199025" cy="19370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6D388B45-4C48-4A13-A4DA-783EFDDE61E7}"/>
              </a:ext>
            </a:extLst>
          </p:cNvPr>
          <p:cNvSpPr/>
          <p:nvPr/>
        </p:nvSpPr>
        <p:spPr>
          <a:xfrm>
            <a:off x="5058311" y="336833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886BE473-6B3F-4713-8AC4-94D94DA63816}"/>
              </a:ext>
            </a:extLst>
          </p:cNvPr>
          <p:cNvGrpSpPr/>
          <p:nvPr/>
        </p:nvGrpSpPr>
        <p:grpSpPr>
          <a:xfrm>
            <a:off x="808713" y="4666252"/>
            <a:ext cx="1973538" cy="967910"/>
            <a:chOff x="816877" y="4725144"/>
            <a:chExt cx="1973538" cy="96791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77EBC033-47FF-4E4A-AB6B-30BB850DAB9D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89" name="꺾인 연결선 111">
                <a:extLst>
                  <a:ext uri="{FF2B5EF4-FFF2-40B4-BE49-F238E27FC236}">
                    <a16:creationId xmlns:a16="http://schemas.microsoft.com/office/drawing/2014/main" id="{EA54ACB8-4727-4439-8739-02C513FF5CDB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0" name="꺾인 연결선 112">
                <a:extLst>
                  <a:ext uri="{FF2B5EF4-FFF2-40B4-BE49-F238E27FC236}">
                    <a16:creationId xmlns:a16="http://schemas.microsoft.com/office/drawing/2014/main" id="{1CECCCB1-85FF-491E-9906-32F27D16CF8D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1" name="꺾인 연결선 113">
                <a:extLst>
                  <a:ext uri="{FF2B5EF4-FFF2-40B4-BE49-F238E27FC236}">
                    <a16:creationId xmlns:a16="http://schemas.microsoft.com/office/drawing/2014/main" id="{2753AF6D-1DA4-4B09-881D-1072D3AC9CF9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" name="꺾인 연결선 114">
                <a:extLst>
                  <a:ext uri="{FF2B5EF4-FFF2-40B4-BE49-F238E27FC236}">
                    <a16:creationId xmlns:a16="http://schemas.microsoft.com/office/drawing/2014/main" id="{F977992F-80A0-413E-A004-2324365BFEB8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B5D78F17-08E3-46CB-950F-DE085E86C480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그린반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0987951F-B2A6-4C2F-B907-A3CCB2AFAE29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826E4BC-5DA9-44A5-9579-494035761319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020F0994-3ABD-454A-8208-76B86CE50ED2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C00130BB-6151-4CCB-905B-03406E496666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HS</a:t>
              </a:r>
              <a:r>
                <a:rPr lang="ko-KR" altLang="en-US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93" name="위쪽 화살표 115">
            <a:extLst>
              <a:ext uri="{FF2B5EF4-FFF2-40B4-BE49-F238E27FC236}">
                <a16:creationId xmlns:a16="http://schemas.microsoft.com/office/drawing/2014/main" id="{FE5094A0-6D5A-47AD-8EA9-5751F120FC34}"/>
              </a:ext>
            </a:extLst>
          </p:cNvPr>
          <p:cNvSpPr/>
          <p:nvPr/>
        </p:nvSpPr>
        <p:spPr bwMode="auto">
          <a:xfrm rot="3501043">
            <a:off x="2122228" y="4271861"/>
            <a:ext cx="152768" cy="983923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+mn-ea"/>
              <a:ea typeface="+mn-ea"/>
            </a:endParaRPr>
          </a:p>
        </p:txBody>
      </p:sp>
      <p:sp>
        <p:nvSpPr>
          <p:cNvPr id="94" name="사각형 설명선 116">
            <a:extLst>
              <a:ext uri="{FF2B5EF4-FFF2-40B4-BE49-F238E27FC236}">
                <a16:creationId xmlns:a16="http://schemas.microsoft.com/office/drawing/2014/main" id="{B5EE1FF2-9C29-439D-8F9C-1092FF656D87}"/>
              </a:ext>
            </a:extLst>
          </p:cNvPr>
          <p:cNvSpPr/>
          <p:nvPr/>
        </p:nvSpPr>
        <p:spPr bwMode="auto">
          <a:xfrm>
            <a:off x="1136576" y="4594838"/>
            <a:ext cx="807760" cy="223835"/>
          </a:xfrm>
          <a:prstGeom prst="wedgeRectCallout">
            <a:avLst>
              <a:gd name="adj1" fmla="val 64855"/>
              <a:gd name="adj2" fmla="val -2749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>
                <a:solidFill>
                  <a:srgbClr val="0070C0"/>
                </a:solidFill>
                <a:latin typeface="+mn-ea"/>
                <a:ea typeface="+mn-ea"/>
              </a:rPr>
              <a:t>최상위권반으로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5E961871-39BF-4B3E-AA3B-ED04F195F3D9}"/>
              </a:ext>
            </a:extLst>
          </p:cNvPr>
          <p:cNvGrpSpPr/>
          <p:nvPr/>
        </p:nvGrpSpPr>
        <p:grpSpPr>
          <a:xfrm>
            <a:off x="3038141" y="4666252"/>
            <a:ext cx="1973538" cy="967910"/>
            <a:chOff x="816877" y="4725144"/>
            <a:chExt cx="1973538" cy="967910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C99C081A-6C46-4676-85A5-B8E2A8686C5F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102" name="꺾인 연결선 128">
                <a:extLst>
                  <a:ext uri="{FF2B5EF4-FFF2-40B4-BE49-F238E27FC236}">
                    <a16:creationId xmlns:a16="http://schemas.microsoft.com/office/drawing/2014/main" id="{CB389D46-17DA-41CF-8038-6E250866BC52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3" name="꺾인 연결선 129">
                <a:extLst>
                  <a:ext uri="{FF2B5EF4-FFF2-40B4-BE49-F238E27FC236}">
                    <a16:creationId xmlns:a16="http://schemas.microsoft.com/office/drawing/2014/main" id="{61C61221-7A96-4AAD-99AB-C72F5408E19C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4" name="꺾인 연결선 130">
                <a:extLst>
                  <a:ext uri="{FF2B5EF4-FFF2-40B4-BE49-F238E27FC236}">
                    <a16:creationId xmlns:a16="http://schemas.microsoft.com/office/drawing/2014/main" id="{EA1F131D-B27B-4DC5-90B7-629E1A9B6748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5" name="꺾인 연결선 131">
                <a:extLst>
                  <a:ext uri="{FF2B5EF4-FFF2-40B4-BE49-F238E27FC236}">
                    <a16:creationId xmlns:a16="http://schemas.microsoft.com/office/drawing/2014/main" id="{4B75E0A2-BA36-4295-ADEB-C5CA98192DE8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1B33E64-7012-45AE-B857-0F6CCFD500C1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그린반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C4B801D-2DC4-43F0-A6EB-AC18ED904DB6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5CCB5876-77D1-44D7-9B19-06926CEBADBB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연고대반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08220A0C-E3E8-416A-A45B-CEA92CCCFDB6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bg2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bg2"/>
                </a:solidFill>
                <a:latin typeface="+mn-ea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C506C451-E205-4C56-A0FC-70DE17AC5384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HS</a:t>
              </a:r>
              <a:r>
                <a:rPr lang="ko-KR" altLang="en-US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106" name="사각형 설명선 132">
            <a:extLst>
              <a:ext uri="{FF2B5EF4-FFF2-40B4-BE49-F238E27FC236}">
                <a16:creationId xmlns:a16="http://schemas.microsoft.com/office/drawing/2014/main" id="{0D6D2DFE-558E-442A-91CA-7790B86AE9E6}"/>
              </a:ext>
            </a:extLst>
          </p:cNvPr>
          <p:cNvSpPr/>
          <p:nvPr/>
        </p:nvSpPr>
        <p:spPr bwMode="auto">
          <a:xfrm>
            <a:off x="3124002" y="4594838"/>
            <a:ext cx="807760" cy="223835"/>
          </a:xfrm>
          <a:prstGeom prst="wedgeRectCallout">
            <a:avLst>
              <a:gd name="adj1" fmla="val 20832"/>
              <a:gd name="adj2" fmla="val 107890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>
                <a:solidFill>
                  <a:srgbClr val="0070C0"/>
                </a:solidFill>
                <a:latin typeface="+mn-ea"/>
                <a:ea typeface="+mn-ea"/>
              </a:rPr>
              <a:t>최상위권반으로 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07" name="위쪽 화살표 133">
            <a:extLst>
              <a:ext uri="{FF2B5EF4-FFF2-40B4-BE49-F238E27FC236}">
                <a16:creationId xmlns:a16="http://schemas.microsoft.com/office/drawing/2014/main" id="{A46D47CB-EC3E-460C-BA9E-006657B3B678}"/>
              </a:ext>
            </a:extLst>
          </p:cNvPr>
          <p:cNvSpPr/>
          <p:nvPr/>
        </p:nvSpPr>
        <p:spPr bwMode="auto">
          <a:xfrm rot="3622285">
            <a:off x="4184701" y="4280288"/>
            <a:ext cx="198001" cy="1062585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+mn-ea"/>
              <a:ea typeface="+mn-ea"/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56245BF5-33B7-495E-A744-0A6373636DB6}"/>
              </a:ext>
            </a:extLst>
          </p:cNvPr>
          <p:cNvGrpSpPr/>
          <p:nvPr/>
        </p:nvGrpSpPr>
        <p:grpSpPr>
          <a:xfrm>
            <a:off x="5266824" y="4666252"/>
            <a:ext cx="1973538" cy="967910"/>
            <a:chOff x="816877" y="4725144"/>
            <a:chExt cx="1973538" cy="967910"/>
          </a:xfrm>
        </p:grpSpPr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5C61740E-AF82-4C7C-932A-1EBA6A2AF55D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115" name="꺾인 연결선 141">
                <a:extLst>
                  <a:ext uri="{FF2B5EF4-FFF2-40B4-BE49-F238E27FC236}">
                    <a16:creationId xmlns:a16="http://schemas.microsoft.com/office/drawing/2014/main" id="{9F0545A0-6C14-4C1E-BD61-C1C17532BF8F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6" name="꺾인 연결선 142">
                <a:extLst>
                  <a:ext uri="{FF2B5EF4-FFF2-40B4-BE49-F238E27FC236}">
                    <a16:creationId xmlns:a16="http://schemas.microsoft.com/office/drawing/2014/main" id="{37E493A5-85D0-463E-915C-E8614FBAE4E7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7" name="꺾인 연결선 143">
                <a:extLst>
                  <a:ext uri="{FF2B5EF4-FFF2-40B4-BE49-F238E27FC236}">
                    <a16:creationId xmlns:a16="http://schemas.microsoft.com/office/drawing/2014/main" id="{2C84966E-7953-48F4-9BD2-5909347EE18D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8" name="꺾인 연결선 144">
                <a:extLst>
                  <a:ext uri="{FF2B5EF4-FFF2-40B4-BE49-F238E27FC236}">
                    <a16:creationId xmlns:a16="http://schemas.microsoft.com/office/drawing/2014/main" id="{4143FCA3-CAE4-431A-AFCE-8CDF9B681CCF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4397C1A7-B89B-4798-8A7E-915F5B276C35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그린반</a:t>
              </a:r>
              <a:endParaRPr lang="ko-KR" altLang="en-US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5A4B106F-7837-4E2D-BF91-355CB4E6D3A4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블루반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07E55044-8470-4461-973B-14494AA53B7A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연고대반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F8C1DF8E-0653-4466-B23C-F87656FE15B0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18BC44A1-CE3C-4EB9-8901-25105B59EBC6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HS</a:t>
              </a:r>
              <a:r>
                <a:rPr lang="ko-KR" altLang="en-US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119" name="사각형 설명선 145">
            <a:extLst>
              <a:ext uri="{FF2B5EF4-FFF2-40B4-BE49-F238E27FC236}">
                <a16:creationId xmlns:a16="http://schemas.microsoft.com/office/drawing/2014/main" id="{191C8C4B-0FDC-4F0F-BFC0-C47D89977810}"/>
              </a:ext>
            </a:extLst>
          </p:cNvPr>
          <p:cNvSpPr/>
          <p:nvPr/>
        </p:nvSpPr>
        <p:spPr bwMode="auto">
          <a:xfrm>
            <a:off x="5352685" y="4594838"/>
            <a:ext cx="807760" cy="223835"/>
          </a:xfrm>
          <a:prstGeom prst="wedgeRectCallout">
            <a:avLst>
              <a:gd name="adj1" fmla="val 20832"/>
              <a:gd name="adj2" fmla="val 107890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>
                <a:solidFill>
                  <a:srgbClr val="0070C0"/>
                </a:solidFill>
                <a:latin typeface="+mn-ea"/>
                <a:ea typeface="+mn-ea"/>
              </a:rPr>
              <a:t>최상위권반으로 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20" name="위쪽 화살표 146">
            <a:extLst>
              <a:ext uri="{FF2B5EF4-FFF2-40B4-BE49-F238E27FC236}">
                <a16:creationId xmlns:a16="http://schemas.microsoft.com/office/drawing/2014/main" id="{A4DAD262-AE03-4177-826E-4F4E15F099A8}"/>
              </a:ext>
            </a:extLst>
          </p:cNvPr>
          <p:cNvSpPr/>
          <p:nvPr/>
        </p:nvSpPr>
        <p:spPr bwMode="auto">
          <a:xfrm rot="3622285">
            <a:off x="6445070" y="4258131"/>
            <a:ext cx="206752" cy="969057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556963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종합반</a:t>
            </a:r>
            <a:r>
              <a:rPr lang="ko-KR" altLang="en-US" b="0" dirty="0"/>
              <a:t>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809060"/>
              </p:ext>
            </p:extLst>
          </p:nvPr>
        </p:nvGraphicFramePr>
        <p:xfrm>
          <a:off x="8104412" y="211913"/>
          <a:ext cx="1800000" cy="2849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5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재수종합반 시스템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정규반과 동일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4889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위클리모의고사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항목을</a:t>
                      </a:r>
                      <a:b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첫번째 순서에 노출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페이지 이동</a:t>
                      </a:r>
                      <a:b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https://coregj.megastudy.net/intro/2022/weekly/index.asp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9249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페이지 이동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https://coregj.megastudy.net/event/2021/quel/index.asp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906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페이지 이동</a:t>
                      </a:r>
                      <a:b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https://coregj.megastudy.net/intro/2022/premium/index.asp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6208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페이지 이동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https://coregj.megastudy.net/intro/info/monthly/index.asp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0606298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45E847E5-4C7A-43E5-8CC1-A5D48ED785E2}"/>
              </a:ext>
            </a:extLst>
          </p:cNvPr>
          <p:cNvSpPr txBox="1"/>
          <p:nvPr/>
        </p:nvSpPr>
        <p:spPr>
          <a:xfrm>
            <a:off x="704850" y="556844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대학에 합격한 선배들이 학습한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실전 학습 콘텐츠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내 위치를 정확하게 점검하고 지속적인 약점 보완</a:t>
            </a:r>
            <a:r>
              <a:rPr lang="ko-KR" altLang="en-US" sz="1000" spc="-100" dirty="0">
                <a:latin typeface="+mn-ea"/>
                <a:ea typeface="+mn-ea"/>
              </a:rPr>
              <a:t>할 수 있는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실전 학습 콘텐츠로 수능 </a:t>
            </a:r>
            <a:r>
              <a:rPr lang="en-US" altLang="ko-KR" sz="1000" spc="-100" dirty="0">
                <a:latin typeface="+mn-ea"/>
                <a:ea typeface="+mn-ea"/>
              </a:rPr>
              <a:t>1</a:t>
            </a:r>
            <a:r>
              <a:rPr lang="ko-KR" altLang="en-US" sz="1000" spc="-100" dirty="0">
                <a:latin typeface="+mn-ea"/>
                <a:ea typeface="+mn-ea"/>
              </a:rPr>
              <a:t>등급과 고득점을 위한 실력 완성합니다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693CCA-FBA0-4A89-BB4F-B749BA61ABC8}"/>
              </a:ext>
            </a:extLst>
          </p:cNvPr>
          <p:cNvSpPr txBox="1"/>
          <p:nvPr/>
        </p:nvSpPr>
        <p:spPr>
          <a:xfrm>
            <a:off x="920552" y="572233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04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13EA925-D137-47EA-AFF9-658AC5072F38}"/>
              </a:ext>
            </a:extLst>
          </p:cNvPr>
          <p:cNvSpPr/>
          <p:nvPr/>
        </p:nvSpPr>
        <p:spPr>
          <a:xfrm>
            <a:off x="4089450" y="3486330"/>
            <a:ext cx="3240038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6" name="Picture 2" descr="월간 학습지 장영진">
            <a:extLst>
              <a:ext uri="{FF2B5EF4-FFF2-40B4-BE49-F238E27FC236}">
                <a16:creationId xmlns:a16="http://schemas.microsoft.com/office/drawing/2014/main" id="{8F6643E9-94BE-405C-8DCE-EC103AD47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864" y="3846662"/>
            <a:ext cx="1451776" cy="147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E2D665EA-E795-4F63-9FDD-0416DA88B429}"/>
              </a:ext>
            </a:extLst>
          </p:cNvPr>
          <p:cNvSpPr/>
          <p:nvPr/>
        </p:nvSpPr>
        <p:spPr>
          <a:xfrm>
            <a:off x="4085458" y="1341438"/>
            <a:ext cx="3240038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A508C7-79FA-4876-AB78-08F40A6E6B49}"/>
              </a:ext>
            </a:extLst>
          </p:cNvPr>
          <p:cNvSpPr txBox="1"/>
          <p:nvPr/>
        </p:nvSpPr>
        <p:spPr>
          <a:xfrm>
            <a:off x="5613472" y="1484784"/>
            <a:ext cx="176120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최신 출제 경향 맞춤 실전 수능</a:t>
            </a:r>
          </a:p>
          <a:p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QUEL</a:t>
            </a:r>
          </a:p>
          <a:p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모의고사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08BCCE1-87C5-47D2-A504-F2D75788D90B}"/>
              </a:ext>
            </a:extLst>
          </p:cNvPr>
          <p:cNvSpPr txBox="1"/>
          <p:nvPr/>
        </p:nvSpPr>
        <p:spPr>
          <a:xfrm>
            <a:off x="5613472" y="2487242"/>
            <a:ext cx="17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메가스터디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통합 전 영역 실전 수능 대비 모의고사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최신 출제 경향에 맞춘 강도 있는 실전 훈련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6F9137-354D-4EB9-AE94-5BD3D1750497}"/>
              </a:ext>
            </a:extLst>
          </p:cNvPr>
          <p:cNvSpPr/>
          <p:nvPr/>
        </p:nvSpPr>
        <p:spPr>
          <a:xfrm>
            <a:off x="704850" y="3488825"/>
            <a:ext cx="3240038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CFC83A4-FC70-42FE-B2D3-A0A03CB22A4E}"/>
              </a:ext>
            </a:extLst>
          </p:cNvPr>
          <p:cNvSpPr txBox="1"/>
          <p:nvPr/>
        </p:nvSpPr>
        <p:spPr>
          <a:xfrm>
            <a:off x="2232864" y="3632171"/>
            <a:ext cx="1712023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전략에 실전을 </a:t>
            </a:r>
            <a:r>
              <a:rPr lang="en-US" altLang="ko-KR" sz="1000" spc="-100" dirty="0">
                <a:latin typeface="+mn-ea"/>
                <a:ea typeface="+mn-ea"/>
              </a:rPr>
              <a:t>THE</a:t>
            </a:r>
            <a:r>
              <a:rPr lang="ko-KR" altLang="en-US" sz="1000" spc="-100" dirty="0">
                <a:latin typeface="+mn-ea"/>
                <a:ea typeface="+mn-ea"/>
              </a:rPr>
              <a:t>하다</a:t>
            </a: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메가</a:t>
            </a:r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X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대성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더 프리미엄 모의고사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4B0BD49-5BCB-4355-85F3-61C44C8C647D}"/>
              </a:ext>
            </a:extLst>
          </p:cNvPr>
          <p:cNvSpPr txBox="1"/>
          <p:nvPr/>
        </p:nvSpPr>
        <p:spPr>
          <a:xfrm>
            <a:off x="2232864" y="4634629"/>
            <a:ext cx="17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과목별 전문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출제진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 및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다회차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검토 과정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전과목 모두 구성 및 정확한 객관적인 위치 확인</a:t>
            </a:r>
          </a:p>
        </p:txBody>
      </p:sp>
      <p:pic>
        <p:nvPicPr>
          <p:cNvPr id="46" name="Picture 6" descr="메가X대성 더 프리미엄 모의고사">
            <a:extLst>
              <a:ext uri="{FF2B5EF4-FFF2-40B4-BE49-F238E27FC236}">
                <a16:creationId xmlns:a16="http://schemas.microsoft.com/office/drawing/2014/main" id="{C9B5C614-2D53-43A8-A604-6FA60A2E4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64" y="3823020"/>
            <a:ext cx="1439999" cy="143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82B5A7EC-F99C-4C57-8382-9ACB9B0C149C}"/>
              </a:ext>
            </a:extLst>
          </p:cNvPr>
          <p:cNvSpPr/>
          <p:nvPr/>
        </p:nvSpPr>
        <p:spPr>
          <a:xfrm>
            <a:off x="711051" y="1340848"/>
            <a:ext cx="3240038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7DD84F0-3815-4B15-8ED9-42637629B900}"/>
              </a:ext>
            </a:extLst>
          </p:cNvPr>
          <p:cNvSpPr txBox="1"/>
          <p:nvPr/>
        </p:nvSpPr>
        <p:spPr>
          <a:xfrm>
            <a:off x="2239065" y="1484194"/>
            <a:ext cx="171202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러셀</a:t>
            </a:r>
            <a:r>
              <a:rPr lang="en-US" altLang="ko-KR" sz="1000" spc="-100" dirty="0">
                <a:latin typeface="+mn-ea"/>
                <a:ea typeface="+mn-ea"/>
              </a:rPr>
              <a:t>CORE </a:t>
            </a:r>
            <a:r>
              <a:rPr lang="ko-KR" altLang="en-US" sz="1000" spc="-100" dirty="0">
                <a:latin typeface="+mn-ea"/>
                <a:ea typeface="+mn-ea"/>
              </a:rPr>
              <a:t>선생님 직접 출제</a:t>
            </a:r>
          </a:p>
          <a:p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러셀</a:t>
            </a:r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CORE</a:t>
            </a:r>
          </a:p>
          <a:p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Weekly </a:t>
            </a:r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모의고사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E51B0D-97C0-42E1-817C-0D59A98E3799}"/>
              </a:ext>
            </a:extLst>
          </p:cNvPr>
          <p:cNvSpPr txBox="1"/>
          <p:nvPr/>
        </p:nvSpPr>
        <p:spPr>
          <a:xfrm>
            <a:off x="2239065" y="2486652"/>
            <a:ext cx="17120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러셀</a:t>
            </a:r>
            <a:r>
              <a: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CORE 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선생님들이 직접 출제한 모의고사 콘텐츠 제공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매주 정해진 시간에 집체 모의고사 응시하여 실전 감각 향상 및 긴장감 유지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8FEE0AC-FAA7-4C79-989E-A01D6E7D9BF2}"/>
              </a:ext>
            </a:extLst>
          </p:cNvPr>
          <p:cNvSpPr txBox="1"/>
          <p:nvPr/>
        </p:nvSpPr>
        <p:spPr>
          <a:xfrm>
            <a:off x="5617464" y="3629676"/>
            <a:ext cx="171202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러셀 수학 월간지</a:t>
            </a: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월간 학습지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  <a:p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(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월간 장영진</a:t>
            </a:r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E60D508-4507-419C-B2A9-008C98F22A43}"/>
              </a:ext>
            </a:extLst>
          </p:cNvPr>
          <p:cNvSpPr txBox="1"/>
          <p:nvPr/>
        </p:nvSpPr>
        <p:spPr>
          <a:xfrm>
            <a:off x="5617464" y="4632134"/>
            <a:ext cx="17120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수학 장영진 선생님의 자작 문항으로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메월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집체 모의고사 진행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수험생활에 필요한 다양한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수학∙입시관련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정보 제공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3" name="Picture 2" descr="퀄 모의고사">
            <a:extLst>
              <a:ext uri="{FF2B5EF4-FFF2-40B4-BE49-F238E27FC236}">
                <a16:creationId xmlns:a16="http://schemas.microsoft.com/office/drawing/2014/main" id="{8326DCC4-ACA1-4498-B760-B5880597C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472" y="1491611"/>
            <a:ext cx="1440000" cy="180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모서리가 둥근 직사각형 71">
            <a:extLst>
              <a:ext uri="{FF2B5EF4-FFF2-40B4-BE49-F238E27FC236}">
                <a16:creationId xmlns:a16="http://schemas.microsoft.com/office/drawing/2014/main" id="{03F7A770-B5E1-4B96-88E2-D8AACB5A2CD3}"/>
              </a:ext>
            </a:extLst>
          </p:cNvPr>
          <p:cNvSpPr/>
          <p:nvPr/>
        </p:nvSpPr>
        <p:spPr bwMode="auto">
          <a:xfrm>
            <a:off x="5701486" y="2220287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55" name="모서리가 둥근 직사각형 72">
            <a:extLst>
              <a:ext uri="{FF2B5EF4-FFF2-40B4-BE49-F238E27FC236}">
                <a16:creationId xmlns:a16="http://schemas.microsoft.com/office/drawing/2014/main" id="{1D461E2A-BCCB-4063-BA3F-5179DC0CBCAC}"/>
              </a:ext>
            </a:extLst>
          </p:cNvPr>
          <p:cNvSpPr/>
          <p:nvPr/>
        </p:nvSpPr>
        <p:spPr bwMode="auto">
          <a:xfrm>
            <a:off x="2320877" y="4367674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56" name="모서리가 둥근 직사각형 73">
            <a:extLst>
              <a:ext uri="{FF2B5EF4-FFF2-40B4-BE49-F238E27FC236}">
                <a16:creationId xmlns:a16="http://schemas.microsoft.com/office/drawing/2014/main" id="{0DE84534-15AE-429E-AB15-DFA5E1EA05FB}"/>
              </a:ext>
            </a:extLst>
          </p:cNvPr>
          <p:cNvSpPr/>
          <p:nvPr/>
        </p:nvSpPr>
        <p:spPr bwMode="auto">
          <a:xfrm>
            <a:off x="2327079" y="2215330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57" name="모서리가 둥근 직사각형 76">
            <a:extLst>
              <a:ext uri="{FF2B5EF4-FFF2-40B4-BE49-F238E27FC236}">
                <a16:creationId xmlns:a16="http://schemas.microsoft.com/office/drawing/2014/main" id="{D81A75F8-5A79-4572-B8D9-17B4FBC24ED7}"/>
              </a:ext>
            </a:extLst>
          </p:cNvPr>
          <p:cNvSpPr/>
          <p:nvPr/>
        </p:nvSpPr>
        <p:spPr bwMode="auto">
          <a:xfrm>
            <a:off x="5705477" y="4360812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2F55561-35EB-4423-9B7C-65C5497776A9}"/>
              </a:ext>
            </a:extLst>
          </p:cNvPr>
          <p:cNvSpPr/>
          <p:nvPr/>
        </p:nvSpPr>
        <p:spPr>
          <a:xfrm>
            <a:off x="705244" y="1340848"/>
            <a:ext cx="3233430" cy="209727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B12D06F-05ED-4DD7-8C09-8CE64D5E68CC}"/>
              </a:ext>
            </a:extLst>
          </p:cNvPr>
          <p:cNvSpPr/>
          <p:nvPr/>
        </p:nvSpPr>
        <p:spPr>
          <a:xfrm>
            <a:off x="5621715" y="215720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539864C-DA49-40D8-A719-FDD45E71265E}"/>
              </a:ext>
            </a:extLst>
          </p:cNvPr>
          <p:cNvSpPr/>
          <p:nvPr/>
        </p:nvSpPr>
        <p:spPr>
          <a:xfrm>
            <a:off x="2267691" y="430459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D3BF74B-DCAD-465A-8A45-9C7447CC3FB3}"/>
              </a:ext>
            </a:extLst>
          </p:cNvPr>
          <p:cNvSpPr/>
          <p:nvPr/>
        </p:nvSpPr>
        <p:spPr>
          <a:xfrm>
            <a:off x="2247308" y="214816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2708813-EB3D-4E63-A2FA-E61813B14E51}"/>
              </a:ext>
            </a:extLst>
          </p:cNvPr>
          <p:cNvSpPr/>
          <p:nvPr/>
        </p:nvSpPr>
        <p:spPr>
          <a:xfrm>
            <a:off x="5652291" y="429364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</a:t>
            </a:r>
            <a:endParaRPr lang="ko-KR" altLang="en-US" sz="1000" b="1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D2CA98A-E90F-42A1-9433-0D85AE69CD94}"/>
              </a:ext>
            </a:extLst>
          </p:cNvPr>
          <p:cNvSpPr/>
          <p:nvPr/>
        </p:nvSpPr>
        <p:spPr>
          <a:xfrm>
            <a:off x="741674" y="1485662"/>
            <a:ext cx="6575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CORE, </a:t>
            </a:r>
          </a:p>
          <a:p>
            <a:pPr algn="ctr"/>
            <a:r>
              <a:rPr lang="ko-KR" altLang="en-US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종합반</a:t>
            </a:r>
            <a:r>
              <a:rPr lang="ko-KR" altLang="en-US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전용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D9A79BC-D599-41C7-9E1E-77778CA13780}"/>
              </a:ext>
            </a:extLst>
          </p:cNvPr>
          <p:cNvSpPr/>
          <p:nvPr/>
        </p:nvSpPr>
        <p:spPr>
          <a:xfrm>
            <a:off x="618455" y="126099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3F96FF9E-8A7D-4E4D-861F-7CF9EAEF68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137" y="1654938"/>
            <a:ext cx="1478820" cy="134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6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종합반</a:t>
            </a:r>
            <a:r>
              <a:rPr lang="ko-KR" altLang="en-US" b="0" dirty="0"/>
              <a:t>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52362"/>
              </p:ext>
            </p:extLst>
          </p:nvPr>
        </p:nvGraphicFramePr>
        <p:xfrm>
          <a:off x="8104412" y="211913"/>
          <a:ext cx="1800000" cy="1892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5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재수종합반 시스템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51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정규반과 동일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618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교체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첨부파일 이미지 참고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러셀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CORE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광주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폴더 내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모의고사 추가 사진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.jpg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 내 이미지 활용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https://russeldata.megastudy.net/campus/images/russel/core_gj/2023/winter/cont07_img03.png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578408"/>
                  </a:ext>
                </a:extLst>
              </a:tr>
            </a:tbl>
          </a:graphicData>
        </a:graphic>
      </p:graphicFrame>
      <p:pic>
        <p:nvPicPr>
          <p:cNvPr id="31" name="그림 30">
            <a:extLst>
              <a:ext uri="{FF2B5EF4-FFF2-40B4-BE49-F238E27FC236}">
                <a16:creationId xmlns:a16="http://schemas.microsoft.com/office/drawing/2014/main" id="{A96C3F65-4AD5-44A5-8DB8-77CE0F4C34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51" t="35426"/>
          <a:stretch/>
        </p:blipFill>
        <p:spPr>
          <a:xfrm>
            <a:off x="704528" y="4446144"/>
            <a:ext cx="3240323" cy="2222237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BA73EC54-8278-4940-B261-1BABFA0BEFC6}"/>
              </a:ext>
            </a:extLst>
          </p:cNvPr>
          <p:cNvSpPr/>
          <p:nvPr/>
        </p:nvSpPr>
        <p:spPr>
          <a:xfrm>
            <a:off x="5180465" y="55691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3" name="Picture 2" descr="https://russeldata.megastudy.net/campus/images/russel/core_gj/2023/winter_overall/program_img04.jpg">
            <a:extLst>
              <a:ext uri="{FF2B5EF4-FFF2-40B4-BE49-F238E27FC236}">
                <a16:creationId xmlns:a16="http://schemas.microsoft.com/office/drawing/2014/main" id="{E3D0F96D-F0D8-4825-B19C-59E3C6DEA3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4" t="-218" r="6276" b="42165"/>
          <a:stretch/>
        </p:blipFill>
        <p:spPr bwMode="auto">
          <a:xfrm>
            <a:off x="5403771" y="1095119"/>
            <a:ext cx="1693043" cy="180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C5A618-DC9B-40F0-B283-7B71F4593480}"/>
              </a:ext>
            </a:extLst>
          </p:cNvPr>
          <p:cNvSpPr/>
          <p:nvPr/>
        </p:nvSpPr>
        <p:spPr>
          <a:xfrm>
            <a:off x="2936416" y="55691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5" name="Picture 6" descr="https://russeldata.megastudy.net/campus/images/russel/intro/2023/winter/program_img03.png">
            <a:extLst>
              <a:ext uri="{FF2B5EF4-FFF2-40B4-BE49-F238E27FC236}">
                <a16:creationId xmlns:a16="http://schemas.microsoft.com/office/drawing/2014/main" id="{0A6C0E81-E22B-43F0-A11F-5B608E78EA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" r="8795" b="44310"/>
          <a:stretch/>
        </p:blipFill>
        <p:spPr bwMode="auto">
          <a:xfrm>
            <a:off x="3116274" y="1062333"/>
            <a:ext cx="1800200" cy="185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C89E2F14-AA17-4457-B2D7-AF822ED977A0}"/>
              </a:ext>
            </a:extLst>
          </p:cNvPr>
          <p:cNvSpPr/>
          <p:nvPr/>
        </p:nvSpPr>
        <p:spPr>
          <a:xfrm>
            <a:off x="706839" y="55691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42" name="Picture 4" descr="https://russeldata.megastudy.net/campus/images/russel/intro/2023/winter/program_img02.png">
            <a:extLst>
              <a:ext uri="{FF2B5EF4-FFF2-40B4-BE49-F238E27FC236}">
                <a16:creationId xmlns:a16="http://schemas.microsoft.com/office/drawing/2014/main" id="{7CA66271-1356-4EFD-A5D3-A0F21F8193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69"/>
          <a:stretch/>
        </p:blipFill>
        <p:spPr bwMode="auto">
          <a:xfrm>
            <a:off x="922541" y="1062511"/>
            <a:ext cx="1715172" cy="185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1E4E18E-53BB-4586-B838-73B6B70EBE76}"/>
              </a:ext>
            </a:extLst>
          </p:cNvPr>
          <p:cNvSpPr txBox="1"/>
          <p:nvPr/>
        </p:nvSpPr>
        <p:spPr>
          <a:xfrm>
            <a:off x="706838" y="68721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러셀 학습 </a:t>
            </a:r>
            <a:r>
              <a:rPr lang="ko-KR" altLang="en-US" sz="1200" b="1" spc="-100" dirty="0" err="1">
                <a:latin typeface="+mn-ea"/>
                <a:ea typeface="+mn-ea"/>
              </a:rPr>
              <a:t>플래너</a:t>
            </a:r>
            <a:endParaRPr lang="ko-KR" altLang="en-US" sz="1200" b="1" spc="-100" dirty="0">
              <a:latin typeface="+mn-ea"/>
              <a:ea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7B38860-F1F2-49E2-963A-CC1C0878D7A2}"/>
              </a:ext>
            </a:extLst>
          </p:cNvPr>
          <p:cNvSpPr txBox="1"/>
          <p:nvPr/>
        </p:nvSpPr>
        <p:spPr>
          <a:xfrm>
            <a:off x="712867" y="303692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학습 목표 수립 및 자기주도학습 훈련</a:t>
            </a:r>
          </a:p>
          <a:p>
            <a:r>
              <a:rPr lang="ko-KR" altLang="en-US" dirty="0"/>
              <a:t>매일 </a:t>
            </a:r>
            <a:r>
              <a:rPr lang="ko-KR" altLang="en-US" dirty="0" err="1"/>
              <a:t>시간별</a:t>
            </a:r>
            <a:r>
              <a:rPr lang="en-US" altLang="ko-KR" dirty="0"/>
              <a:t>/</a:t>
            </a:r>
            <a:r>
              <a:rPr lang="ko-KR" altLang="en-US" dirty="0"/>
              <a:t>과목별 목표 학습량과 실제 학습량 비교 후 담임선생님의 피드백을 통해 학습 상황 점검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BA9E3AA-2960-4B0C-BFAE-EEB73B32919B}"/>
              </a:ext>
            </a:extLst>
          </p:cNvPr>
          <p:cNvSpPr txBox="1"/>
          <p:nvPr/>
        </p:nvSpPr>
        <p:spPr>
          <a:xfrm>
            <a:off x="2936415" y="68721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 err="1">
                <a:latin typeface="+mn-ea"/>
                <a:ea typeface="+mn-ea"/>
              </a:rPr>
              <a:t>일일수학</a:t>
            </a:r>
            <a:r>
              <a:rPr lang="ko-KR" altLang="en-US" sz="1200" b="1" spc="-100" dirty="0">
                <a:latin typeface="+mn-ea"/>
                <a:ea typeface="+mn-ea"/>
              </a:rPr>
              <a:t> </a:t>
            </a:r>
            <a:r>
              <a:rPr lang="en-US" altLang="ko-KR" sz="1200" b="1" spc="-100" dirty="0">
                <a:latin typeface="+mn-ea"/>
                <a:ea typeface="+mn-ea"/>
              </a:rPr>
              <a:t>30</a:t>
            </a:r>
            <a:r>
              <a:rPr lang="ko-KR" altLang="en-US" sz="1200" b="1" spc="-100" dirty="0">
                <a:latin typeface="+mn-ea"/>
                <a:ea typeface="+mn-ea"/>
              </a:rPr>
              <a:t>제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BB449FD-03F7-444B-BE1B-5F330762C306}"/>
              </a:ext>
            </a:extLst>
          </p:cNvPr>
          <p:cNvSpPr txBox="1"/>
          <p:nvPr/>
        </p:nvSpPr>
        <p:spPr>
          <a:xfrm>
            <a:off x="2942444" y="303692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매일 일정한 양의 수학 문제풀이로 습관 형성</a:t>
            </a:r>
          </a:p>
          <a:p>
            <a:r>
              <a:rPr lang="ko-KR" altLang="en-US" dirty="0"/>
              <a:t>지속적인 훈련으로 실수 방지 및 습관 개선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EC20B0F-3291-44A2-B4B4-0D8ECAA44FED}"/>
              </a:ext>
            </a:extLst>
          </p:cNvPr>
          <p:cNvSpPr txBox="1"/>
          <p:nvPr/>
        </p:nvSpPr>
        <p:spPr>
          <a:xfrm>
            <a:off x="5180464" y="68721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러셀 </a:t>
            </a:r>
            <a:r>
              <a:rPr lang="ko-KR" altLang="en-US" sz="1200" b="1" spc="-100" dirty="0" err="1">
                <a:latin typeface="+mn-ea"/>
                <a:ea typeface="+mn-ea"/>
              </a:rPr>
              <a:t>총평노트</a:t>
            </a:r>
            <a:endParaRPr lang="ko-KR" altLang="en-US" sz="1200" b="1" spc="-100" dirty="0">
              <a:latin typeface="+mn-ea"/>
              <a:ea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CEED9D8-FC2D-4DD9-8D70-78128771B4D9}"/>
              </a:ext>
            </a:extLst>
          </p:cNvPr>
          <p:cNvSpPr txBox="1"/>
          <p:nvPr/>
        </p:nvSpPr>
        <p:spPr>
          <a:xfrm>
            <a:off x="5186493" y="303692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spc="-150" dirty="0"/>
              <a:t>시험 응시 전후 목표 성적과 실제 성적 기록</a:t>
            </a:r>
          </a:p>
          <a:p>
            <a:r>
              <a:rPr lang="ko-KR" altLang="en-US" spc="-150" dirty="0"/>
              <a:t>과목별 성적 변화 확인으로 향후 목표 설정 및 보완</a:t>
            </a:r>
          </a:p>
          <a:p>
            <a:r>
              <a:rPr lang="ko-KR" altLang="en-US" spc="-150" dirty="0"/>
              <a:t>실수</a:t>
            </a:r>
            <a:r>
              <a:rPr lang="en-US" altLang="ko-KR" spc="-150" dirty="0"/>
              <a:t>, </a:t>
            </a:r>
            <a:r>
              <a:rPr lang="ko-KR" altLang="en-US" spc="-150" dirty="0"/>
              <a:t>오답 등 자기 평가를 통해 취약점 개선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BC64D17-44A5-451D-91B2-677687C4D5EB}"/>
              </a:ext>
            </a:extLst>
          </p:cNvPr>
          <p:cNvSpPr txBox="1"/>
          <p:nvPr/>
        </p:nvSpPr>
        <p:spPr>
          <a:xfrm>
            <a:off x="704850" y="4163359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실전 대비 훈련을 위해 </a:t>
            </a:r>
            <a:r>
              <a:rPr lang="ko-KR" altLang="en-US" sz="1000" b="1" spc="-100" dirty="0">
                <a:latin typeface="+mn-ea"/>
                <a:ea typeface="+mn-ea"/>
              </a:rPr>
              <a:t>정기적으로 집체 모의고사를 진행</a:t>
            </a:r>
            <a:r>
              <a:rPr lang="ko-KR" altLang="en-US" sz="1000" spc="-100" dirty="0">
                <a:latin typeface="+mn-ea"/>
                <a:ea typeface="+mn-ea"/>
              </a:rPr>
              <a:t>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841E29-637A-4164-B738-DD942A62A543}"/>
              </a:ext>
            </a:extLst>
          </p:cNvPr>
          <p:cNvSpPr/>
          <p:nvPr/>
        </p:nvSpPr>
        <p:spPr>
          <a:xfrm>
            <a:off x="699043" y="4446144"/>
            <a:ext cx="3245808" cy="22222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EF037A3-90CD-47E4-B274-4960E675E495}"/>
              </a:ext>
            </a:extLst>
          </p:cNvPr>
          <p:cNvSpPr/>
          <p:nvPr/>
        </p:nvSpPr>
        <p:spPr>
          <a:xfrm>
            <a:off x="626891" y="436994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4AC9450-510C-4938-B48E-7079DB67ACAA}"/>
              </a:ext>
            </a:extLst>
          </p:cNvPr>
          <p:cNvSpPr/>
          <p:nvPr/>
        </p:nvSpPr>
        <p:spPr>
          <a:xfrm>
            <a:off x="704850" y="3767924"/>
            <a:ext cx="661883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학습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플래너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일일수학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30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제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총평 노트는 러셀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재원생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대상으로 ‘전액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지원’되는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콘텐츠입니다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pic>
        <p:nvPicPr>
          <p:cNvPr id="64" name="Picture 2" descr="https://russeldata.megastudy.net/campus/images/russel/core_gj/2023/winter/cont07_img03.png">
            <a:extLst>
              <a:ext uri="{FF2B5EF4-FFF2-40B4-BE49-F238E27FC236}">
                <a16:creationId xmlns:a16="http://schemas.microsoft.com/office/drawing/2014/main" id="{BCA89A2F-0F8A-48B1-B98A-59F8F3A52E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3" t="57145" r="51436" b="4469"/>
          <a:stretch/>
        </p:blipFill>
        <p:spPr bwMode="auto">
          <a:xfrm>
            <a:off x="4088904" y="4459824"/>
            <a:ext cx="3237786" cy="220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48E93038-B09F-466A-A50D-F080150A06C1}"/>
              </a:ext>
            </a:extLst>
          </p:cNvPr>
          <p:cNvSpPr/>
          <p:nvPr/>
        </p:nvSpPr>
        <p:spPr>
          <a:xfrm>
            <a:off x="4094574" y="4446144"/>
            <a:ext cx="3245808" cy="22222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B27B810-7B7B-44F7-8562-6D390414D70C}"/>
              </a:ext>
            </a:extLst>
          </p:cNvPr>
          <p:cNvSpPr/>
          <p:nvPr/>
        </p:nvSpPr>
        <p:spPr>
          <a:xfrm>
            <a:off x="4022422" y="436994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6693374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DBFA4BC5-5850-41AB-9705-826D8A083DBA}"/>
              </a:ext>
            </a:extLst>
          </p:cNvPr>
          <p:cNvSpPr/>
          <p:nvPr/>
        </p:nvSpPr>
        <p:spPr bwMode="auto">
          <a:xfrm>
            <a:off x="94384" y="4157756"/>
            <a:ext cx="7113240" cy="89965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</a:t>
            </a:r>
            <a:r>
              <a:rPr lang="en-US" altLang="ko-KR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CORE </a:t>
            </a:r>
            <a:r>
              <a:rPr lang="ko-KR" altLang="en-US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광주 재수종합반에서</a:t>
            </a:r>
            <a:endParaRPr lang="en-US" altLang="ko-KR" sz="1400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목표하는 최상위권 대입성공을 쟁취</a:t>
            </a:r>
            <a:r>
              <a:rPr lang="ko-KR" altLang="en-US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 수 있습니다</a:t>
            </a:r>
            <a:r>
              <a:rPr lang="en-US" altLang="ko-KR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4D3F808C-1D89-4C91-80BB-F23FEDF95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900" b="0" dirty="0"/>
              <a:t>2024 N</a:t>
            </a:r>
            <a:r>
              <a:rPr lang="ko-KR" altLang="en-US" sz="900" b="0" dirty="0"/>
              <a:t>수 </a:t>
            </a:r>
            <a:r>
              <a:rPr lang="ko-KR" altLang="en-US" sz="900" b="0" dirty="0" err="1"/>
              <a:t>정규반</a:t>
            </a:r>
            <a:r>
              <a:rPr lang="en-US" altLang="ko-KR" sz="900" b="0" dirty="0"/>
              <a:t>(CORE</a:t>
            </a:r>
            <a:r>
              <a:rPr lang="ko-KR" altLang="en-US" sz="900" b="0" dirty="0"/>
              <a:t>광주 </a:t>
            </a:r>
            <a:r>
              <a:rPr lang="ko-KR" altLang="en-US" sz="900" b="0" dirty="0" err="1"/>
              <a:t>종합반</a:t>
            </a:r>
            <a:r>
              <a:rPr lang="ko-KR" altLang="en-US" sz="900" b="0" dirty="0"/>
              <a:t> </a:t>
            </a:r>
            <a:r>
              <a:rPr lang="en-US" altLang="ko-KR" sz="900" b="0" dirty="0"/>
              <a:t>PC)</a:t>
            </a:r>
            <a:endParaRPr lang="ko-KR" altLang="en-US" sz="900" dirty="0">
              <a:latin typeface="+mn-ea"/>
              <a:ea typeface="+mn-ea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335741A-6D89-4D3C-B5BF-2942D88502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297760"/>
              </p:ext>
            </p:extLst>
          </p:nvPr>
        </p:nvGraphicFramePr>
        <p:xfrm>
          <a:off x="8104412" y="211913"/>
          <a:ext cx="1800000" cy="905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5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재수종합반 시스템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8234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정규반과 동일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01040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위클리모의고사 노출 순서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평가원 아래 노출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5784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학원명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문구 수정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493666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4873071C-2D8A-492B-87F3-8210CC8AA028}"/>
              </a:ext>
            </a:extLst>
          </p:cNvPr>
          <p:cNvSpPr/>
          <p:nvPr/>
        </p:nvSpPr>
        <p:spPr bwMode="auto">
          <a:xfrm>
            <a:off x="2414275" y="4374341"/>
            <a:ext cx="1228274" cy="239603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73F4FB7-AFF0-4C34-9393-0A05675033FF}"/>
              </a:ext>
            </a:extLst>
          </p:cNvPr>
          <p:cNvSpPr/>
          <p:nvPr/>
        </p:nvSpPr>
        <p:spPr>
          <a:xfrm>
            <a:off x="2345401" y="429222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1DFE2-F4D9-444F-A491-2C37599507C6}"/>
              </a:ext>
            </a:extLst>
          </p:cNvPr>
          <p:cNvSpPr txBox="1"/>
          <p:nvPr/>
        </p:nvSpPr>
        <p:spPr>
          <a:xfrm>
            <a:off x="699044" y="557226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러셀 실전 콘텐츠 </a:t>
            </a:r>
            <a:r>
              <a:rPr lang="ko-KR" altLang="en-US" b="1" dirty="0"/>
              <a:t>연간 시행 일정</a:t>
            </a:r>
            <a:endParaRPr lang="en-US" altLang="ko-KR" b="1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47A7B403-4B29-4597-BD9A-2F83FF4CB35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4846" y="829503"/>
          <a:ext cx="6624644" cy="20974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7834">
                  <a:extLst>
                    <a:ext uri="{9D8B030D-6E8A-4147-A177-3AD203B41FA5}">
                      <a16:colId xmlns:a16="http://schemas.microsoft.com/office/drawing/2014/main" val="867735794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1910370212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3482806968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620574942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3284788555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3351359752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4118264870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403071871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559985015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715404424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2648072025"/>
                    </a:ext>
                  </a:extLst>
                </a:gridCol>
              </a:tblGrid>
              <a:tr h="2686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구분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2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3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4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5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6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7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8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9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10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11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6897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평가원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50" baseline="0" dirty="0"/>
                        <a:t>6</a:t>
                      </a:r>
                      <a:r>
                        <a:rPr lang="ko-KR" altLang="en-US" sz="900" spc="-50" baseline="0" dirty="0"/>
                        <a:t>평</a:t>
                      </a: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50" baseline="0" dirty="0"/>
                        <a:t>9</a:t>
                      </a:r>
                      <a:r>
                        <a:rPr lang="ko-KR" altLang="en-US" sz="900" spc="-50" baseline="0" dirty="0"/>
                        <a:t>평</a:t>
                      </a: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spc="-50" baseline="0" dirty="0"/>
                        <a:t>수능</a:t>
                      </a: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63018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러셀</a:t>
                      </a:r>
                      <a:r>
                        <a:rPr lang="en-US" altLang="ko-KR" sz="900" b="1" spc="-50" baseline="0" dirty="0"/>
                        <a:t>CORE</a:t>
                      </a:r>
                    </a:p>
                    <a:p>
                      <a:pPr algn="ctr" latinLnBrk="1"/>
                      <a:r>
                        <a:rPr lang="en-US" altLang="ko-KR" sz="900" b="1" spc="-50" baseline="0" dirty="0"/>
                        <a:t>Weekly </a:t>
                      </a:r>
                      <a:r>
                        <a:rPr lang="ko-KR" altLang="en-US" sz="900" b="1" spc="-50" baseline="0" dirty="0"/>
                        <a:t>모의고사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0602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QUEL </a:t>
                      </a:r>
                      <a:r>
                        <a:rPr lang="ko-KR" altLang="en-US" sz="900" b="1" spc="-50" baseline="0" dirty="0"/>
                        <a:t>모의고사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86328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메가</a:t>
                      </a:r>
                      <a:r>
                        <a:rPr lang="en-US" altLang="ko-KR" sz="900" b="1" spc="-50" baseline="0" dirty="0"/>
                        <a:t>X</a:t>
                      </a:r>
                      <a:r>
                        <a:rPr lang="ko-KR" altLang="en-US" sz="900" b="1" spc="-50" baseline="0" dirty="0"/>
                        <a:t>대성</a:t>
                      </a:r>
                      <a:endParaRPr lang="en-US" altLang="ko-KR" sz="900" b="1" spc="-50" baseline="0" dirty="0"/>
                    </a:p>
                    <a:p>
                      <a:pPr algn="ctr" latinLnBrk="1"/>
                      <a:r>
                        <a:rPr lang="ko-KR" altLang="en-US" sz="900" b="1" spc="-50" baseline="0" dirty="0"/>
                        <a:t>더 프리미엄 모의고사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12681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월간 학습지</a:t>
                      </a:r>
                      <a:endParaRPr lang="en-US" altLang="ko-KR" sz="900" b="1" spc="-50" baseline="0" dirty="0"/>
                    </a:p>
                    <a:p>
                      <a:pPr algn="ctr" latinLnBrk="1"/>
                      <a:r>
                        <a:rPr lang="en-US" altLang="ko-KR" sz="900" b="1" spc="-50" baseline="0" dirty="0"/>
                        <a:t>(</a:t>
                      </a:r>
                      <a:r>
                        <a:rPr lang="ko-KR" altLang="en-US" sz="900" b="1" spc="-50" baseline="0" dirty="0"/>
                        <a:t>월간 장영진</a:t>
                      </a:r>
                      <a:r>
                        <a:rPr lang="en-US" altLang="ko-KR" sz="900" b="1" spc="-50" baseline="0" dirty="0"/>
                        <a:t>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740279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0B141A-0DBE-4C30-8DAF-7399B2D56034}"/>
              </a:ext>
            </a:extLst>
          </p:cNvPr>
          <p:cNvSpPr/>
          <p:nvPr/>
        </p:nvSpPr>
        <p:spPr>
          <a:xfrm>
            <a:off x="704850" y="2943453"/>
            <a:ext cx="661883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상기 일정은 평가원 시행계획 및 학원 학사일정에 따라 변경 및 조정될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BC525D8-2619-464F-8CDE-05DF49E523C6}"/>
              </a:ext>
            </a:extLst>
          </p:cNvPr>
          <p:cNvSpPr/>
          <p:nvPr/>
        </p:nvSpPr>
        <p:spPr>
          <a:xfrm>
            <a:off x="699042" y="1460051"/>
            <a:ext cx="6630445" cy="37067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83B5788-8A1E-45A1-ABB1-07D06F2D8DA8}"/>
              </a:ext>
            </a:extLst>
          </p:cNvPr>
          <p:cNvSpPr/>
          <p:nvPr/>
        </p:nvSpPr>
        <p:spPr>
          <a:xfrm>
            <a:off x="619379" y="138158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2549691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종합반</a:t>
            </a:r>
            <a:r>
              <a:rPr lang="ko-KR" altLang="en-US" b="0" dirty="0"/>
              <a:t> </a:t>
            </a:r>
            <a:r>
              <a:rPr lang="en-US" altLang="ko-KR" b="0" dirty="0"/>
              <a:t>PC)</a:t>
            </a:r>
            <a:endParaRPr lang="ko-KR" altLang="en-US" b="0" dirty="0"/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8103684" y="218024"/>
          <a:ext cx="1800000" cy="30517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배너 노출 순서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1) 2024 </a:t>
                      </a:r>
                      <a:r>
                        <a:rPr kumimoji="0" lang="ko-KR" altLang="en-US" sz="9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윈터스쿨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2) 2024 </a:t>
                      </a:r>
                      <a:r>
                        <a:rPr kumimoji="0" lang="ko-KR" altLang="en-US" sz="9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윈터스쿨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종합반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3) 2025 N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수 </a:t>
                      </a:r>
                      <a:r>
                        <a:rPr kumimoji="0" lang="ko-KR" altLang="en-US" sz="9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정규반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4) 2025 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재수 </a:t>
                      </a:r>
                      <a:r>
                        <a:rPr kumimoji="0" lang="ko-KR" altLang="en-US" sz="9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종합반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5) 2024 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프리윈터스쿨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6) 2024 1~2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월 정규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9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특강단과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7) 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고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2,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고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3 1~2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월 </a:t>
                      </a:r>
                      <a:r>
                        <a:rPr kumimoji="0" lang="ko-KR" altLang="en-US" sz="9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윈터특강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8) 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대학별 논술 파이널 특강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학원명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문구 수정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756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 내용에 맞춰 문수 수정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8674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배너 노출 순서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1) 2024 </a:t>
                      </a:r>
                      <a:r>
                        <a:rPr kumimoji="0" lang="ko-KR" altLang="en-US" sz="9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윈터스쿨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종합반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2) 2024 </a:t>
                      </a:r>
                      <a:r>
                        <a:rPr kumimoji="0" lang="ko-KR" altLang="en-US" sz="9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윈터스쿨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3) 2025 N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수 </a:t>
                      </a:r>
                      <a:r>
                        <a:rPr kumimoji="0" lang="ko-KR" altLang="en-US" sz="9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정규반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4) 2025 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재수 </a:t>
                      </a:r>
                      <a:r>
                        <a:rPr kumimoji="0" lang="ko-KR" altLang="en-US" sz="9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종합반</a:t>
                      </a:r>
                      <a:endParaRPr kumimoji="0" lang="ko-KR" altLang="en-US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1303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 내용에 맞춰 문수 수정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76247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메뉴 노출 순서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2025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우선선발반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아래에 노출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2446282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5C574CBA-6BCA-4369-A437-E6AFE2FC88F0}"/>
              </a:ext>
            </a:extLst>
          </p:cNvPr>
          <p:cNvSpPr txBox="1"/>
          <p:nvPr/>
        </p:nvSpPr>
        <p:spPr>
          <a:xfrm>
            <a:off x="57150" y="300737"/>
            <a:ext cx="1172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err="1">
                <a:latin typeface="+mn-ea"/>
                <a:ea typeface="+mn-ea"/>
              </a:rPr>
              <a:t>학원별</a:t>
            </a:r>
            <a:r>
              <a:rPr lang="ko-KR" altLang="en-US" sz="1000" b="1" dirty="0">
                <a:latin typeface="+mn-ea"/>
                <a:ea typeface="+mn-ea"/>
              </a:rPr>
              <a:t> 메인 배너</a:t>
            </a:r>
            <a:endParaRPr lang="en-US" altLang="ko-KR" sz="10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14EBD43-5B74-4CDA-8194-09F9BA1A22B8}"/>
              </a:ext>
            </a:extLst>
          </p:cNvPr>
          <p:cNvSpPr/>
          <p:nvPr/>
        </p:nvSpPr>
        <p:spPr bwMode="auto">
          <a:xfrm>
            <a:off x="57150" y="549275"/>
            <a:ext cx="5040000" cy="248437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800" b="1" spc="-10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A81A0F4-C3DE-45EF-B5AF-1E0539E98530}"/>
              </a:ext>
            </a:extLst>
          </p:cNvPr>
          <p:cNvSpPr/>
          <p:nvPr/>
        </p:nvSpPr>
        <p:spPr>
          <a:xfrm>
            <a:off x="4122812" y="557645"/>
            <a:ext cx="825800" cy="2585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altLang="ko-KR" sz="900" b="1" spc="-100" dirty="0">
                <a:latin typeface="+mn-ea"/>
                <a:ea typeface="+mn-ea"/>
              </a:rPr>
              <a:t>N</a:t>
            </a:r>
            <a:r>
              <a:rPr lang="ko-KR" altLang="en-US" sz="900" b="1" spc="-100" dirty="0">
                <a:latin typeface="+mn-ea"/>
                <a:ea typeface="+mn-ea"/>
              </a:rPr>
              <a:t>수</a:t>
            </a:r>
            <a:endParaRPr lang="en-US" altLang="ko-KR" sz="900" b="1" spc="-100" dirty="0">
              <a:latin typeface="+mn-ea"/>
              <a:ea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B9E922E-F267-4CBF-84BA-BDA4FFE443BD}"/>
              </a:ext>
            </a:extLst>
          </p:cNvPr>
          <p:cNvSpPr/>
          <p:nvPr/>
        </p:nvSpPr>
        <p:spPr>
          <a:xfrm>
            <a:off x="148609" y="925048"/>
            <a:ext cx="1788659" cy="258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10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최상위권 이과전문관</a:t>
            </a:r>
            <a:r>
              <a: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endParaRPr lang="en-US" altLang="ko-KR" sz="1000" spc="-100" dirty="0">
              <a:latin typeface="+mn-ea"/>
              <a:ea typeface="+mn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ADB75ED-A818-4EBF-8028-736F747FFD8E}"/>
              </a:ext>
            </a:extLst>
          </p:cNvPr>
          <p:cNvSpPr/>
          <p:nvPr/>
        </p:nvSpPr>
        <p:spPr>
          <a:xfrm>
            <a:off x="151639" y="1268760"/>
            <a:ext cx="4153984" cy="625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altLang="ko-KR" sz="3200" b="1" spc="-200" dirty="0">
                <a:latin typeface="+mn-ea"/>
                <a:ea typeface="+mn-ea"/>
              </a:rPr>
              <a:t>2025 </a:t>
            </a:r>
            <a:r>
              <a:rPr lang="ko-KR" altLang="en-US" sz="3200" b="1" spc="-200" dirty="0" err="1">
                <a:solidFill>
                  <a:srgbClr val="0070C0"/>
                </a:solidFill>
                <a:latin typeface="+mn-ea"/>
                <a:ea typeface="+mn-ea"/>
              </a:rPr>
              <a:t>재수종합반</a:t>
            </a:r>
            <a:endParaRPr lang="ko-KR" altLang="en-US" sz="3200" b="1" spc="-2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6917939-CCC5-42BC-AF3C-ADD2DD1EDBB4}"/>
              </a:ext>
            </a:extLst>
          </p:cNvPr>
          <p:cNvSpPr/>
          <p:nvPr/>
        </p:nvSpPr>
        <p:spPr>
          <a:xfrm>
            <a:off x="131967" y="1979746"/>
            <a:ext cx="2279791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900" spc="-100" dirty="0">
                <a:latin typeface="+mn-ea"/>
                <a:ea typeface="+mn-ea"/>
              </a:rPr>
              <a:t>러셀</a:t>
            </a:r>
            <a:r>
              <a:rPr lang="en-US" altLang="ko-KR" sz="900" spc="-100" dirty="0">
                <a:latin typeface="+mn-ea"/>
                <a:ea typeface="+mn-ea"/>
              </a:rPr>
              <a:t>CORE </a:t>
            </a:r>
            <a:r>
              <a:rPr lang="ko-KR" altLang="en-US" sz="900" spc="-100" dirty="0">
                <a:latin typeface="+mn-ea"/>
                <a:ea typeface="+mn-ea"/>
              </a:rPr>
              <a:t>광주</a:t>
            </a:r>
            <a:r>
              <a:rPr lang="en-US" altLang="ko-KR" sz="900" spc="-100" dirty="0">
                <a:latin typeface="+mn-ea"/>
                <a:ea typeface="+mn-ea"/>
              </a:rPr>
              <a:t> </a:t>
            </a:r>
            <a:r>
              <a:rPr lang="ko-KR" altLang="en-US" sz="900" spc="-100" dirty="0">
                <a:latin typeface="+mn-ea"/>
                <a:ea typeface="+mn-ea"/>
              </a:rPr>
              <a:t>재수종합반에서 경쟁하는 것이</a:t>
            </a:r>
            <a:endParaRPr lang="en-US" altLang="ko-KR" sz="900" spc="-100" dirty="0">
              <a:latin typeface="+mn-ea"/>
              <a:ea typeface="+mn-ea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900" spc="-100" dirty="0">
                <a:latin typeface="+mn-ea"/>
                <a:ea typeface="+mn-ea"/>
              </a:rPr>
              <a:t>바로 대입 성공의 경쟁력입니다</a:t>
            </a:r>
            <a:r>
              <a:rPr lang="en-US" altLang="ko-KR" sz="900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10BA0F-06C8-47C7-B0B1-7D73FDF521E6}"/>
              </a:ext>
            </a:extLst>
          </p:cNvPr>
          <p:cNvSpPr txBox="1"/>
          <p:nvPr/>
        </p:nvSpPr>
        <p:spPr>
          <a:xfrm>
            <a:off x="57150" y="3182118"/>
            <a:ext cx="13612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err="1">
                <a:latin typeface="+mn-ea"/>
                <a:ea typeface="+mn-ea"/>
              </a:rPr>
              <a:t>학원별</a:t>
            </a:r>
            <a:r>
              <a:rPr lang="ko-KR" altLang="en-US" sz="1000" b="1" dirty="0">
                <a:latin typeface="+mn-ea"/>
                <a:ea typeface="+mn-ea"/>
              </a:rPr>
              <a:t> 좌측</a:t>
            </a:r>
            <a:r>
              <a:rPr lang="en-US" altLang="ko-KR" sz="1000" b="1" dirty="0">
                <a:latin typeface="+mn-ea"/>
                <a:ea typeface="+mn-ea"/>
              </a:rPr>
              <a:t>SS </a:t>
            </a:r>
            <a:r>
              <a:rPr lang="ko-KR" altLang="en-US" sz="1000" b="1" dirty="0">
                <a:latin typeface="+mn-ea"/>
                <a:ea typeface="+mn-ea"/>
              </a:rPr>
              <a:t>배너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DE37D0-23A8-4902-9119-8180701EA796}"/>
              </a:ext>
            </a:extLst>
          </p:cNvPr>
          <p:cNvSpPr txBox="1"/>
          <p:nvPr/>
        </p:nvSpPr>
        <p:spPr>
          <a:xfrm>
            <a:off x="2804072" y="3182118"/>
            <a:ext cx="30684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>
                <a:latin typeface="+mn-ea"/>
                <a:ea typeface="+mn-ea"/>
              </a:rPr>
              <a:t>학원별</a:t>
            </a:r>
            <a:r>
              <a:rPr lang="ko-KR" altLang="en-US" sz="1000" b="1" dirty="0">
                <a:latin typeface="+mn-ea"/>
                <a:ea typeface="+mn-ea"/>
              </a:rPr>
              <a:t> </a:t>
            </a:r>
            <a:r>
              <a:rPr lang="en-US" altLang="ko-KR" sz="1000" b="1" dirty="0">
                <a:latin typeface="+mn-ea"/>
                <a:ea typeface="+mn-ea"/>
              </a:rPr>
              <a:t>LNB</a:t>
            </a:r>
          </a:p>
          <a:p>
            <a:endParaRPr lang="en-US" altLang="ko-KR" sz="1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r>
              <a:rPr lang="en-US" altLang="ko-KR" sz="1000" spc="-100" dirty="0">
                <a:solidFill>
                  <a:srgbClr val="FF0000"/>
                </a:solidFill>
                <a:latin typeface="+mn-ea"/>
                <a:ea typeface="+mn-ea"/>
              </a:rPr>
              <a:t>2025 </a:t>
            </a:r>
            <a:r>
              <a:rPr lang="ko-KR" altLang="en-US" sz="1000" spc="-100" dirty="0">
                <a:solidFill>
                  <a:srgbClr val="FF0000"/>
                </a:solidFill>
                <a:latin typeface="+mn-ea"/>
                <a:ea typeface="+mn-ea"/>
              </a:rPr>
              <a:t>재수생 우선선발반 아래에 노출</a:t>
            </a:r>
            <a:endParaRPr lang="en-US" altLang="ko-KR" sz="10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9B70B31-836B-48BF-99D0-E390943A6BC7}"/>
              </a:ext>
            </a:extLst>
          </p:cNvPr>
          <p:cNvSpPr/>
          <p:nvPr/>
        </p:nvSpPr>
        <p:spPr bwMode="auto">
          <a:xfrm>
            <a:off x="57150" y="3428339"/>
            <a:ext cx="1085509" cy="1901708"/>
          </a:xfrm>
          <a:prstGeom prst="rect">
            <a:avLst/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2800" b="1" spc="-10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모서리가 둥근 직사각형 21">
            <a:extLst>
              <a:ext uri="{FF2B5EF4-FFF2-40B4-BE49-F238E27FC236}">
                <a16:creationId xmlns:a16="http://schemas.microsoft.com/office/drawing/2014/main" id="{9A3E922C-927B-4BDF-B3DB-2823F16991C8}"/>
              </a:ext>
            </a:extLst>
          </p:cNvPr>
          <p:cNvSpPr/>
          <p:nvPr/>
        </p:nvSpPr>
        <p:spPr bwMode="auto">
          <a:xfrm>
            <a:off x="180543" y="3600946"/>
            <a:ext cx="898024" cy="202299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9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900" spc="-150" dirty="0">
                <a:solidFill>
                  <a:srgbClr val="000000"/>
                </a:solidFill>
                <a:latin typeface="+mn-ea"/>
                <a:ea typeface="+mn-ea"/>
              </a:rPr>
              <a:t>N</a:t>
            </a:r>
            <a:r>
              <a:rPr lang="ko-KR" altLang="en-US" sz="900" spc="-150" dirty="0">
                <a:solidFill>
                  <a:srgbClr val="000000"/>
                </a:solidFill>
                <a:latin typeface="+mn-ea"/>
                <a:ea typeface="+mn-ea"/>
              </a:rPr>
              <a:t>수</a:t>
            </a:r>
            <a:endParaRPr lang="en-US" altLang="ko-KR" sz="900" spc="-15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D2CFA81-9BBF-4E2F-9EF5-E6C5ED2B10E3}"/>
              </a:ext>
            </a:extLst>
          </p:cNvPr>
          <p:cNvSpPr/>
          <p:nvPr/>
        </p:nvSpPr>
        <p:spPr bwMode="auto">
          <a:xfrm>
            <a:off x="57150" y="5059261"/>
            <a:ext cx="1085509" cy="270785"/>
          </a:xfrm>
          <a:prstGeom prst="rect">
            <a:avLst/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 </a:t>
            </a:r>
            <a:r>
              <a: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2/12(</a:t>
            </a: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 2</a:t>
            </a: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 </a:t>
            </a:r>
            <a:r>
              <a: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3/1(</a:t>
            </a: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금</a:t>
            </a:r>
            <a:r>
              <a: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b="1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C97FA2-29BF-49C2-9498-A0419CA7D0CE}"/>
              </a:ext>
            </a:extLst>
          </p:cNvPr>
          <p:cNvSpPr txBox="1"/>
          <p:nvPr/>
        </p:nvSpPr>
        <p:spPr>
          <a:xfrm>
            <a:off x="65421" y="3861048"/>
            <a:ext cx="1077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00" dirty="0">
                <a:latin typeface="+mn-ea"/>
                <a:ea typeface="+mn-ea"/>
              </a:rPr>
              <a:t>2025</a:t>
            </a:r>
          </a:p>
          <a:p>
            <a:pPr algn="ctr"/>
            <a:r>
              <a:rPr lang="ko-KR" altLang="en-US" sz="1600" b="1" spc="-100" dirty="0">
                <a:solidFill>
                  <a:srgbClr val="0070C0"/>
                </a:solidFill>
                <a:latin typeface="+mn-ea"/>
                <a:ea typeface="+mn-ea"/>
              </a:rPr>
              <a:t>재수</a:t>
            </a:r>
            <a:endParaRPr lang="en-US" altLang="ko-KR" sz="16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r>
              <a:rPr lang="ko-KR" altLang="en-US" sz="1600" b="1" spc="-100" dirty="0" err="1">
                <a:solidFill>
                  <a:srgbClr val="0070C0"/>
                </a:solidFill>
                <a:latin typeface="+mn-ea"/>
                <a:ea typeface="+mn-ea"/>
              </a:rPr>
              <a:t>종합반</a:t>
            </a:r>
            <a:endParaRPr lang="ko-KR" altLang="en-US" sz="1600" b="1" spc="-1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09CBD3-31D5-4544-8320-050B2F9010F4}"/>
              </a:ext>
            </a:extLst>
          </p:cNvPr>
          <p:cNvSpPr txBox="1"/>
          <p:nvPr/>
        </p:nvSpPr>
        <p:spPr>
          <a:xfrm>
            <a:off x="65421" y="4649419"/>
            <a:ext cx="107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spc="-100" dirty="0">
                <a:latin typeface="+mn-ea"/>
                <a:ea typeface="+mn-ea"/>
              </a:rPr>
              <a:t>최상위권</a:t>
            </a:r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spc="-100" dirty="0" err="1">
                <a:latin typeface="+mn-ea"/>
                <a:ea typeface="+mn-ea"/>
              </a:rPr>
              <a:t>이과전문관</a:t>
            </a:r>
            <a:r>
              <a:rPr lang="en-US" altLang="ko-KR" sz="900" spc="-100" dirty="0">
                <a:latin typeface="+mn-ea"/>
                <a:ea typeface="+mn-ea"/>
              </a:rPr>
              <a:t>N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DD9FB06-5D2B-47FA-900F-4FCEAE5B35D1}"/>
              </a:ext>
            </a:extLst>
          </p:cNvPr>
          <p:cNvSpPr/>
          <p:nvPr/>
        </p:nvSpPr>
        <p:spPr>
          <a:xfrm>
            <a:off x="195088" y="2007345"/>
            <a:ext cx="756000" cy="18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48830E-7501-4478-A358-AEF1D2290B87}"/>
              </a:ext>
            </a:extLst>
          </p:cNvPr>
          <p:cNvSpPr/>
          <p:nvPr/>
        </p:nvSpPr>
        <p:spPr>
          <a:xfrm>
            <a:off x="122937" y="190828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05FE40F-2613-4B3C-831D-B6AE7F4CE170}"/>
              </a:ext>
            </a:extLst>
          </p:cNvPr>
          <p:cNvSpPr/>
          <p:nvPr/>
        </p:nvSpPr>
        <p:spPr>
          <a:xfrm>
            <a:off x="57150" y="5058566"/>
            <a:ext cx="1085508" cy="27027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037ABF4-A17C-42FC-9AE8-87800E510F4A}"/>
              </a:ext>
            </a:extLst>
          </p:cNvPr>
          <p:cNvSpPr/>
          <p:nvPr/>
        </p:nvSpPr>
        <p:spPr>
          <a:xfrm>
            <a:off x="-15001" y="495950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</a:t>
            </a:r>
            <a:endParaRPr lang="ko-KR" altLang="en-US" sz="1000" b="1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B91FF32-6E91-45EF-AF63-D731BC3A99D7}"/>
              </a:ext>
            </a:extLst>
          </p:cNvPr>
          <p:cNvSpPr/>
          <p:nvPr/>
        </p:nvSpPr>
        <p:spPr>
          <a:xfrm>
            <a:off x="2724408" y="333535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</a:t>
            </a:r>
            <a:endParaRPr lang="ko-KR" altLang="en-US" sz="1000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04DE0A2-BDEA-4AC0-ABAC-65AC3173972E}"/>
              </a:ext>
            </a:extLst>
          </p:cNvPr>
          <p:cNvSpPr/>
          <p:nvPr/>
        </p:nvSpPr>
        <p:spPr>
          <a:xfrm>
            <a:off x="0" y="48009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/>
              <a:t>1</a:t>
            </a:r>
            <a:endParaRPr lang="ko-KR" altLang="en-US" sz="1000" b="1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42D2012-27AE-4698-9DD2-974F4DD597FD}"/>
              </a:ext>
            </a:extLst>
          </p:cNvPr>
          <p:cNvSpPr/>
          <p:nvPr/>
        </p:nvSpPr>
        <p:spPr>
          <a:xfrm>
            <a:off x="0" y="335879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70" name="모서리가 둥근 직사각형 31">
            <a:extLst>
              <a:ext uri="{FF2B5EF4-FFF2-40B4-BE49-F238E27FC236}">
                <a16:creationId xmlns:a16="http://schemas.microsoft.com/office/drawing/2014/main" id="{6C278753-BEF1-4B86-95BA-911529D7F00D}"/>
              </a:ext>
            </a:extLst>
          </p:cNvPr>
          <p:cNvSpPr/>
          <p:nvPr/>
        </p:nvSpPr>
        <p:spPr bwMode="auto">
          <a:xfrm>
            <a:off x="148610" y="2573159"/>
            <a:ext cx="2932182" cy="288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9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 개강 </a:t>
            </a:r>
            <a:r>
              <a:rPr lang="en-US" altLang="ko-KR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 2/12(</a:t>
            </a:r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 2</a:t>
            </a:r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 개강</a:t>
            </a:r>
            <a:r>
              <a:rPr lang="en-US" altLang="ko-KR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 3/1(</a:t>
            </a:r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금</a:t>
            </a:r>
            <a:r>
              <a:rPr lang="en-US" altLang="ko-KR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 I </a:t>
            </a:r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모집 중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B492D8F-64DB-4B44-A716-2832C1062443}"/>
              </a:ext>
            </a:extLst>
          </p:cNvPr>
          <p:cNvSpPr/>
          <p:nvPr/>
        </p:nvSpPr>
        <p:spPr>
          <a:xfrm>
            <a:off x="148608" y="2578520"/>
            <a:ext cx="2932184" cy="27689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2C4B521-ACE7-4B4F-B238-1F5B5F2B51B6}"/>
              </a:ext>
            </a:extLst>
          </p:cNvPr>
          <p:cNvSpPr/>
          <p:nvPr/>
        </p:nvSpPr>
        <p:spPr>
          <a:xfrm>
            <a:off x="76458" y="247946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6450242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0A252BA7-6CD3-4FEF-8DEF-29F6D1C33411}"/>
              </a:ext>
            </a:extLst>
          </p:cNvPr>
          <p:cNvSpPr/>
          <p:nvPr/>
        </p:nvSpPr>
        <p:spPr>
          <a:xfrm>
            <a:off x="3396739" y="616670"/>
            <a:ext cx="3012579" cy="529923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종합반</a:t>
            </a:r>
            <a:r>
              <a:rPr lang="ko-KR" altLang="en-US" b="0" dirty="0"/>
              <a:t> </a:t>
            </a:r>
            <a:r>
              <a:rPr lang="en-US" altLang="ko-KR" b="0" dirty="0"/>
              <a:t>MO)</a:t>
            </a:r>
            <a:endParaRPr lang="ko-KR" altLang="en-US" b="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5C9BBD-AFAC-49B1-BC14-38F2A1051493}"/>
              </a:ext>
            </a:extLst>
          </p:cNvPr>
          <p:cNvSpPr txBox="1"/>
          <p:nvPr/>
        </p:nvSpPr>
        <p:spPr>
          <a:xfrm>
            <a:off x="630088" y="1146547"/>
            <a:ext cx="24276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50" dirty="0">
                <a:latin typeface="+mn-ea"/>
                <a:ea typeface="+mn-ea"/>
              </a:rPr>
              <a:t>최상위권 이과전문관</a:t>
            </a:r>
            <a:r>
              <a:rPr lang="en-US" altLang="ko-KR" sz="1800" b="1" spc="-150" dirty="0">
                <a:latin typeface="+mn-ea"/>
                <a:ea typeface="+mn-ea"/>
              </a:rPr>
              <a:t>N</a:t>
            </a:r>
          </a:p>
          <a:p>
            <a:pPr algn="ctr"/>
            <a:r>
              <a:rPr lang="ko-KR" altLang="en-US" sz="2400" b="1" spc="-150" dirty="0">
                <a:latin typeface="+mn-ea"/>
                <a:ea typeface="+mn-ea"/>
              </a:rPr>
              <a:t>재수종합반</a:t>
            </a: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8FDE43BA-2606-4A2E-A62D-99E3834A37AD}"/>
              </a:ext>
            </a:extLst>
          </p:cNvPr>
          <p:cNvSpPr/>
          <p:nvPr/>
        </p:nvSpPr>
        <p:spPr bwMode="auto">
          <a:xfrm>
            <a:off x="243689" y="989231"/>
            <a:ext cx="562723" cy="56295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endParaRPr lang="ko-KR" altLang="en-US" sz="1400" b="1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DB67D3-2E8F-4EEA-AF33-B6BE6E6F877C}"/>
              </a:ext>
            </a:extLst>
          </p:cNvPr>
          <p:cNvSpPr/>
          <p:nvPr/>
        </p:nvSpPr>
        <p:spPr>
          <a:xfrm>
            <a:off x="213815" y="620686"/>
            <a:ext cx="3012579" cy="399437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6588D6F-0C07-42FD-AC1C-A3097341C7D1}"/>
              </a:ext>
            </a:extLst>
          </p:cNvPr>
          <p:cNvSpPr/>
          <p:nvPr/>
        </p:nvSpPr>
        <p:spPr>
          <a:xfrm>
            <a:off x="233161" y="657526"/>
            <a:ext cx="30125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spc="-150" dirty="0">
                <a:solidFill>
                  <a:prstClr val="black"/>
                </a:solidFill>
                <a:latin typeface="맑은 고딕"/>
                <a:ea typeface="맑은 고딕"/>
                <a:cs typeface="Segoe UI" panose="020B0502040204020203" pitchFamily="34" charset="0"/>
              </a:rPr>
              <a:t>2025 N</a:t>
            </a:r>
            <a:r>
              <a:rPr lang="ko-KR" altLang="en-US" sz="1000" spc="-150" dirty="0">
                <a:solidFill>
                  <a:prstClr val="black"/>
                </a:solidFill>
                <a:latin typeface="맑은 고딕"/>
                <a:ea typeface="맑은 고딕"/>
                <a:cs typeface="Segoe UI" panose="020B0502040204020203" pitchFamily="34" charset="0"/>
              </a:rPr>
              <a:t>수 </a:t>
            </a:r>
            <a:r>
              <a:rPr lang="ko-KR" altLang="en-US" sz="1000" spc="-150" dirty="0" err="1">
                <a:solidFill>
                  <a:prstClr val="black"/>
                </a:solidFill>
                <a:latin typeface="맑은 고딕"/>
                <a:ea typeface="맑은 고딕"/>
                <a:cs typeface="Segoe UI" panose="020B0502040204020203" pitchFamily="34" charset="0"/>
              </a:rPr>
              <a:t>정규반</a:t>
            </a:r>
            <a:endParaRPr lang="en-US" altLang="ko-KR" sz="1000" spc="-150" dirty="0">
              <a:solidFill>
                <a:prstClr val="black"/>
              </a:solidFill>
              <a:latin typeface="맑은 고딕"/>
              <a:ea typeface="맑은 고딕"/>
              <a:cs typeface="Segoe UI" panose="020B0502040204020203" pitchFamily="34" charset="0"/>
            </a:endParaRPr>
          </a:p>
        </p:txBody>
      </p:sp>
      <p:pic>
        <p:nvPicPr>
          <p:cNvPr id="23" name="Picture 2" descr="http://russeldata.megastudy.net/campus/images/russel/m_russel/common/page_prev.jpg">
            <a:extLst>
              <a:ext uri="{FF2B5EF4-FFF2-40B4-BE49-F238E27FC236}">
                <a16:creationId xmlns:a16="http://schemas.microsoft.com/office/drawing/2014/main" id="{E40A7810-6824-482A-9D41-D5E7D8479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15" y="710663"/>
            <a:ext cx="151236" cy="14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1D95D13-00CF-4359-9572-68D0D55A8C5C}"/>
              </a:ext>
            </a:extLst>
          </p:cNvPr>
          <p:cNvCxnSpPr/>
          <p:nvPr/>
        </p:nvCxnSpPr>
        <p:spPr>
          <a:xfrm>
            <a:off x="248950" y="934295"/>
            <a:ext cx="295776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512603B-45C0-455A-94A3-24B0376FE771}"/>
              </a:ext>
            </a:extLst>
          </p:cNvPr>
          <p:cNvGrpSpPr/>
          <p:nvPr/>
        </p:nvGrpSpPr>
        <p:grpSpPr>
          <a:xfrm>
            <a:off x="701860" y="2671129"/>
            <a:ext cx="1852889" cy="513797"/>
            <a:chOff x="2993425" y="3861048"/>
            <a:chExt cx="1852889" cy="665869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1D79E51-FB4F-4CC4-8E7B-D57ECF039A08}"/>
                </a:ext>
              </a:extLst>
            </p:cNvPr>
            <p:cNvGrpSpPr/>
            <p:nvPr/>
          </p:nvGrpSpPr>
          <p:grpSpPr>
            <a:xfrm>
              <a:off x="2993425" y="4227764"/>
              <a:ext cx="1313896" cy="299153"/>
              <a:chOff x="-246935" y="4515796"/>
              <a:chExt cx="1313896" cy="299153"/>
            </a:xfrm>
          </p:grpSpPr>
          <p:sp>
            <p:nvSpPr>
              <p:cNvPr id="29" name="모서리가 둥근 직사각형 31">
                <a:extLst>
                  <a:ext uri="{FF2B5EF4-FFF2-40B4-BE49-F238E27FC236}">
                    <a16:creationId xmlns:a16="http://schemas.microsoft.com/office/drawing/2014/main" id="{D1F7C9DC-F613-473C-AD52-461DFA78A939}"/>
                  </a:ext>
                </a:extLst>
              </p:cNvPr>
              <p:cNvSpPr/>
              <p:nvPr/>
            </p:nvSpPr>
            <p:spPr bwMode="auto">
              <a:xfrm>
                <a:off x="-246935" y="4515796"/>
                <a:ext cx="720080" cy="28803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alpha val="90000"/>
                </a:schemeClr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ko-KR" altLang="en-US" sz="900" b="1" spc="-100" dirty="0">
                    <a:solidFill>
                      <a:schemeClr val="bg1"/>
                    </a:solidFill>
                    <a:latin typeface="+mn-ea"/>
                    <a:ea typeface="+mn-ea"/>
                  </a:rPr>
                  <a:t>접수 방법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A01949B-ACB1-4ACC-95D6-1923649638ED}"/>
                  </a:ext>
                </a:extLst>
              </p:cNvPr>
              <p:cNvSpPr txBox="1"/>
              <p:nvPr/>
            </p:nvSpPr>
            <p:spPr>
              <a:xfrm>
                <a:off x="476735" y="4515796"/>
                <a:ext cx="590226" cy="2991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ko-KR" altLang="en-US" sz="9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현장 접수</a:t>
                </a:r>
              </a:p>
            </p:txBody>
          </p:sp>
        </p:grpSp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4EC0E482-FA33-40BA-BA8D-1F782DF38DE3}"/>
                </a:ext>
              </a:extLst>
            </p:cNvPr>
            <p:cNvSpPr/>
            <p:nvPr/>
          </p:nvSpPr>
          <p:spPr bwMode="auto">
            <a:xfrm>
              <a:off x="2997015" y="3861048"/>
              <a:ext cx="720080" cy="2880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9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900" b="1" spc="-100" dirty="0">
                  <a:solidFill>
                    <a:schemeClr val="bg1"/>
                  </a:solidFill>
                  <a:latin typeface="+mn-ea"/>
                  <a:ea typeface="+mn-ea"/>
                </a:rPr>
                <a:t>개강일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F62D8A7-241A-48D8-BBF1-39AEE72EE44C}"/>
                </a:ext>
              </a:extLst>
            </p:cNvPr>
            <p:cNvSpPr txBox="1"/>
            <p:nvPr/>
          </p:nvSpPr>
          <p:spPr>
            <a:xfrm>
              <a:off x="3720685" y="3861048"/>
              <a:ext cx="1125629" cy="299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-150" dirty="0">
                  <a:latin typeface="+mn-ea"/>
                  <a:ea typeface="+mn-ea"/>
                </a:rPr>
                <a:t>1</a:t>
              </a:r>
              <a:r>
                <a:rPr lang="ko-KR" altLang="en-US" sz="900" spc="-150" dirty="0">
                  <a:latin typeface="+mn-ea"/>
                  <a:ea typeface="+mn-ea"/>
                </a:rPr>
                <a:t>차 </a:t>
              </a:r>
              <a:r>
                <a:rPr lang="en-US" altLang="ko-KR" sz="900" spc="-150" dirty="0">
                  <a:latin typeface="+mn-ea"/>
                  <a:ea typeface="+mn-ea"/>
                </a:rPr>
                <a:t>: 2/12(</a:t>
              </a:r>
              <a:r>
                <a:rPr lang="ko-KR" altLang="en-US" sz="900" spc="-150" dirty="0">
                  <a:latin typeface="+mn-ea"/>
                  <a:ea typeface="+mn-ea"/>
                </a:rPr>
                <a:t>월</a:t>
              </a:r>
              <a:r>
                <a:rPr lang="en-US" altLang="ko-KR" sz="900" spc="-150" dirty="0">
                  <a:latin typeface="+mn-ea"/>
                  <a:ea typeface="+mn-ea"/>
                </a:rPr>
                <a:t>), 2</a:t>
              </a:r>
              <a:r>
                <a:rPr lang="ko-KR" altLang="en-US" sz="900" spc="-150" dirty="0">
                  <a:latin typeface="+mn-ea"/>
                  <a:ea typeface="+mn-ea"/>
                </a:rPr>
                <a:t>차 </a:t>
              </a:r>
              <a:r>
                <a:rPr lang="en-US" altLang="ko-KR" sz="900" spc="-150" dirty="0">
                  <a:latin typeface="+mn-ea"/>
                  <a:ea typeface="+mn-ea"/>
                </a:rPr>
                <a:t>: 3/1(</a:t>
              </a:r>
              <a:r>
                <a:rPr lang="ko-KR" altLang="en-US" sz="900" spc="-150" dirty="0">
                  <a:latin typeface="+mn-ea"/>
                  <a:ea typeface="+mn-ea"/>
                </a:rPr>
                <a:t>금</a:t>
              </a:r>
              <a:r>
                <a:rPr lang="en-US" altLang="ko-KR" sz="900" spc="-150" dirty="0">
                  <a:latin typeface="+mn-ea"/>
                  <a:ea typeface="+mn-ea"/>
                </a:rPr>
                <a:t>)</a:t>
              </a:r>
            </a:p>
          </p:txBody>
        </p:sp>
      </p:grpSp>
      <p:sp>
        <p:nvSpPr>
          <p:cNvPr id="50" name="Fill">
            <a:extLst>
              <a:ext uri="{FF2B5EF4-FFF2-40B4-BE49-F238E27FC236}">
                <a16:creationId xmlns:a16="http://schemas.microsoft.com/office/drawing/2014/main" id="{AAD659C4-6E83-4B78-B373-D4979E946157}"/>
              </a:ext>
            </a:extLst>
          </p:cNvPr>
          <p:cNvSpPr>
            <a:spLocks/>
          </p:cNvSpPr>
          <p:nvPr/>
        </p:nvSpPr>
        <p:spPr bwMode="auto">
          <a:xfrm rot="5400000">
            <a:off x="1608785" y="3619070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58" name="Fill">
            <a:extLst>
              <a:ext uri="{FF2B5EF4-FFF2-40B4-BE49-F238E27FC236}">
                <a16:creationId xmlns:a16="http://schemas.microsoft.com/office/drawing/2014/main" id="{71487D39-D575-4D62-BC61-911B74ED14BB}"/>
              </a:ext>
            </a:extLst>
          </p:cNvPr>
          <p:cNvSpPr>
            <a:spLocks/>
          </p:cNvSpPr>
          <p:nvPr/>
        </p:nvSpPr>
        <p:spPr bwMode="auto">
          <a:xfrm rot="5400000">
            <a:off x="4811598" y="4916785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8DE08D-B8EB-45AE-9D65-FAC912D77D8F}"/>
              </a:ext>
            </a:extLst>
          </p:cNvPr>
          <p:cNvSpPr txBox="1"/>
          <p:nvPr/>
        </p:nvSpPr>
        <p:spPr>
          <a:xfrm>
            <a:off x="264259" y="2151495"/>
            <a:ext cx="2911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pc="-150" dirty="0">
                <a:latin typeface="+mn-ea"/>
                <a:ea typeface="+mn-ea"/>
              </a:rPr>
              <a:t>러셀</a:t>
            </a:r>
            <a:r>
              <a:rPr lang="en-US" altLang="ko-KR" sz="1000" spc="-150" dirty="0">
                <a:latin typeface="+mn-ea"/>
                <a:ea typeface="+mn-ea"/>
              </a:rPr>
              <a:t>CORE </a:t>
            </a:r>
            <a:r>
              <a:rPr lang="ko-KR" altLang="en-US" sz="1000" spc="-150" dirty="0">
                <a:latin typeface="+mn-ea"/>
                <a:ea typeface="+mn-ea"/>
              </a:rPr>
              <a:t>광주 재수종합반에서 경쟁하는 것이 </a:t>
            </a:r>
            <a:br>
              <a:rPr lang="en-US" altLang="ko-KR" sz="1000" spc="-150" dirty="0">
                <a:latin typeface="+mn-ea"/>
                <a:ea typeface="+mn-ea"/>
              </a:rPr>
            </a:br>
            <a:r>
              <a:rPr lang="ko-KR" altLang="en-US" sz="1000" spc="-150" dirty="0">
                <a:latin typeface="+mn-ea"/>
                <a:ea typeface="+mn-ea"/>
              </a:rPr>
              <a:t>바로 대입 성공의 경쟁력입니다</a:t>
            </a:r>
            <a:r>
              <a:rPr lang="en-US" altLang="ko-KR" sz="10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76238ED-9793-4C68-974A-D305E27BE5F7}"/>
              </a:ext>
            </a:extLst>
          </p:cNvPr>
          <p:cNvSpPr/>
          <p:nvPr/>
        </p:nvSpPr>
        <p:spPr bwMode="auto">
          <a:xfrm>
            <a:off x="641656" y="2151495"/>
            <a:ext cx="2203185" cy="346933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191C266-17DA-4C43-AD0D-05513CBB00EB}"/>
              </a:ext>
            </a:extLst>
          </p:cNvPr>
          <p:cNvSpPr/>
          <p:nvPr/>
        </p:nvSpPr>
        <p:spPr>
          <a:xfrm>
            <a:off x="514382" y="206937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D2B404C-FE5B-4ADB-9394-D11E8AD4537C}"/>
              </a:ext>
            </a:extLst>
          </p:cNvPr>
          <p:cNvSpPr/>
          <p:nvPr/>
        </p:nvSpPr>
        <p:spPr bwMode="auto">
          <a:xfrm>
            <a:off x="612098" y="2627398"/>
            <a:ext cx="2142062" cy="591364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0925C46-31F0-4633-BEB6-8F3C4B34354E}"/>
              </a:ext>
            </a:extLst>
          </p:cNvPr>
          <p:cNvSpPr/>
          <p:nvPr/>
        </p:nvSpPr>
        <p:spPr>
          <a:xfrm>
            <a:off x="570755" y="253950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0CB7B581-CD09-4C5C-BB4F-8BCD3E533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167351"/>
              </p:ext>
            </p:extLst>
          </p:nvPr>
        </p:nvGraphicFramePr>
        <p:xfrm>
          <a:off x="8113403" y="211913"/>
          <a:ext cx="1800000" cy="1028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 재수종합반</a:t>
                      </a:r>
                      <a:endParaRPr kumimoji="1" lang="en-US" altLang="ko-KR" sz="900" b="1" i="0" u="none" strike="noStrike" cap="none" spc="-5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종합반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서브 텍스트 적용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개강일 및 접수방법 반영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01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CORE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광주학원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재수종합반 우선선발 내용과 동일</a:t>
                      </a:r>
                      <a:endParaRPr lang="ko-KR" altLang="en-US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02676732-F070-42C1-AAF1-E1669D68D577}"/>
              </a:ext>
            </a:extLst>
          </p:cNvPr>
          <p:cNvGrpSpPr/>
          <p:nvPr/>
        </p:nvGrpSpPr>
        <p:grpSpPr>
          <a:xfrm>
            <a:off x="305817" y="3479714"/>
            <a:ext cx="2828570" cy="734376"/>
            <a:chOff x="3492582" y="683495"/>
            <a:chExt cx="2828570" cy="977454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2D0EAE6E-2946-4C8C-8DC2-B1C4FA832A6A}"/>
                </a:ext>
              </a:extLst>
            </p:cNvPr>
            <p:cNvSpPr/>
            <p:nvPr/>
          </p:nvSpPr>
          <p:spPr bwMode="auto">
            <a:xfrm>
              <a:off x="3492582" y="683495"/>
              <a:ext cx="1414285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 재수종합반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270ECD63-FD3E-4E71-A6C6-F8C6C9DEEE81}"/>
                </a:ext>
              </a:extLst>
            </p:cNvPr>
            <p:cNvSpPr/>
            <p:nvPr/>
          </p:nvSpPr>
          <p:spPr bwMode="auto">
            <a:xfrm>
              <a:off x="4906867" y="683495"/>
              <a:ext cx="1414285" cy="490075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최상위권 집결</a:t>
              </a: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</a:t>
              </a: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CORE 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광주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2F98C3CE-27D4-4139-A5F6-7A1A5AB48798}"/>
                </a:ext>
              </a:extLst>
            </p:cNvPr>
            <p:cNvSpPr/>
            <p:nvPr/>
          </p:nvSpPr>
          <p:spPr bwMode="auto">
            <a:xfrm>
              <a:off x="3492582" y="1170874"/>
              <a:ext cx="946060" cy="490075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모집요강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13CBF9A7-E97C-40C5-AD1B-96F2B92F7B46}"/>
                </a:ext>
              </a:extLst>
            </p:cNvPr>
            <p:cNvSpPr/>
            <p:nvPr/>
          </p:nvSpPr>
          <p:spPr bwMode="auto">
            <a:xfrm>
              <a:off x="4427442" y="1170874"/>
              <a:ext cx="946060" cy="490075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수업 안내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46A6EB71-1F82-4BAE-8F02-5B461A790B7C}"/>
                </a:ext>
              </a:extLst>
            </p:cNvPr>
            <p:cNvSpPr/>
            <p:nvPr/>
          </p:nvSpPr>
          <p:spPr bwMode="auto">
            <a:xfrm>
              <a:off x="5375092" y="1170874"/>
              <a:ext cx="946060" cy="490075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재수종합반</a:t>
              </a:r>
              <a:b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6CD344F0-5ADE-4952-A4F9-9C0EA1CB2DA8}"/>
              </a:ext>
            </a:extLst>
          </p:cNvPr>
          <p:cNvSpPr txBox="1"/>
          <p:nvPr/>
        </p:nvSpPr>
        <p:spPr>
          <a:xfrm>
            <a:off x="3403328" y="942097"/>
            <a:ext cx="3005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최상위권 대입성공으로 증명된 러셀이</a:t>
            </a:r>
            <a:endParaRPr lang="en-US" altLang="ko-KR" sz="1200" b="1" spc="-15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다양한 수험생의 고민을 담아</a:t>
            </a:r>
            <a:br>
              <a:rPr lang="en-US" altLang="ko-KR" sz="1200" b="1" spc="-150" dirty="0">
                <a:latin typeface="+mn-ea"/>
                <a:ea typeface="+mn-ea"/>
              </a:rPr>
            </a:br>
            <a:r>
              <a:rPr lang="ko-KR" altLang="en-US" sz="1200" b="1" spc="-150" dirty="0">
                <a:solidFill>
                  <a:srgbClr val="0070C0"/>
                </a:solidFill>
                <a:latin typeface="+mn-ea"/>
                <a:ea typeface="+mn-ea"/>
              </a:rPr>
              <a:t>새로운 수능 종합반</a:t>
            </a:r>
            <a:r>
              <a:rPr lang="ko-KR" altLang="en-US" sz="1200" b="1" spc="-150" dirty="0">
                <a:latin typeface="+mn-ea"/>
                <a:ea typeface="+mn-ea"/>
              </a:rPr>
              <a:t>을 시작합니다</a:t>
            </a:r>
            <a:r>
              <a:rPr lang="en-US" altLang="ko-KR" sz="1200" b="1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88" name="모서리가 둥근 사각형 설명선 11">
            <a:extLst>
              <a:ext uri="{FF2B5EF4-FFF2-40B4-BE49-F238E27FC236}">
                <a16:creationId xmlns:a16="http://schemas.microsoft.com/office/drawing/2014/main" id="{E94AD341-0232-466A-A213-79B59869114F}"/>
              </a:ext>
            </a:extLst>
          </p:cNvPr>
          <p:cNvSpPr/>
          <p:nvPr/>
        </p:nvSpPr>
        <p:spPr bwMode="auto">
          <a:xfrm>
            <a:off x="4443079" y="2433630"/>
            <a:ext cx="1728192" cy="722461"/>
          </a:xfrm>
          <a:prstGeom prst="wedgeRoundRectCallout">
            <a:avLst>
              <a:gd name="adj1" fmla="val -6337"/>
              <a:gd name="adj2" fmla="val 65070"/>
              <a:gd name="adj3" fmla="val 16667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서울에서만 들을 수 있는</a:t>
            </a:r>
            <a:endParaRPr lang="en-US" altLang="ko-KR" sz="900" spc="-15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 강남∙대치 선생님의</a:t>
            </a:r>
            <a:endParaRPr lang="en-US" altLang="ko-KR" sz="900" spc="-15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현장 강의</a:t>
            </a:r>
            <a:r>
              <a:rPr lang="ko-KR" altLang="en-US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를 듣고 싶어요 </a:t>
            </a:r>
            <a:endParaRPr lang="ko-KR" altLang="en-US" sz="9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모서리가 둥근 사각형 설명선 12">
            <a:extLst>
              <a:ext uri="{FF2B5EF4-FFF2-40B4-BE49-F238E27FC236}">
                <a16:creationId xmlns:a16="http://schemas.microsoft.com/office/drawing/2014/main" id="{AAC4B092-9D8D-47B0-8C6B-CCD2436BF7BB}"/>
              </a:ext>
            </a:extLst>
          </p:cNvPr>
          <p:cNvSpPr/>
          <p:nvPr/>
        </p:nvSpPr>
        <p:spPr bwMode="auto">
          <a:xfrm>
            <a:off x="3635017" y="1812290"/>
            <a:ext cx="1728192" cy="743294"/>
          </a:xfrm>
          <a:prstGeom prst="wedgeRoundRectCallout">
            <a:avLst>
              <a:gd name="adj1" fmla="val -33791"/>
              <a:gd name="adj2" fmla="val 58674"/>
              <a:gd name="adj3" fmla="val 16667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혼자서  공부하기 어려워요</a:t>
            </a:r>
            <a:endParaRPr lang="en-US" altLang="ko-KR" sz="900" spc="-15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체계적인 수업</a:t>
            </a:r>
            <a:r>
              <a:rPr lang="ko-KR" altLang="en-US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endParaRPr lang="en-US" altLang="ko-KR" sz="900" spc="-15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담임선생님의 관리</a:t>
            </a:r>
            <a:r>
              <a:rPr lang="ko-KR" altLang="en-US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endParaRPr lang="en-US" altLang="ko-KR" sz="900" spc="-15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한 번에 받고 싶어요</a:t>
            </a:r>
            <a:endParaRPr lang="en-US" altLang="ko-KR" sz="900" spc="-1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0" name="모서리가 둥근 사각형 설명선 13">
            <a:extLst>
              <a:ext uri="{FF2B5EF4-FFF2-40B4-BE49-F238E27FC236}">
                <a16:creationId xmlns:a16="http://schemas.microsoft.com/office/drawing/2014/main" id="{C6667BBE-7336-432B-A8CD-D39DC1E07130}"/>
              </a:ext>
            </a:extLst>
          </p:cNvPr>
          <p:cNvSpPr/>
          <p:nvPr/>
        </p:nvSpPr>
        <p:spPr bwMode="auto">
          <a:xfrm>
            <a:off x="3578983" y="3075684"/>
            <a:ext cx="1728192" cy="743294"/>
          </a:xfrm>
          <a:prstGeom prst="wedgeRoundRectCallout">
            <a:avLst>
              <a:gd name="adj1" fmla="val -33791"/>
              <a:gd name="adj2" fmla="val 58674"/>
              <a:gd name="adj3" fmla="val 16667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종합반의 시스템은 좋은데</a:t>
            </a:r>
            <a:endParaRPr lang="en-US" altLang="ko-KR" sz="9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많은 수업이 부담스러워요</a:t>
            </a:r>
            <a:br>
              <a:rPr lang="en-US" altLang="ko-KR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9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꼭 필요한 수업</a:t>
            </a:r>
            <a:r>
              <a:rPr lang="ko-KR" altLang="en-US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 듣고 싶어요</a:t>
            </a:r>
            <a:endParaRPr lang="en-US" altLang="ko-KR" sz="9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모서리가 둥근 사각형 설명선 14">
            <a:extLst>
              <a:ext uri="{FF2B5EF4-FFF2-40B4-BE49-F238E27FC236}">
                <a16:creationId xmlns:a16="http://schemas.microsoft.com/office/drawing/2014/main" id="{719B55AA-73CC-4DD7-9CD3-48DAB0A4B740}"/>
              </a:ext>
            </a:extLst>
          </p:cNvPr>
          <p:cNvSpPr/>
          <p:nvPr/>
        </p:nvSpPr>
        <p:spPr bwMode="auto">
          <a:xfrm>
            <a:off x="4431026" y="3721519"/>
            <a:ext cx="1728192" cy="743294"/>
          </a:xfrm>
          <a:prstGeom prst="wedgeRoundRectCallout">
            <a:avLst>
              <a:gd name="adj1" fmla="val -33791"/>
              <a:gd name="adj2" fmla="val 58674"/>
              <a:gd name="adj3" fmla="val 16667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콘텐츠가 부족해요</a:t>
            </a:r>
            <a:endParaRPr lang="en-US" altLang="ko-KR" sz="9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검증된 다양한 콘텐츠</a:t>
            </a:r>
            <a:r>
              <a:rPr lang="ko-KR" altLang="en-US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endParaRPr lang="en-US" altLang="ko-KR" sz="9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공부하고 싶어요</a:t>
            </a:r>
            <a:endParaRPr lang="en-US" altLang="ko-KR" sz="9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2" name="모서리가 둥근 사각형 설명선 15">
            <a:extLst>
              <a:ext uri="{FF2B5EF4-FFF2-40B4-BE49-F238E27FC236}">
                <a16:creationId xmlns:a16="http://schemas.microsoft.com/office/drawing/2014/main" id="{AEAAD483-BAB4-432A-B547-06F42AE1EC12}"/>
              </a:ext>
            </a:extLst>
          </p:cNvPr>
          <p:cNvSpPr/>
          <p:nvPr/>
        </p:nvSpPr>
        <p:spPr bwMode="auto">
          <a:xfrm>
            <a:off x="3606488" y="4384406"/>
            <a:ext cx="1728192" cy="743294"/>
          </a:xfrm>
          <a:prstGeom prst="wedgeRoundRectCallout">
            <a:avLst>
              <a:gd name="adj1" fmla="val -33791"/>
              <a:gd name="adj2" fmla="val 58674"/>
              <a:gd name="adj3" fmla="val 16667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좁은 책상에서 자습하기 불편해요</a:t>
            </a:r>
            <a:endParaRPr lang="en-US" altLang="ko-KR" sz="9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넓고 쾌적한 환경</a:t>
            </a:r>
            <a:r>
              <a:rPr lang="ko-KR" altLang="en-US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</a:t>
            </a:r>
            <a:endParaRPr lang="en-US" altLang="ko-KR" sz="9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공부하고 싶어요</a:t>
            </a:r>
            <a:endParaRPr lang="en-US" altLang="ko-KR" sz="9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2284CB79-C68B-4C63-BC29-F963B4A2A95B}"/>
              </a:ext>
            </a:extLst>
          </p:cNvPr>
          <p:cNvSpPr/>
          <p:nvPr/>
        </p:nvSpPr>
        <p:spPr bwMode="auto">
          <a:xfrm>
            <a:off x="3436600" y="728001"/>
            <a:ext cx="2948520" cy="4857239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818A237-52EC-41B1-9BAA-8E01BEAEE143}"/>
              </a:ext>
            </a:extLst>
          </p:cNvPr>
          <p:cNvSpPr/>
          <p:nvPr/>
        </p:nvSpPr>
        <p:spPr>
          <a:xfrm>
            <a:off x="3335204" y="66313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953013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0A252BA7-6CD3-4FEF-8DEF-29F6D1C33411}"/>
              </a:ext>
            </a:extLst>
          </p:cNvPr>
          <p:cNvSpPr/>
          <p:nvPr/>
        </p:nvSpPr>
        <p:spPr>
          <a:xfrm>
            <a:off x="3396739" y="616669"/>
            <a:ext cx="3012579" cy="603336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종합반</a:t>
            </a:r>
            <a:r>
              <a:rPr lang="ko-KR" altLang="en-US" b="0" dirty="0"/>
              <a:t> </a:t>
            </a:r>
            <a:r>
              <a:rPr lang="en-US" altLang="ko-KR" b="0" dirty="0"/>
              <a:t>MO)</a:t>
            </a:r>
            <a:endParaRPr lang="ko-KR" altLang="en-US" b="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DB67D3-2E8F-4EEA-AF33-B6BE6E6F877C}"/>
              </a:ext>
            </a:extLst>
          </p:cNvPr>
          <p:cNvSpPr/>
          <p:nvPr/>
        </p:nvSpPr>
        <p:spPr>
          <a:xfrm>
            <a:off x="213815" y="620686"/>
            <a:ext cx="3012579" cy="599870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Fill">
            <a:extLst>
              <a:ext uri="{FF2B5EF4-FFF2-40B4-BE49-F238E27FC236}">
                <a16:creationId xmlns:a16="http://schemas.microsoft.com/office/drawing/2014/main" id="{AAD659C4-6E83-4B78-B373-D4979E946157}"/>
              </a:ext>
            </a:extLst>
          </p:cNvPr>
          <p:cNvSpPr>
            <a:spLocks/>
          </p:cNvSpPr>
          <p:nvPr/>
        </p:nvSpPr>
        <p:spPr bwMode="auto">
          <a:xfrm rot="5400000">
            <a:off x="1608785" y="5615090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58" name="Fill">
            <a:extLst>
              <a:ext uri="{FF2B5EF4-FFF2-40B4-BE49-F238E27FC236}">
                <a16:creationId xmlns:a16="http://schemas.microsoft.com/office/drawing/2014/main" id="{71487D39-D575-4D62-BC61-911B74ED14BB}"/>
              </a:ext>
            </a:extLst>
          </p:cNvPr>
          <p:cNvSpPr>
            <a:spLocks/>
          </p:cNvSpPr>
          <p:nvPr/>
        </p:nvSpPr>
        <p:spPr bwMode="auto">
          <a:xfrm rot="5400000">
            <a:off x="4811598" y="556084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0CB7B581-CD09-4C5C-BB4F-8BCD3E533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751311"/>
              </p:ext>
            </p:extLst>
          </p:nvPr>
        </p:nvGraphicFramePr>
        <p:xfrm>
          <a:off x="8113403" y="211913"/>
          <a:ext cx="1800000" cy="637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 재수종합반</a:t>
                      </a:r>
                      <a:endParaRPr kumimoji="1" lang="en-US" altLang="ko-KR" sz="900" b="1" i="0" u="none" strike="noStrike" cap="none" spc="-5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CORE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광주학원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재수종합반 우선선발 내용과 동일</a:t>
                      </a:r>
                      <a:endParaRPr lang="ko-KR" altLang="en-US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EB3567AA-BAC4-4460-B6A8-49D9B6CFBE8B}"/>
              </a:ext>
            </a:extLst>
          </p:cNvPr>
          <p:cNvSpPr txBox="1"/>
          <p:nvPr/>
        </p:nvSpPr>
        <p:spPr>
          <a:xfrm>
            <a:off x="315610" y="663079"/>
            <a:ext cx="2810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새로운 수능 </a:t>
            </a:r>
            <a:r>
              <a:rPr lang="ko-KR" altLang="en-US" sz="1200" b="1" spc="-150" dirty="0" err="1">
                <a:latin typeface="+mn-ea"/>
                <a:ea typeface="+mn-ea"/>
              </a:rPr>
              <a:t>종합반의</a:t>
            </a:r>
            <a:r>
              <a:rPr lang="ko-KR" altLang="en-US" sz="1200" b="1" spc="-150" dirty="0">
                <a:latin typeface="+mn-ea"/>
                <a:ea typeface="+mn-ea"/>
              </a:rPr>
              <a:t> 기준</a:t>
            </a:r>
            <a:endParaRPr lang="en-US" altLang="ko-KR" sz="1200" b="1" spc="-15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50" dirty="0">
                <a:solidFill>
                  <a:srgbClr val="0070C0"/>
                </a:solidFill>
                <a:latin typeface="+mn-ea"/>
                <a:ea typeface="+mn-ea"/>
              </a:rPr>
              <a:t>최상위권 이과 전문관</a:t>
            </a:r>
            <a:r>
              <a:rPr lang="en-US" altLang="ko-KR" sz="1200" b="1" spc="-150" dirty="0">
                <a:solidFill>
                  <a:srgbClr val="0070C0"/>
                </a:solidFill>
                <a:latin typeface="+mn-ea"/>
                <a:ea typeface="+mn-ea"/>
              </a:rPr>
              <a:t>N </a:t>
            </a:r>
            <a:r>
              <a:rPr lang="ko-KR" altLang="en-US" sz="1200" b="1" spc="-150" dirty="0">
                <a:solidFill>
                  <a:srgbClr val="0070C0"/>
                </a:solidFill>
                <a:latin typeface="+mn-ea"/>
                <a:ea typeface="+mn-ea"/>
              </a:rPr>
              <a:t>러셀 </a:t>
            </a:r>
            <a:r>
              <a:rPr lang="ko-KR" altLang="en-US" sz="1200" b="1" spc="-150" dirty="0" err="1">
                <a:solidFill>
                  <a:srgbClr val="0070C0"/>
                </a:solidFill>
                <a:latin typeface="+mn-ea"/>
                <a:ea typeface="+mn-ea"/>
              </a:rPr>
              <a:t>재수종합반</a:t>
            </a:r>
            <a:endParaRPr lang="en-US" altLang="ko-KR" sz="1200" b="1" spc="-15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63" name="모서리가 둥근 직사각형 19">
            <a:extLst>
              <a:ext uri="{FF2B5EF4-FFF2-40B4-BE49-F238E27FC236}">
                <a16:creationId xmlns:a16="http://schemas.microsoft.com/office/drawing/2014/main" id="{C0208E3A-71D5-4791-B050-9C8B44AE549A}"/>
              </a:ext>
            </a:extLst>
          </p:cNvPr>
          <p:cNvSpPr/>
          <p:nvPr/>
        </p:nvSpPr>
        <p:spPr bwMode="auto">
          <a:xfrm>
            <a:off x="381992" y="1340768"/>
            <a:ext cx="2709281" cy="720080"/>
          </a:xfrm>
          <a:prstGeom prst="roundRect">
            <a:avLst>
              <a:gd name="adj" fmla="val 5912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altLang="ko-KR" sz="1000" b="1" spc="-1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C3976B-337E-4EEB-883A-289F6860CB0D}"/>
              </a:ext>
            </a:extLst>
          </p:cNvPr>
          <p:cNvSpPr/>
          <p:nvPr/>
        </p:nvSpPr>
        <p:spPr>
          <a:xfrm>
            <a:off x="560512" y="1493410"/>
            <a:ext cx="4154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러셀</a:t>
            </a:r>
            <a:br>
              <a:rPr lang="en-US" altLang="ko-KR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학원</a:t>
            </a:r>
            <a:endParaRPr lang="en-US" altLang="ko-KR" sz="1000" b="1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F3C863-6F48-451A-9556-8C30599062DB}"/>
              </a:ext>
            </a:extLst>
          </p:cNvPr>
          <p:cNvSpPr/>
          <p:nvPr/>
        </p:nvSpPr>
        <p:spPr>
          <a:xfrm>
            <a:off x="1280592" y="1463793"/>
            <a:ext cx="1735995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성정향상 메커니즘으로 증명된</a:t>
            </a:r>
            <a:endParaRPr lang="en-US" altLang="ko-KR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 </a:t>
            </a:r>
            <a:r>
              <a:rPr lang="ko-KR" altLang="en-US" b="1" spc="-100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강남∙대치</a:t>
            </a:r>
            <a:r>
              <a:rPr lang="ko-KR" altLang="en-US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인강 출강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하는</a:t>
            </a:r>
            <a:endParaRPr lang="en-US" altLang="ko-KR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강사진의</a:t>
            </a:r>
            <a:r>
              <a:rPr lang="en-US" altLang="ko-KR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현장 강의</a:t>
            </a:r>
            <a:endParaRPr lang="en-US" altLang="ko-KR" b="1" spc="-1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모서리가 둥근 직사각형 19">
            <a:extLst>
              <a:ext uri="{FF2B5EF4-FFF2-40B4-BE49-F238E27FC236}">
                <a16:creationId xmlns:a16="http://schemas.microsoft.com/office/drawing/2014/main" id="{64CB9356-BF6D-45C4-8A87-B03D0B6427E5}"/>
              </a:ext>
            </a:extLst>
          </p:cNvPr>
          <p:cNvSpPr/>
          <p:nvPr/>
        </p:nvSpPr>
        <p:spPr bwMode="auto">
          <a:xfrm>
            <a:off x="381992" y="2156159"/>
            <a:ext cx="2709281" cy="720080"/>
          </a:xfrm>
          <a:prstGeom prst="roundRect">
            <a:avLst>
              <a:gd name="adj" fmla="val 5912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altLang="ko-KR" sz="1000" b="1" spc="-1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32EB4E3-177C-44A2-8B0E-2A65B1187D87}"/>
              </a:ext>
            </a:extLst>
          </p:cNvPr>
          <p:cNvSpPr/>
          <p:nvPr/>
        </p:nvSpPr>
        <p:spPr>
          <a:xfrm>
            <a:off x="445097" y="2308801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러셀</a:t>
            </a:r>
            <a:br>
              <a:rPr lang="en-US" altLang="ko-KR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기숙학원</a:t>
            </a:r>
            <a:endParaRPr lang="en-US" altLang="ko-KR" sz="1000" b="1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FD88896-8B68-4660-B3FD-93A894E61A84}"/>
              </a:ext>
            </a:extLst>
          </p:cNvPr>
          <p:cNvSpPr/>
          <p:nvPr/>
        </p:nvSpPr>
        <p:spPr>
          <a:xfrm>
            <a:off x="1280592" y="2279184"/>
            <a:ext cx="1735995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최상위권 전문 </a:t>
            </a:r>
            <a:r>
              <a:rPr lang="ko-KR" altLang="en-US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입시 담임선생님</a:t>
            </a:r>
            <a:endParaRPr lang="en-US" altLang="ko-KR" b="1" spc="-1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학생 맞춤 관리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과목별 성취도를</a:t>
            </a:r>
            <a:endParaRPr lang="en-US" altLang="ko-KR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반영한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수준별 </a:t>
            </a:r>
            <a:r>
              <a:rPr lang="ko-KR" altLang="en-US" b="1" spc="-100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반편성</a:t>
            </a:r>
            <a:r>
              <a:rPr lang="ko-KR" altLang="en-US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수업 진행</a:t>
            </a:r>
            <a:endParaRPr lang="en-US" altLang="ko-KR" b="1" spc="-1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모서리가 둥근 직사각형 19">
            <a:extLst>
              <a:ext uri="{FF2B5EF4-FFF2-40B4-BE49-F238E27FC236}">
                <a16:creationId xmlns:a16="http://schemas.microsoft.com/office/drawing/2014/main" id="{80F7BB11-71F0-484F-A064-9C34BFE6227F}"/>
              </a:ext>
            </a:extLst>
          </p:cNvPr>
          <p:cNvSpPr/>
          <p:nvPr/>
        </p:nvSpPr>
        <p:spPr bwMode="auto">
          <a:xfrm>
            <a:off x="381992" y="2971550"/>
            <a:ext cx="2709281" cy="720080"/>
          </a:xfrm>
          <a:prstGeom prst="roundRect">
            <a:avLst>
              <a:gd name="adj" fmla="val 5912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altLang="ko-KR" sz="1000" b="1" spc="-1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088B519-C1BC-4C2B-A281-E82BF591E65D}"/>
              </a:ext>
            </a:extLst>
          </p:cNvPr>
          <p:cNvSpPr/>
          <p:nvPr/>
        </p:nvSpPr>
        <p:spPr>
          <a:xfrm>
            <a:off x="419449" y="3124192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러셀</a:t>
            </a:r>
            <a:r>
              <a:rPr lang="en-US" altLang="ko-KR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CORE</a:t>
            </a:r>
            <a:br>
              <a:rPr lang="en-US" altLang="ko-KR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학원</a:t>
            </a:r>
            <a:endParaRPr lang="en-US" altLang="ko-KR" sz="1000" b="1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F62B74A-FE4F-4703-82C1-451EF39D5006}"/>
              </a:ext>
            </a:extLst>
          </p:cNvPr>
          <p:cNvSpPr/>
          <p:nvPr/>
        </p:nvSpPr>
        <p:spPr>
          <a:xfrm>
            <a:off x="1254714" y="3034192"/>
            <a:ext cx="1735995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대치동 학원가에 직접 가지 않아도</a:t>
            </a:r>
            <a:endParaRPr lang="en-US" altLang="ko-KR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실시간 </a:t>
            </a:r>
            <a:r>
              <a:rPr lang="en-US" altLang="ko-KR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LIVE</a:t>
            </a:r>
            <a:r>
              <a:rPr lang="ko-KR" altLang="en-US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 수강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</a:t>
            </a:r>
            <a:endParaRPr lang="en-US" altLang="ko-KR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spc="-100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현강과</a:t>
            </a:r>
            <a:r>
              <a:rPr lang="ko-KR" altLang="en-US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동일한 교재와 수업자료</a:t>
            </a:r>
            <a:r>
              <a:rPr lang="en-US" altLang="ko-KR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선생님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연구실의 </a:t>
            </a:r>
            <a:r>
              <a:rPr lang="ko-KR" altLang="en-US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동일한 수업 관리</a:t>
            </a:r>
            <a:endParaRPr lang="en-US" altLang="ko-KR" b="1" spc="-1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0EC2B9C-ABC4-4554-AAC0-DD25BA82D9C2}"/>
              </a:ext>
            </a:extLst>
          </p:cNvPr>
          <p:cNvSpPr/>
          <p:nvPr/>
        </p:nvSpPr>
        <p:spPr bwMode="auto">
          <a:xfrm>
            <a:off x="251996" y="663836"/>
            <a:ext cx="2948520" cy="5717492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08BE623-6B7D-451E-8DA6-EB58F990B768}"/>
              </a:ext>
            </a:extLst>
          </p:cNvPr>
          <p:cNvSpPr/>
          <p:nvPr/>
        </p:nvSpPr>
        <p:spPr>
          <a:xfrm>
            <a:off x="150600" y="59897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40A1C14-F629-4852-B347-2615ADE047B5}"/>
              </a:ext>
            </a:extLst>
          </p:cNvPr>
          <p:cNvSpPr txBox="1"/>
          <p:nvPr/>
        </p:nvSpPr>
        <p:spPr>
          <a:xfrm>
            <a:off x="327743" y="5073030"/>
            <a:ext cx="2810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rgbClr val="0070C0"/>
                </a:solidFill>
                <a:latin typeface="+mn-ea"/>
                <a:ea typeface="+mn-ea"/>
              </a:rPr>
              <a:t>최상위권 이과 전문관</a:t>
            </a:r>
            <a:r>
              <a:rPr lang="en-US" altLang="ko-KR" sz="1200" b="1" spc="-150" dirty="0">
                <a:solidFill>
                  <a:srgbClr val="0070C0"/>
                </a:solidFill>
                <a:latin typeface="+mn-ea"/>
                <a:ea typeface="+mn-ea"/>
              </a:rPr>
              <a:t>N </a:t>
            </a:r>
            <a:r>
              <a:rPr lang="ko-KR" altLang="en-US" sz="1200" b="1" spc="-150" dirty="0">
                <a:solidFill>
                  <a:srgbClr val="0070C0"/>
                </a:solidFill>
                <a:latin typeface="+mn-ea"/>
                <a:ea typeface="+mn-ea"/>
              </a:rPr>
              <a:t>러셀 </a:t>
            </a:r>
            <a:r>
              <a:rPr lang="ko-KR" altLang="en-US" sz="1200" b="1" spc="-150" dirty="0" err="1">
                <a:solidFill>
                  <a:srgbClr val="0070C0"/>
                </a:solidFill>
                <a:latin typeface="+mn-ea"/>
                <a:ea typeface="+mn-ea"/>
              </a:rPr>
              <a:t>재수종합반</a:t>
            </a:r>
            <a:r>
              <a:rPr lang="en-US" altLang="ko-KR" sz="1200" b="1" spc="-150" dirty="0">
                <a:solidFill>
                  <a:srgbClr val="0070C0"/>
                </a:solidFill>
                <a:latin typeface="+mn-ea"/>
                <a:ea typeface="+mn-ea"/>
              </a:rPr>
              <a:t>,</a:t>
            </a:r>
          </a:p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기존 </a:t>
            </a:r>
            <a:r>
              <a:rPr lang="ko-KR" altLang="en-US" sz="1200" b="1" spc="-150" dirty="0" err="1">
                <a:latin typeface="+mn-ea"/>
                <a:ea typeface="+mn-ea"/>
              </a:rPr>
              <a:t>종합반과</a:t>
            </a:r>
            <a:r>
              <a:rPr lang="ko-KR" altLang="en-US" sz="1200" b="1" spc="-150" dirty="0">
                <a:latin typeface="+mn-ea"/>
                <a:ea typeface="+mn-ea"/>
              </a:rPr>
              <a:t> 어떻게 다를까요</a:t>
            </a:r>
            <a:r>
              <a:rPr lang="en-US" altLang="ko-KR" sz="1200" b="1" spc="-150" dirty="0">
                <a:latin typeface="+mn-ea"/>
                <a:ea typeface="+mn-ea"/>
              </a:rPr>
              <a:t>?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186E001-693D-4621-80B7-D612A69E75EA}"/>
              </a:ext>
            </a:extLst>
          </p:cNvPr>
          <p:cNvSpPr txBox="1"/>
          <p:nvPr/>
        </p:nvSpPr>
        <p:spPr>
          <a:xfrm>
            <a:off x="215888" y="5605716"/>
            <a:ext cx="30044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pc="-150" dirty="0">
                <a:latin typeface="+mn-ea"/>
                <a:ea typeface="+mn-ea"/>
              </a:rPr>
              <a:t>시작부터 최상위권 대학 합격을 지향하는</a:t>
            </a:r>
            <a:br>
              <a:rPr lang="en-US" altLang="ko-KR" sz="1000" spc="-150" dirty="0">
                <a:latin typeface="+mn-ea"/>
                <a:ea typeface="+mn-ea"/>
              </a:rPr>
            </a:br>
            <a:r>
              <a:rPr lang="ko-KR" altLang="en-US" sz="1000" spc="-150" dirty="0">
                <a:latin typeface="+mn-ea"/>
                <a:ea typeface="+mn-ea"/>
              </a:rPr>
              <a:t>최상위권 이과 전문관</a:t>
            </a:r>
            <a:r>
              <a:rPr lang="en-US" altLang="ko-KR" sz="1000" spc="-150" dirty="0">
                <a:latin typeface="+mn-ea"/>
                <a:ea typeface="+mn-ea"/>
              </a:rPr>
              <a:t>N </a:t>
            </a:r>
            <a:r>
              <a:rPr lang="ko-KR" altLang="en-US" sz="1000" spc="-150" dirty="0">
                <a:latin typeface="+mn-ea"/>
                <a:ea typeface="+mn-ea"/>
              </a:rPr>
              <a:t>러셀 재수종합반에는</a:t>
            </a:r>
            <a:endParaRPr lang="en-US" altLang="ko-KR" sz="1000" spc="-15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50" dirty="0">
                <a:latin typeface="+mn-ea"/>
                <a:ea typeface="+mn-ea"/>
              </a:rPr>
              <a:t>최상위권 대입 합격을 위해 필요한 모든 것</a:t>
            </a:r>
            <a:r>
              <a:rPr lang="ko-KR" altLang="en-US" sz="1000" spc="-150" dirty="0">
                <a:latin typeface="+mn-ea"/>
                <a:ea typeface="+mn-ea"/>
              </a:rPr>
              <a:t>이 있습니다</a:t>
            </a:r>
            <a:r>
              <a:rPr lang="en-US" altLang="ko-KR" sz="1000" spc="-150" dirty="0">
                <a:latin typeface="+mn-ea"/>
                <a:ea typeface="+mn-ea"/>
              </a:rPr>
              <a:t>.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4A6B9EE-9CD1-48EE-9AC6-52C6759B5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7559"/>
              </p:ext>
            </p:extLst>
          </p:nvPr>
        </p:nvGraphicFramePr>
        <p:xfrm>
          <a:off x="3464981" y="787516"/>
          <a:ext cx="2913742" cy="5331808"/>
        </p:xfrm>
        <a:graphic>
          <a:graphicData uri="http://schemas.openxmlformats.org/drawingml/2006/table">
            <a:tbl>
              <a:tblPr/>
              <a:tblGrid>
                <a:gridCol w="664137">
                  <a:extLst>
                    <a:ext uri="{9D8B030D-6E8A-4147-A177-3AD203B41FA5}">
                      <a16:colId xmlns:a16="http://schemas.microsoft.com/office/drawing/2014/main" val="295380134"/>
                    </a:ext>
                  </a:extLst>
                </a:gridCol>
                <a:gridCol w="2249605">
                  <a:extLst>
                    <a:ext uri="{9D8B030D-6E8A-4147-A177-3AD203B41FA5}">
                      <a16:colId xmlns:a16="http://schemas.microsoft.com/office/drawing/2014/main" val="18784205"/>
                    </a:ext>
                  </a:extLst>
                </a:gridCol>
              </a:tblGrid>
              <a:tr h="39262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강사진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1" i="0" u="none" strike="noStrike" spc="-150" dirty="0" err="1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메가스터디</a:t>
                      </a:r>
                      <a:r>
                        <a:rPr lang="ko-KR" altLang="en-US" sz="900" b="1" i="0" u="none" strike="noStrike" spc="-150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수능 전문 강사진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</a:t>
                      </a:r>
                      <a:b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강의</a:t>
                      </a:r>
                      <a: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콘텐츠</a:t>
                      </a:r>
                      <a: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질의응답</a:t>
                      </a:r>
                      <a:endParaRPr lang="en-US" altLang="ko-KR" sz="9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indent="-85725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(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메가스터디 인강 및 러셀 </a:t>
                      </a:r>
                      <a:r>
                        <a:rPr lang="ko-KR" altLang="en-US" sz="900" b="0" i="0" u="none" strike="noStrike" spc="-15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현강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출강</a:t>
                      </a:r>
                      <a: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85725" indent="-85725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최상위권 배출로 검증된</a:t>
                      </a:r>
                      <a:b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 spc="-15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강의력</a:t>
                      </a:r>
                      <a: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 spc="-15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관리력이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출중한 강사진</a:t>
                      </a:r>
                      <a:endParaRPr lang="en-US" altLang="ko-KR" sz="9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558859"/>
                  </a:ext>
                </a:extLst>
              </a:tr>
              <a:tr h="529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수업 선택 </a:t>
                      </a:r>
                      <a:endParaRPr lang="en-US" altLang="ko-KR" sz="900" b="1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900" b="1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</a:t>
                      </a:r>
                      <a:endParaRPr lang="en-US" altLang="ko-KR" sz="900" b="1" i="0" u="none" strike="noStrike" spc="-15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900" b="1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 방식</a:t>
                      </a:r>
                      <a:endParaRPr lang="ko-KR" altLang="en-US" sz="900" b="1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1" i="0" u="none" strike="noStrike" spc="-150" baseline="0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과목별  학습 성취도를 고려한 </a:t>
                      </a:r>
                      <a:br>
                        <a:rPr lang="en-US" altLang="ko-KR" sz="900" b="1" i="0" u="none" strike="noStrike" spc="-150" baseline="0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1" i="0" u="none" strike="noStrike" spc="-150" baseline="0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수준별 맞춤 수업 </a:t>
                      </a:r>
                      <a:r>
                        <a:rPr lang="ko-KR" altLang="en-US" sz="900" b="0" i="0" u="none" strike="noStrike" spc="-15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</a:t>
                      </a:r>
                      <a:endParaRPr lang="en-US" altLang="ko-KR" sz="900" b="0" i="0" u="none" strike="noStrike" spc="-150" baseline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indent="-85725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i="0" u="none" strike="noStrike" spc="-15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 수강이 필요 없는 정규수업으로</a:t>
                      </a:r>
                      <a:br>
                        <a:rPr lang="en-US" altLang="ko-KR" sz="900" b="0" i="0" u="none" strike="noStrike" spc="-15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 spc="-15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체계적으로 수능 준비</a:t>
                      </a:r>
                      <a:endParaRPr lang="ko-KR" altLang="en-US" sz="9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marR="0" lvl="0" indent="-85725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1" i="0" u="none" strike="noStrike" spc="-150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주 </a:t>
                      </a:r>
                      <a:r>
                        <a:rPr lang="en-US" altLang="ko-KR" sz="900" b="1" i="0" u="none" strike="noStrike" spc="-150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21</a:t>
                      </a:r>
                      <a:r>
                        <a:rPr lang="en-US" altLang="ko-KR" sz="900" b="1" i="0" u="none" strike="noStrike" spc="-150" baseline="0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 </a:t>
                      </a:r>
                      <a:r>
                        <a:rPr lang="ko-KR" altLang="en-US" sz="900" b="1" i="0" u="none" strike="noStrike" spc="-150" baseline="0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수업 및 선택적  의무 수업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으로</a:t>
                      </a:r>
                      <a:b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충분한 </a:t>
                      </a:r>
                      <a:r>
                        <a:rPr lang="ko-KR" altLang="en-US" sz="900" b="1" i="0" u="none" strike="noStrike" spc="-150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자습 시간 확보</a:t>
                      </a:r>
                      <a:endParaRPr lang="en-US" altLang="ko-KR" sz="900" b="0" i="0" u="none" strike="noStrike" spc="-150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384113"/>
                  </a:ext>
                </a:extLst>
              </a:tr>
              <a:tr h="39262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수업 관리 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수업 전후 </a:t>
                      </a:r>
                      <a:r>
                        <a:rPr lang="ko-KR" altLang="en-US" sz="900" b="1" i="0" u="none" strike="noStrike" spc="-150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학생의 학습 성취도에 따라</a:t>
                      </a:r>
                      <a:r>
                        <a:rPr lang="ko-KR" altLang="en-US" sz="900" b="1" i="0" u="none" strike="noStrike" spc="-150" baseline="0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br>
                        <a:rPr lang="en-US" altLang="ko-KR" sz="900" b="1" i="0" u="none" strike="noStrike" spc="-150" baseline="0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 spc="-15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개별 클리닉</a:t>
                      </a:r>
                      <a:r>
                        <a:rPr lang="en-US" altLang="ko-KR" sz="900" b="0" i="0" u="none" strike="noStrike" spc="-15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 spc="-15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등 </a:t>
                      </a:r>
                      <a:r>
                        <a:rPr lang="ko-KR" altLang="en-US" sz="900" b="1" i="0" u="none" strike="noStrike" spc="-150" baseline="0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맞춤 관리 </a:t>
                      </a:r>
                      <a:r>
                        <a:rPr lang="ko-KR" altLang="en-US" sz="900" b="0" i="0" u="none" strike="noStrike" spc="-15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</a:t>
                      </a:r>
                      <a:endParaRPr lang="ko-KR" altLang="en-US" sz="9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46432"/>
                  </a:ext>
                </a:extLst>
              </a:tr>
              <a:tr h="39262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질의응답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i="0" u="none" strike="noStrike" spc="-15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과목별 전문 </a:t>
                      </a:r>
                      <a:r>
                        <a:rPr lang="ko-KR" altLang="en-US" sz="900" b="1" i="0" u="none" strike="noStrike" spc="-150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강사진의 질의응답</a:t>
                      </a:r>
                      <a:endParaRPr lang="en-US" altLang="ko-KR" sz="900" b="1" i="0" u="none" strike="noStrike" spc="-150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85725" marR="0" lvl="0" indent="-85725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i="0" u="none" strike="noStrike" spc="-15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추가 질의응답은 질의응답 선생님과 </a:t>
                      </a:r>
                      <a:endParaRPr lang="en-US" altLang="ko-KR" sz="900" b="0" i="0" u="none" strike="noStrike" spc="-15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85725" marR="0" lvl="0" indent="-85725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i="0" u="none" strike="noStrike" spc="-15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튜터로</a:t>
                      </a:r>
                      <a:r>
                        <a:rPr lang="ko-KR" altLang="en-US" sz="900" b="0" i="0" u="none" strike="noStrike" spc="-15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맞춤 진행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91365"/>
                  </a:ext>
                </a:extLst>
              </a:tr>
              <a:tr h="39262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담임선생님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1" i="0" u="none" strike="noStrike" spc="-150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최상위권 전문 입시 담임선생님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</a:t>
                      </a:r>
                      <a:b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학생 맞춤 </a:t>
                      </a:r>
                      <a:r>
                        <a:rPr lang="ko-KR" altLang="en-US" sz="900" b="1" i="0" u="none" strike="noStrike" spc="-150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입시</a:t>
                      </a:r>
                      <a:r>
                        <a:rPr lang="en-US" altLang="ko-KR" sz="900" b="1" i="0" u="none" strike="noStrike" spc="-150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1" i="0" u="none" strike="noStrike" spc="-150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</a:t>
                      </a:r>
                      <a:r>
                        <a:rPr lang="en-US" altLang="ko-KR" sz="900" b="1" i="0" u="none" strike="noStrike" spc="-150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1" i="0" u="none" strike="noStrike" spc="-150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생활관리</a:t>
                      </a:r>
                    </a:p>
                    <a:p>
                      <a:pPr marL="85725" indent="-85725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입시 전문 교육과정</a:t>
                      </a:r>
                      <a: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역량교육 시행으로</a:t>
                      </a:r>
                      <a:b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담임선생님의 전문성 강화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04059"/>
                  </a:ext>
                </a:extLst>
              </a:tr>
              <a:tr h="529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면학분위기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i="0" u="none" strike="noStrike" spc="-15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바자관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내 담임선생님 상주</a:t>
                      </a:r>
                      <a: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900" b="0" i="0" u="none" strike="noStrike" spc="-15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spc="-15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매교시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b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출결 관리</a:t>
                      </a:r>
                      <a: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강력한 태도 점수 운영으로  </a:t>
                      </a:r>
                      <a:b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1" i="0" u="none" strike="noStrike" spc="-150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면학분위기 조성 및 유지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3903616"/>
                  </a:ext>
                </a:extLst>
              </a:tr>
              <a:tr h="6797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학습환경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넓은 책상</a:t>
                      </a:r>
                      <a: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편한 의자</a:t>
                      </a:r>
                      <a: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 책장 등 </a:t>
                      </a:r>
                      <a:r>
                        <a:rPr lang="ko-KR" altLang="en-US" sz="900" b="1" i="0" u="none" strike="noStrike" spc="-150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학습에 </a:t>
                      </a:r>
                      <a:br>
                        <a:rPr lang="en-US" altLang="ko-KR" sz="900" b="1" i="0" u="none" strike="noStrike" spc="-150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1" i="0" u="none" strike="noStrike" spc="-150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최적화된 </a:t>
                      </a:r>
                      <a:r>
                        <a:rPr lang="ko-KR" altLang="en-US" sz="900" b="1" i="0" u="none" strike="noStrike" spc="-150" dirty="0" err="1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바른공부</a:t>
                      </a:r>
                      <a:r>
                        <a:rPr lang="ko-KR" altLang="en-US" sz="900" b="1" i="0" u="none" strike="noStrike" spc="-150" baseline="0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자습전용관</a:t>
                      </a:r>
                      <a:r>
                        <a:rPr lang="ko-KR" altLang="en-US" sz="900" b="0" i="0" u="none" strike="noStrike" spc="-15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 자습</a:t>
                      </a:r>
                      <a:endParaRPr lang="ko-KR" altLang="en-US" sz="900" b="0" i="0" u="none" strike="noStrike" spc="-15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indent="-85725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1" i="0" u="none" strike="noStrike" spc="-150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수업과 자습 공간 분리 운영</a:t>
                      </a:r>
                      <a:r>
                        <a:rPr lang="ko-KR" altLang="en-US" sz="900" b="0" i="0" u="none" strike="noStrike" spc="-15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</a:t>
                      </a:r>
                      <a:br>
                        <a:rPr lang="en-US" altLang="ko-KR" sz="900" b="0" i="0" u="none" strike="noStrike" spc="-15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 spc="-15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효율적인 동선 관리</a:t>
                      </a:r>
                      <a:endParaRPr lang="en-US" altLang="ko-KR" sz="900" b="0" i="0" u="none" strike="noStrike" spc="-15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indent="-85725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 거리 불편함 없게 </a:t>
                      </a:r>
                      <a:r>
                        <a:rPr lang="ko-KR" altLang="en-US" sz="900" b="0" i="0" u="none" strike="noStrike" spc="-15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학원 전용 </a:t>
                      </a:r>
                      <a:br>
                        <a:rPr lang="en-US" altLang="ko-KR" sz="900" b="0" i="0" u="none" strike="noStrike" spc="-15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1" i="0" u="none" strike="noStrike" spc="-150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</a:t>
                      </a:r>
                      <a:r>
                        <a:rPr lang="en-US" altLang="ko-KR" sz="900" b="1" i="0" u="none" strike="noStrike" spc="-150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1" i="0" u="none" strike="noStrike" spc="-150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하원 셔틀버스 운행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445968"/>
                  </a:ext>
                </a:extLst>
              </a:tr>
              <a:tr h="39262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자체 식당</a:t>
                      </a:r>
                      <a:endParaRPr lang="ko-KR" altLang="en-US" sz="900" b="1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자체 식당 운영으로</a:t>
                      </a:r>
                      <a:r>
                        <a:rPr lang="ko-KR" altLang="en-US" sz="900" b="0" i="0" u="none" strike="noStrike" spc="-15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이동 시간을 줄여 </a:t>
                      </a:r>
                      <a:br>
                        <a:rPr lang="en-US" altLang="ko-KR" sz="900" b="0" i="0" u="none" strike="noStrike" spc="-15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1" i="0" u="none" strike="noStrike" spc="-150" baseline="0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 동선 최소화</a:t>
                      </a:r>
                      <a:endParaRPr lang="en-US" altLang="ko-KR" sz="900" b="1" i="0" u="none" strike="noStrike" spc="-150" baseline="0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indent="-85725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1" i="0" u="none" strike="noStrike" spc="-150" baseline="0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900" b="0" i="0" u="none" strike="noStrike" spc="-15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 spc="-15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 건물 내 수업</a:t>
                      </a:r>
                      <a:r>
                        <a:rPr lang="en-US" altLang="ko-KR" sz="900" b="0" i="0" u="none" strike="noStrike" spc="-15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0" i="0" u="none" strike="noStrike" spc="-15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자습</a:t>
                      </a:r>
                      <a:r>
                        <a:rPr lang="en-US" altLang="ko-KR" sz="900" b="0" i="0" u="none" strike="noStrike" spc="-15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0" i="0" u="none" strike="noStrike" spc="-15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식당 이용</a:t>
                      </a:r>
                      <a:r>
                        <a:rPr lang="en-US" altLang="ko-KR" sz="900" b="0" i="0" u="none" strike="noStrike" spc="-15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85725" indent="-85725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i="0" u="none" strike="noStrike" spc="-15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건강한 식자재와 균형 잡힌 영양 식단으로</a:t>
                      </a:r>
                      <a:br>
                        <a:rPr lang="en-US" altLang="ko-KR" sz="900" b="0" i="0" u="none" strike="noStrike" spc="-15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 spc="-15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중식</a:t>
                      </a:r>
                      <a:r>
                        <a:rPr lang="en-US" altLang="ko-KR" sz="900" b="0" i="0" u="none" strike="noStrike" spc="-15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0" i="0" u="none" strike="noStrike" spc="-150" baseline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석식</a:t>
                      </a:r>
                      <a:r>
                        <a:rPr lang="ko-KR" altLang="en-US" sz="900" b="0" i="0" u="none" strike="noStrike" spc="-15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이용 가능</a:t>
                      </a:r>
                      <a:endParaRPr lang="en-US" altLang="ko-KR" sz="900" b="0" i="0" u="none" strike="noStrike" spc="-150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569346"/>
                  </a:ext>
                </a:extLst>
              </a:tr>
            </a:tbl>
          </a:graphicData>
        </a:graphic>
      </p:graphicFrame>
      <p:sp>
        <p:nvSpPr>
          <p:cNvPr id="79" name="직사각형 78">
            <a:extLst>
              <a:ext uri="{FF2B5EF4-FFF2-40B4-BE49-F238E27FC236}">
                <a16:creationId xmlns:a16="http://schemas.microsoft.com/office/drawing/2014/main" id="{C7563D34-00AF-4199-8B6D-9166DB227A3C}"/>
              </a:ext>
            </a:extLst>
          </p:cNvPr>
          <p:cNvSpPr/>
          <p:nvPr/>
        </p:nvSpPr>
        <p:spPr bwMode="auto">
          <a:xfrm>
            <a:off x="3451273" y="663836"/>
            <a:ext cx="2948520" cy="5717492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BECFC87-CD59-42F9-82DC-FE99F23639F3}"/>
              </a:ext>
            </a:extLst>
          </p:cNvPr>
          <p:cNvSpPr/>
          <p:nvPr/>
        </p:nvSpPr>
        <p:spPr>
          <a:xfrm>
            <a:off x="3359402" y="59897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783232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정규반</a:t>
            </a:r>
            <a:r>
              <a:rPr lang="ko-KR" altLang="en-US" b="0" dirty="0"/>
              <a:t>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425103"/>
              </p:ext>
            </p:extLst>
          </p:nvPr>
        </p:nvGraphicFramePr>
        <p:xfrm>
          <a:off x="8104412" y="211913"/>
          <a:ext cx="1800000" cy="833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CORE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광주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29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광주 내용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입결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b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월계관 디자인 활용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772180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227F8AD3-112E-4A75-B907-78D251E0FC45}"/>
              </a:ext>
            </a:extLst>
          </p:cNvPr>
          <p:cNvSpPr txBox="1"/>
          <p:nvPr/>
        </p:nvSpPr>
        <p:spPr>
          <a:xfrm>
            <a:off x="704850" y="1348932"/>
            <a:ext cx="6624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00" dirty="0">
                <a:latin typeface="+mn-ea"/>
                <a:ea typeface="+mn-ea"/>
              </a:rPr>
              <a:t>전국 최상위권이 러셀</a:t>
            </a:r>
            <a:r>
              <a:rPr lang="en-US" altLang="ko-KR" sz="1600" b="1" spc="-100" dirty="0">
                <a:latin typeface="+mn-ea"/>
                <a:ea typeface="+mn-ea"/>
              </a:rPr>
              <a:t>CORE </a:t>
            </a:r>
            <a:r>
              <a:rPr lang="ko-KR" altLang="en-US" sz="1600" b="1" spc="-100" dirty="0" err="1">
                <a:latin typeface="+mn-ea"/>
                <a:ea typeface="+mn-ea"/>
              </a:rPr>
              <a:t>광주을</a:t>
            </a:r>
            <a:r>
              <a:rPr lang="ko-KR" altLang="en-US" sz="1600" b="1" spc="-100" dirty="0">
                <a:latin typeface="+mn-ea"/>
                <a:ea typeface="+mn-ea"/>
              </a:rPr>
              <a:t> 선택하는 이유</a:t>
            </a:r>
            <a:r>
              <a:rPr lang="en-US" altLang="ko-KR" sz="1600" b="1" spc="-100" dirty="0">
                <a:latin typeface="+mn-ea"/>
                <a:ea typeface="+mn-ea"/>
              </a:rPr>
              <a:t>!</a:t>
            </a:r>
          </a:p>
          <a:p>
            <a:pPr algn="ctr"/>
            <a:r>
              <a:rPr lang="ko-KR" altLang="en-US" sz="1600" b="1" spc="-100" dirty="0">
                <a:solidFill>
                  <a:srgbClr val="0070C0"/>
                </a:solidFill>
                <a:latin typeface="+mn-ea"/>
                <a:ea typeface="+mn-ea"/>
              </a:rPr>
              <a:t>매해 더 나은 </a:t>
            </a:r>
            <a:r>
              <a:rPr lang="ko-KR" altLang="en-US" sz="1600" b="1" spc="-100" dirty="0" err="1">
                <a:solidFill>
                  <a:srgbClr val="0070C0"/>
                </a:solidFill>
                <a:latin typeface="+mn-ea"/>
                <a:ea typeface="+mn-ea"/>
              </a:rPr>
              <a:t>입결과</a:t>
            </a:r>
            <a:r>
              <a:rPr lang="ko-KR" altLang="en-US" sz="1600" b="1" spc="-100" dirty="0">
                <a:solidFill>
                  <a:srgbClr val="0070C0"/>
                </a:solidFill>
                <a:latin typeface="+mn-ea"/>
                <a:ea typeface="+mn-ea"/>
              </a:rPr>
              <a:t> 후기가 입증</a:t>
            </a:r>
            <a:r>
              <a:rPr lang="ko-KR" altLang="en-US" sz="1600" b="1" spc="-100" dirty="0">
                <a:latin typeface="+mn-ea"/>
                <a:ea typeface="+mn-ea"/>
              </a:rPr>
              <a:t>하고 있습니다</a:t>
            </a:r>
            <a:r>
              <a:rPr lang="en-US" altLang="ko-KR" sz="1600" b="1" spc="-100" dirty="0">
                <a:latin typeface="+mn-ea"/>
                <a:ea typeface="+mn-ea"/>
              </a:rPr>
              <a:t>.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80D7CAD6-4F7B-49AB-926B-B85554D134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928700"/>
              </p:ext>
            </p:extLst>
          </p:nvPr>
        </p:nvGraphicFramePr>
        <p:xfrm>
          <a:off x="57150" y="549275"/>
          <a:ext cx="7920039" cy="642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40013">
                  <a:extLst>
                    <a:ext uri="{9D8B030D-6E8A-4147-A177-3AD203B41FA5}">
                      <a16:colId xmlns:a16="http://schemas.microsoft.com/office/drawing/2014/main" val="15740895"/>
                    </a:ext>
                  </a:extLst>
                </a:gridCol>
                <a:gridCol w="2640013">
                  <a:extLst>
                    <a:ext uri="{9D8B030D-6E8A-4147-A177-3AD203B41FA5}">
                      <a16:colId xmlns:a16="http://schemas.microsoft.com/office/drawing/2014/main" val="13924082"/>
                    </a:ext>
                  </a:extLst>
                </a:gridCol>
                <a:gridCol w="2640013">
                  <a:extLst>
                    <a:ext uri="{9D8B030D-6E8A-4147-A177-3AD203B41FA5}">
                      <a16:colId xmlns:a16="http://schemas.microsoft.com/office/drawing/2014/main" val="886931479"/>
                    </a:ext>
                  </a:extLst>
                </a:gridCol>
              </a:tblGrid>
              <a:tr h="6429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러셀</a:t>
                      </a:r>
                      <a:r>
                        <a:rPr lang="en-US" altLang="ko-KR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CORE </a:t>
                      </a: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광주 모집요강 및 지원혜택</a:t>
                      </a:r>
                      <a:endParaRPr lang="en-US" altLang="ko-KR" sz="1000" b="0" spc="-1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1" spc="-10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lang="en-US" altLang="ko-KR" sz="1000" b="1" spc="-10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1" spc="-10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러셀</a:t>
                      </a:r>
                      <a:r>
                        <a:rPr lang="en-US" altLang="ko-KR" sz="1000" b="1" spc="-10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CORE </a:t>
                      </a:r>
                      <a:r>
                        <a:rPr lang="ko-KR" altLang="en-US" sz="1000" b="1" spc="-10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광주</a:t>
                      </a:r>
                      <a:endParaRPr lang="en-US" altLang="ko-KR" sz="1000" b="1" spc="-100" baseline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수능에 최적화된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67955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559E7B6E-F98F-462B-892B-B161CB8AE8A6}"/>
              </a:ext>
            </a:extLst>
          </p:cNvPr>
          <p:cNvSpPr/>
          <p:nvPr/>
        </p:nvSpPr>
        <p:spPr bwMode="auto">
          <a:xfrm>
            <a:off x="3325786" y="1353473"/>
            <a:ext cx="1340994" cy="307548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91F997F-E1B6-489E-A240-4E8EC2A71FDE}"/>
              </a:ext>
            </a:extLst>
          </p:cNvPr>
          <p:cNvSpPr/>
          <p:nvPr/>
        </p:nvSpPr>
        <p:spPr>
          <a:xfrm>
            <a:off x="3242060" y="127135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640E54-5AC6-4EEF-BCDD-45948CC22D52}"/>
              </a:ext>
            </a:extLst>
          </p:cNvPr>
          <p:cNvSpPr/>
          <p:nvPr/>
        </p:nvSpPr>
        <p:spPr bwMode="auto">
          <a:xfrm>
            <a:off x="703344" y="2085663"/>
            <a:ext cx="6624000" cy="3689975"/>
          </a:xfrm>
          <a:prstGeom prst="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CB8821-560D-4D92-9414-D7731DF8DA4B}"/>
              </a:ext>
            </a:extLst>
          </p:cNvPr>
          <p:cNvSpPr/>
          <p:nvPr/>
        </p:nvSpPr>
        <p:spPr>
          <a:xfrm>
            <a:off x="625186" y="201023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086A08-4FB9-422B-AC39-39058499F5EA}"/>
              </a:ext>
            </a:extLst>
          </p:cNvPr>
          <p:cNvSpPr txBox="1"/>
          <p:nvPr/>
        </p:nvSpPr>
        <p:spPr>
          <a:xfrm>
            <a:off x="892824" y="2152665"/>
            <a:ext cx="6316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50">
                <a:latin typeface="+mn-ea"/>
                <a:ea typeface="+mn-ea"/>
              </a:rPr>
              <a:t>러셀</a:t>
            </a:r>
            <a:r>
              <a:rPr lang="en-US" altLang="ko-KR" sz="1400" b="1" spc="-150">
                <a:latin typeface="+mn-ea"/>
                <a:ea typeface="+mn-ea"/>
              </a:rPr>
              <a:t>CORE </a:t>
            </a:r>
            <a:r>
              <a:rPr lang="ko-KR" altLang="en-US" sz="1400" b="1" spc="-150">
                <a:latin typeface="+mn-ea"/>
                <a:ea typeface="+mn-ea"/>
              </a:rPr>
              <a:t>광주 </a:t>
            </a:r>
            <a:r>
              <a:rPr lang="en-US" altLang="ko-KR" sz="1400" b="1" spc="-150">
                <a:latin typeface="+mn-ea"/>
                <a:ea typeface="+mn-ea"/>
              </a:rPr>
              <a:t>2023</a:t>
            </a:r>
            <a:r>
              <a:rPr lang="ko-KR" altLang="en-US" sz="1400" b="1" spc="-150">
                <a:latin typeface="+mn-ea"/>
                <a:ea typeface="+mn-ea"/>
              </a:rPr>
              <a:t>학년도 합격생 환황</a:t>
            </a:r>
            <a:endParaRPr lang="en-US" altLang="ko-KR" sz="1400" b="1" spc="-150">
              <a:latin typeface="+mn-ea"/>
              <a:ea typeface="+mn-ea"/>
            </a:endParaRPr>
          </a:p>
          <a:p>
            <a:pPr algn="ctr"/>
            <a:r>
              <a:rPr lang="ko-KR" altLang="en-US" sz="1400" b="1" spc="-150">
                <a:solidFill>
                  <a:srgbClr val="0000FF"/>
                </a:solidFill>
                <a:latin typeface="+mn-ea"/>
                <a:ea typeface="+mn-ea"/>
              </a:rPr>
              <a:t>의학계열 </a:t>
            </a:r>
            <a:r>
              <a:rPr lang="en-US" altLang="ko-KR" sz="1400" b="1" spc="-150">
                <a:solidFill>
                  <a:srgbClr val="0000FF"/>
                </a:solidFill>
                <a:latin typeface="+mn-ea"/>
                <a:ea typeface="+mn-ea"/>
              </a:rPr>
              <a:t>94</a:t>
            </a:r>
            <a:r>
              <a:rPr lang="ko-KR" altLang="en-US" sz="1400" b="1" spc="-150">
                <a:solidFill>
                  <a:srgbClr val="0000FF"/>
                </a:solidFill>
                <a:latin typeface="+mn-ea"/>
                <a:ea typeface="+mn-ea"/>
              </a:rPr>
              <a:t>명</a:t>
            </a:r>
            <a:r>
              <a:rPr lang="en-US" altLang="ko-KR" sz="1400" b="1" spc="-150">
                <a:solidFill>
                  <a:srgbClr val="0000FF"/>
                </a:solidFill>
                <a:latin typeface="+mn-ea"/>
                <a:ea typeface="+mn-ea"/>
              </a:rPr>
              <a:t>, SKY 35</a:t>
            </a:r>
            <a:r>
              <a:rPr lang="ko-KR" altLang="en-US" sz="1400" b="1" spc="-150">
                <a:solidFill>
                  <a:srgbClr val="0000FF"/>
                </a:solidFill>
                <a:latin typeface="+mn-ea"/>
                <a:ea typeface="+mn-ea"/>
              </a:rPr>
              <a:t>명 합격</a:t>
            </a:r>
            <a:endParaRPr lang="en-US" altLang="ko-KR" sz="1400" b="1" spc="-150">
              <a:latin typeface="+mn-ea"/>
              <a:ea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0212D8D-163E-41EB-9FB7-EE019DF502AA}"/>
              </a:ext>
            </a:extLst>
          </p:cNvPr>
          <p:cNvSpPr/>
          <p:nvPr/>
        </p:nvSpPr>
        <p:spPr bwMode="auto">
          <a:xfrm>
            <a:off x="1738315" y="2955462"/>
            <a:ext cx="1214192" cy="1120964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의예과</a:t>
            </a:r>
            <a:endParaRPr lang="en-US" altLang="ko-KR" sz="1100" spc="-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48</a:t>
            </a:r>
            <a:r>
              <a:rPr lang="ko-KR" altLang="en-US" sz="11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2658E4A-C738-47E1-9999-19AA45EEFB55}"/>
              </a:ext>
            </a:extLst>
          </p:cNvPr>
          <p:cNvSpPr/>
          <p:nvPr/>
        </p:nvSpPr>
        <p:spPr bwMode="auto">
          <a:xfrm>
            <a:off x="3369390" y="2955462"/>
            <a:ext cx="1214192" cy="1120964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치의예</a:t>
            </a:r>
            <a:endParaRPr lang="en-US" altLang="ko-KR" sz="1100" spc="-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1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BFF7F37-A74A-4C90-ACDD-B34806784BC6}"/>
              </a:ext>
            </a:extLst>
          </p:cNvPr>
          <p:cNvSpPr/>
          <p:nvPr/>
        </p:nvSpPr>
        <p:spPr bwMode="auto">
          <a:xfrm>
            <a:off x="5000465" y="2955462"/>
            <a:ext cx="1214192" cy="1120964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약학과</a:t>
            </a:r>
            <a:endParaRPr lang="en-US" altLang="ko-KR" sz="1100" spc="-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1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8C0A692-E438-4ABD-8D33-8955721B8D28}"/>
              </a:ext>
            </a:extLst>
          </p:cNvPr>
          <p:cNvSpPr/>
          <p:nvPr/>
        </p:nvSpPr>
        <p:spPr bwMode="auto">
          <a:xfrm>
            <a:off x="1738315" y="4283436"/>
            <a:ext cx="1214192" cy="1120964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한의예</a:t>
            </a:r>
            <a:endParaRPr lang="en-US" altLang="ko-KR" sz="1100" spc="-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1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8DA100B-F016-446E-B654-19F88977DAD6}"/>
              </a:ext>
            </a:extLst>
          </p:cNvPr>
          <p:cNvSpPr/>
          <p:nvPr/>
        </p:nvSpPr>
        <p:spPr bwMode="auto">
          <a:xfrm>
            <a:off x="3369390" y="4283436"/>
            <a:ext cx="1214192" cy="1120964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수의예</a:t>
            </a:r>
            <a:endParaRPr lang="en-US" altLang="ko-KR" sz="1100" spc="-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1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AC0A8DB-3B57-46B9-80C2-28280E3980E2}"/>
              </a:ext>
            </a:extLst>
          </p:cNvPr>
          <p:cNvSpPr/>
          <p:nvPr/>
        </p:nvSpPr>
        <p:spPr bwMode="auto">
          <a:xfrm>
            <a:off x="5000465" y="4283436"/>
            <a:ext cx="1214192" cy="1120964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SKY</a:t>
            </a: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35</a:t>
            </a:r>
            <a:r>
              <a:rPr lang="ko-KR" altLang="en-US" sz="11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F5EB0FE-D53C-47E3-AACF-A2DED4B2A40F}"/>
              </a:ext>
            </a:extLst>
          </p:cNvPr>
          <p:cNvSpPr/>
          <p:nvPr/>
        </p:nvSpPr>
        <p:spPr>
          <a:xfrm>
            <a:off x="6102228" y="5437626"/>
            <a:ext cx="8938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데이터 산출 기준</a:t>
            </a:r>
            <a:endParaRPr lang="ko-KR" altLang="en-US" spc="-15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07A2B24-3F92-4A71-9F03-50225F932FE8}"/>
              </a:ext>
            </a:extLst>
          </p:cNvPr>
          <p:cNvSpPr/>
          <p:nvPr/>
        </p:nvSpPr>
        <p:spPr>
          <a:xfrm>
            <a:off x="2228544" y="5842640"/>
            <a:ext cx="5098800" cy="5355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lvl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+mn-ea"/>
                <a:ea typeface="+mn-ea"/>
              </a:rPr>
              <a:t>1) 2023</a:t>
            </a:r>
            <a:r>
              <a:rPr lang="ko-KR" altLang="en-US" dirty="0">
                <a:latin typeface="+mn-ea"/>
                <a:ea typeface="+mn-ea"/>
              </a:rPr>
              <a:t>학년도 러셀</a:t>
            </a:r>
            <a:r>
              <a:rPr lang="en-US" altLang="ko-KR" dirty="0">
                <a:latin typeface="+mn-ea"/>
                <a:ea typeface="+mn-ea"/>
              </a:rPr>
              <a:t>CORE </a:t>
            </a:r>
            <a:r>
              <a:rPr lang="ko-KR" altLang="en-US" dirty="0">
                <a:latin typeface="+mn-ea"/>
                <a:ea typeface="+mn-ea"/>
              </a:rPr>
              <a:t>광주 </a:t>
            </a:r>
            <a:r>
              <a:rPr lang="ko-KR" altLang="en-US" dirty="0" err="1">
                <a:latin typeface="+mn-ea"/>
                <a:ea typeface="+mn-ea"/>
              </a:rPr>
              <a:t>재원생의</a:t>
            </a:r>
            <a:r>
              <a:rPr lang="ko-KR" altLang="en-US" dirty="0">
                <a:latin typeface="+mn-ea"/>
                <a:ea typeface="+mn-ea"/>
              </a:rPr>
              <a:t> 합격 결과 기준</a:t>
            </a:r>
            <a:r>
              <a:rPr lang="en-US" altLang="ko-KR" dirty="0">
                <a:latin typeface="+mn-ea"/>
                <a:ea typeface="+mn-ea"/>
              </a:rPr>
              <a:t> </a:t>
            </a:r>
          </a:p>
          <a:p>
            <a:pPr lvl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+mn-ea"/>
                <a:ea typeface="+mn-ea"/>
              </a:rPr>
              <a:t>2) </a:t>
            </a:r>
            <a:r>
              <a:rPr lang="ko-KR" altLang="en-US" dirty="0">
                <a:latin typeface="+mn-ea"/>
                <a:ea typeface="+mn-ea"/>
              </a:rPr>
              <a:t>러셀</a:t>
            </a:r>
            <a:r>
              <a:rPr lang="en-US" altLang="ko-KR" dirty="0">
                <a:latin typeface="+mn-ea"/>
                <a:ea typeface="+mn-ea"/>
              </a:rPr>
              <a:t>CORE </a:t>
            </a:r>
            <a:r>
              <a:rPr lang="ko-KR" altLang="en-US" dirty="0">
                <a:latin typeface="+mn-ea"/>
                <a:ea typeface="+mn-ea"/>
              </a:rPr>
              <a:t>광주 </a:t>
            </a:r>
            <a:r>
              <a:rPr lang="ko-KR" altLang="en-US" dirty="0" err="1">
                <a:latin typeface="+mn-ea"/>
                <a:ea typeface="+mn-ea"/>
              </a:rPr>
              <a:t>의치한수약</a:t>
            </a:r>
            <a:r>
              <a:rPr lang="ko-KR" altLang="en-US" dirty="0">
                <a:latin typeface="+mn-ea"/>
                <a:ea typeface="+mn-ea"/>
              </a:rPr>
              <a:t> 배출 </a:t>
            </a:r>
            <a:r>
              <a:rPr lang="en-US" altLang="ko-KR" dirty="0">
                <a:latin typeface="+mn-ea"/>
                <a:ea typeface="+mn-ea"/>
              </a:rPr>
              <a:t>94</a:t>
            </a:r>
            <a:r>
              <a:rPr lang="ko-KR" altLang="en-US" dirty="0">
                <a:latin typeface="+mn-ea"/>
                <a:ea typeface="+mn-ea"/>
              </a:rPr>
              <a:t>명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연의 </a:t>
            </a:r>
            <a:r>
              <a:rPr lang="en-US" altLang="ko-KR" dirty="0">
                <a:latin typeface="+mn-ea"/>
                <a:ea typeface="+mn-ea"/>
              </a:rPr>
              <a:t>2</a:t>
            </a:r>
            <a:r>
              <a:rPr lang="ko-KR" altLang="en-US" dirty="0">
                <a:latin typeface="+mn-ea"/>
                <a:ea typeface="+mn-ea"/>
              </a:rPr>
              <a:t>명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고의 </a:t>
            </a:r>
            <a:r>
              <a:rPr lang="en-US" altLang="ko-KR" dirty="0">
                <a:latin typeface="+mn-ea"/>
                <a:ea typeface="+mn-ea"/>
              </a:rPr>
              <a:t>3</a:t>
            </a:r>
            <a:r>
              <a:rPr lang="ko-KR" altLang="en-US" dirty="0">
                <a:latin typeface="+mn-ea"/>
                <a:ea typeface="+mn-ea"/>
              </a:rPr>
              <a:t>명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중복 합격자 포함</a:t>
            </a:r>
            <a:r>
              <a:rPr lang="en-US" altLang="ko-KR" dirty="0">
                <a:latin typeface="+mn-ea"/>
                <a:ea typeface="+mn-ea"/>
              </a:rPr>
              <a:t>)</a:t>
            </a:r>
            <a:br>
              <a:rPr lang="ko-KR" altLang="en-US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3) </a:t>
            </a:r>
            <a:r>
              <a:rPr lang="ko-KR" altLang="en-US" dirty="0">
                <a:latin typeface="+mn-ea"/>
                <a:ea typeface="+mn-ea"/>
              </a:rPr>
              <a:t>러셀</a:t>
            </a:r>
            <a:r>
              <a:rPr lang="en-US" altLang="ko-KR" dirty="0">
                <a:latin typeface="+mn-ea"/>
                <a:ea typeface="+mn-ea"/>
              </a:rPr>
              <a:t>CORE </a:t>
            </a:r>
            <a:r>
              <a:rPr lang="ko-KR" altLang="en-US" dirty="0">
                <a:latin typeface="+mn-ea"/>
                <a:ea typeface="+mn-ea"/>
              </a:rPr>
              <a:t>광주 </a:t>
            </a:r>
            <a:r>
              <a:rPr lang="ko-KR" altLang="en-US" dirty="0" err="1">
                <a:latin typeface="+mn-ea"/>
                <a:ea typeface="+mn-ea"/>
              </a:rPr>
              <a:t>재원생</a:t>
            </a:r>
            <a:r>
              <a:rPr lang="ko-KR" altLang="en-US" dirty="0">
                <a:latin typeface="+mn-ea"/>
                <a:ea typeface="+mn-ea"/>
              </a:rPr>
              <a:t> 서울대</a:t>
            </a:r>
            <a:r>
              <a:rPr lang="en-US" altLang="ko-KR" dirty="0">
                <a:latin typeface="+mn-ea"/>
                <a:ea typeface="+mn-ea"/>
              </a:rPr>
              <a:t>•</a:t>
            </a:r>
            <a:r>
              <a:rPr lang="ko-KR" altLang="en-US" dirty="0">
                <a:latin typeface="+mn-ea"/>
                <a:ea typeface="+mn-ea"/>
              </a:rPr>
              <a:t>연세대</a:t>
            </a:r>
            <a:r>
              <a:rPr lang="en-US" altLang="ko-KR" dirty="0">
                <a:latin typeface="+mn-ea"/>
                <a:ea typeface="+mn-ea"/>
              </a:rPr>
              <a:t>•</a:t>
            </a:r>
            <a:r>
              <a:rPr lang="ko-KR" altLang="en-US" dirty="0">
                <a:latin typeface="+mn-ea"/>
                <a:ea typeface="+mn-ea"/>
              </a:rPr>
              <a:t>고려대 최종 합격자 </a:t>
            </a:r>
            <a:r>
              <a:rPr lang="en-US" altLang="ko-KR" dirty="0">
                <a:latin typeface="+mn-ea"/>
                <a:ea typeface="+mn-ea"/>
              </a:rPr>
              <a:t>35</a:t>
            </a:r>
            <a:r>
              <a:rPr lang="ko-KR" altLang="en-US" dirty="0">
                <a:latin typeface="+mn-ea"/>
                <a:ea typeface="+mn-ea"/>
              </a:rPr>
              <a:t>명 기준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의예과 </a:t>
            </a:r>
            <a:r>
              <a:rPr lang="en-US" altLang="ko-KR" dirty="0">
                <a:latin typeface="+mn-ea"/>
                <a:ea typeface="+mn-ea"/>
              </a:rPr>
              <a:t>5</a:t>
            </a:r>
            <a:r>
              <a:rPr lang="ko-KR" altLang="en-US" dirty="0">
                <a:latin typeface="+mn-ea"/>
                <a:ea typeface="+mn-ea"/>
              </a:rPr>
              <a:t>명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중복 합격자 포함</a:t>
            </a:r>
            <a:r>
              <a:rPr lang="en-US" altLang="ko-KR" dirty="0">
                <a:latin typeface="+mn-ea"/>
                <a:ea typeface="+mn-ea"/>
              </a:rPr>
              <a:t>)   </a:t>
            </a:r>
          </a:p>
          <a:p>
            <a:pPr lvl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+mn-ea"/>
                <a:ea typeface="+mn-ea"/>
              </a:rPr>
              <a:t>   (2023.02.28 </a:t>
            </a:r>
            <a:r>
              <a:rPr lang="ko-KR" altLang="en-US" dirty="0">
                <a:latin typeface="+mn-ea"/>
                <a:ea typeface="+mn-ea"/>
              </a:rPr>
              <a:t>기준</a:t>
            </a:r>
            <a:r>
              <a:rPr lang="en-US" altLang="ko-KR" dirty="0">
                <a:latin typeface="+mn-ea"/>
                <a:ea typeface="+mn-ea"/>
              </a:rPr>
              <a:t>)</a:t>
            </a:r>
            <a:endParaRPr lang="en-US" altLang="ko-KR" spc="-15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698445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DB67D3-2E8F-4EEA-AF33-B6BE6E6F877C}"/>
              </a:ext>
            </a:extLst>
          </p:cNvPr>
          <p:cNvSpPr/>
          <p:nvPr/>
        </p:nvSpPr>
        <p:spPr>
          <a:xfrm>
            <a:off x="213815" y="620685"/>
            <a:ext cx="3012579" cy="50538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F61FFE8-BF35-4343-9F5E-09C3F8884CAF}"/>
              </a:ext>
            </a:extLst>
          </p:cNvPr>
          <p:cNvSpPr/>
          <p:nvPr/>
        </p:nvSpPr>
        <p:spPr bwMode="auto">
          <a:xfrm>
            <a:off x="355477" y="2496526"/>
            <a:ext cx="2725486" cy="2660666"/>
          </a:xfrm>
          <a:prstGeom prst="roundRect">
            <a:avLst>
              <a:gd name="adj" fmla="val 2343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+mn-ea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종합반</a:t>
            </a:r>
            <a:r>
              <a:rPr lang="ko-KR" altLang="en-US" b="0" dirty="0"/>
              <a:t> </a:t>
            </a:r>
            <a:r>
              <a:rPr lang="en-US" altLang="ko-KR" b="0" dirty="0"/>
              <a:t>MO)</a:t>
            </a:r>
            <a:endParaRPr lang="ko-KR" altLang="en-US" b="0" dirty="0"/>
          </a:p>
        </p:txBody>
      </p:sp>
      <p:sp>
        <p:nvSpPr>
          <p:cNvPr id="50" name="Fill">
            <a:extLst>
              <a:ext uri="{FF2B5EF4-FFF2-40B4-BE49-F238E27FC236}">
                <a16:creationId xmlns:a16="http://schemas.microsoft.com/office/drawing/2014/main" id="{AAD659C4-6E83-4B78-B373-D4979E946157}"/>
              </a:ext>
            </a:extLst>
          </p:cNvPr>
          <p:cNvSpPr>
            <a:spLocks/>
          </p:cNvSpPr>
          <p:nvPr/>
        </p:nvSpPr>
        <p:spPr bwMode="auto">
          <a:xfrm rot="5400000">
            <a:off x="1589048" y="4671984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3159BF6-7E9A-416D-AC76-BB268430FA1A}"/>
              </a:ext>
            </a:extLst>
          </p:cNvPr>
          <p:cNvSpPr txBox="1"/>
          <p:nvPr/>
        </p:nvSpPr>
        <p:spPr>
          <a:xfrm>
            <a:off x="135159" y="1925034"/>
            <a:ext cx="31698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00" dirty="0">
                <a:latin typeface="+mn-ea"/>
                <a:ea typeface="+mn-ea"/>
              </a:rPr>
              <a:t>전국 최상위권이 러셀</a:t>
            </a:r>
            <a:r>
              <a:rPr lang="en-US" altLang="ko-KR" sz="1100" b="1" spc="-100" dirty="0">
                <a:latin typeface="+mn-ea"/>
                <a:ea typeface="+mn-ea"/>
              </a:rPr>
              <a:t>CORE </a:t>
            </a:r>
            <a:r>
              <a:rPr lang="ko-KR" altLang="en-US" sz="1100" b="1" spc="-100" dirty="0" err="1">
                <a:latin typeface="+mn-ea"/>
                <a:ea typeface="+mn-ea"/>
              </a:rPr>
              <a:t>광주을</a:t>
            </a:r>
            <a:r>
              <a:rPr lang="ko-KR" altLang="en-US" sz="1100" b="1" spc="-100" dirty="0">
                <a:latin typeface="+mn-ea"/>
                <a:ea typeface="+mn-ea"/>
              </a:rPr>
              <a:t> 선택하는 이유</a:t>
            </a:r>
            <a:r>
              <a:rPr lang="en-US" altLang="ko-KR" sz="1100" b="1" spc="-100" dirty="0">
                <a:latin typeface="+mn-ea"/>
                <a:ea typeface="+mn-ea"/>
              </a:rPr>
              <a:t>!</a:t>
            </a:r>
          </a:p>
          <a:p>
            <a:pPr algn="ctr"/>
            <a:r>
              <a:rPr lang="ko-KR" altLang="en-US" sz="1100" b="1" spc="-100" dirty="0">
                <a:solidFill>
                  <a:srgbClr val="0070C0"/>
                </a:solidFill>
                <a:latin typeface="+mn-ea"/>
                <a:ea typeface="+mn-ea"/>
              </a:rPr>
              <a:t>매해 더 나은 </a:t>
            </a:r>
            <a:r>
              <a:rPr lang="ko-KR" altLang="en-US" sz="1100" b="1" spc="-100" dirty="0" err="1">
                <a:solidFill>
                  <a:srgbClr val="0070C0"/>
                </a:solidFill>
                <a:latin typeface="+mn-ea"/>
                <a:ea typeface="+mn-ea"/>
              </a:rPr>
              <a:t>입결과</a:t>
            </a:r>
            <a:r>
              <a:rPr lang="ko-KR" altLang="en-US" sz="1100" b="1" spc="-100" dirty="0">
                <a:solidFill>
                  <a:srgbClr val="0070C0"/>
                </a:solidFill>
                <a:latin typeface="+mn-ea"/>
                <a:ea typeface="+mn-ea"/>
              </a:rPr>
              <a:t> 후기가 입증</a:t>
            </a:r>
            <a:r>
              <a:rPr lang="ko-KR" altLang="en-US" sz="1100" b="1" spc="-100" dirty="0">
                <a:latin typeface="+mn-ea"/>
                <a:ea typeface="+mn-ea"/>
              </a:rPr>
              <a:t>하고 있습니다</a:t>
            </a:r>
            <a:r>
              <a:rPr lang="en-US" altLang="ko-KR" sz="1100" b="1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A252BA7-6CD3-4FEF-8DEF-29F6D1C33411}"/>
              </a:ext>
            </a:extLst>
          </p:cNvPr>
          <p:cNvSpPr/>
          <p:nvPr/>
        </p:nvSpPr>
        <p:spPr>
          <a:xfrm>
            <a:off x="3396739" y="616669"/>
            <a:ext cx="3012579" cy="259630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Fill">
            <a:extLst>
              <a:ext uri="{FF2B5EF4-FFF2-40B4-BE49-F238E27FC236}">
                <a16:creationId xmlns:a16="http://schemas.microsoft.com/office/drawing/2014/main" id="{71487D39-D575-4D62-BC61-911B74ED14BB}"/>
              </a:ext>
            </a:extLst>
          </p:cNvPr>
          <p:cNvSpPr>
            <a:spLocks/>
          </p:cNvSpPr>
          <p:nvPr/>
        </p:nvSpPr>
        <p:spPr bwMode="auto">
          <a:xfrm rot="5400000">
            <a:off x="4864104" y="221426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0CB7B581-CD09-4C5C-BB4F-8BCD3E533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398273"/>
              </p:ext>
            </p:extLst>
          </p:nvPr>
        </p:nvGraphicFramePr>
        <p:xfrm>
          <a:off x="8122928" y="211913"/>
          <a:ext cx="1800000" cy="1964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CORE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광주</a:t>
                      </a:r>
                      <a:endParaRPr kumimoji="1" lang="en-US" altLang="ko-KR" sz="900" b="1" i="0" u="none" strike="noStrike" cap="none" spc="-5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정규반과 동일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02004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학원명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반영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CORE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광주 재수생우선선발반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러셀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CORE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광주 탭 동일 영역 참고하여 동일하게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https://mcoregj.megastudy.net/intro/2024/first/index.asp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01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후기 영역 자동 롤링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(5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좌우스크롤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가능하도록 작업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4696D524-3F72-4C80-9568-FB53C82F62E4}"/>
              </a:ext>
            </a:extLst>
          </p:cNvPr>
          <p:cNvSpPr/>
          <p:nvPr/>
        </p:nvSpPr>
        <p:spPr bwMode="auto">
          <a:xfrm>
            <a:off x="1257836" y="1925034"/>
            <a:ext cx="881426" cy="243546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4E2662C-1806-48F5-AADF-B30F6D10B2B3}"/>
              </a:ext>
            </a:extLst>
          </p:cNvPr>
          <p:cNvSpPr/>
          <p:nvPr/>
        </p:nvSpPr>
        <p:spPr>
          <a:xfrm>
            <a:off x="1219064" y="184291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0B945A0-8C4C-4BBB-97BB-73CCD01FA60D}"/>
              </a:ext>
            </a:extLst>
          </p:cNvPr>
          <p:cNvGrpSpPr/>
          <p:nvPr/>
        </p:nvGrpSpPr>
        <p:grpSpPr>
          <a:xfrm>
            <a:off x="3502969" y="2924944"/>
            <a:ext cx="2865324" cy="70838"/>
            <a:chOff x="4016896" y="2994487"/>
            <a:chExt cx="2865324" cy="125492"/>
          </a:xfrm>
        </p:grpSpPr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11EE307F-DEF6-40E2-BFE4-C483AFFA6DFC}"/>
                </a:ext>
              </a:extLst>
            </p:cNvPr>
            <p:cNvSpPr/>
            <p:nvPr/>
          </p:nvSpPr>
          <p:spPr bwMode="auto">
            <a:xfrm>
              <a:off x="4019009" y="2994487"/>
              <a:ext cx="2863211" cy="12549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33976C4B-CD94-4AFF-AD0F-20F0EE61C9B1}"/>
                </a:ext>
              </a:extLst>
            </p:cNvPr>
            <p:cNvSpPr/>
            <p:nvPr/>
          </p:nvSpPr>
          <p:spPr bwMode="auto">
            <a:xfrm>
              <a:off x="4016896" y="2994487"/>
              <a:ext cx="319758" cy="12549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D40F465-3683-4AFC-BC30-EB74A2EAE6C0}"/>
              </a:ext>
            </a:extLst>
          </p:cNvPr>
          <p:cNvSpPr/>
          <p:nvPr/>
        </p:nvSpPr>
        <p:spPr>
          <a:xfrm>
            <a:off x="3442648" y="711455"/>
            <a:ext cx="2916971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36DC031-F256-41DA-9187-E01FE4A23695}"/>
              </a:ext>
            </a:extLst>
          </p:cNvPr>
          <p:cNvSpPr/>
          <p:nvPr/>
        </p:nvSpPr>
        <p:spPr>
          <a:xfrm>
            <a:off x="3457437" y="1726593"/>
            <a:ext cx="2948091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“공부 하기 싫을 때도 주변을 보면서</a:t>
            </a:r>
          </a:p>
          <a:p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동기부여가 되어 좋았습니다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0B68143-C40B-4D0D-A34C-9BCB305078AE}"/>
              </a:ext>
            </a:extLst>
          </p:cNvPr>
          <p:cNvSpPr/>
          <p:nvPr/>
        </p:nvSpPr>
        <p:spPr>
          <a:xfrm>
            <a:off x="3444297" y="791432"/>
            <a:ext cx="287685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서울대 자유전공 합격</a:t>
            </a: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CORE 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광주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백장운</a:t>
            </a:r>
            <a:endParaRPr lang="ko-KR" altLang="en-US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069C9C3-3C7F-4216-9726-468A92FBB095}"/>
              </a:ext>
            </a:extLst>
          </p:cNvPr>
          <p:cNvSpPr/>
          <p:nvPr/>
        </p:nvSpPr>
        <p:spPr>
          <a:xfrm>
            <a:off x="3436954" y="2060848"/>
            <a:ext cx="29169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바른공부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자습전용관에서 공부를 하면</a:t>
            </a:r>
          </a:p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주변에 앉은 학생들이 우수하여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공부를 하기 싫을 때도 주변을 </a:t>
            </a:r>
          </a:p>
          <a:p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보면서 동기부여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가 되었고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시간표가 수능 일정과 동일하게 구성되어 자연스럽게 수능 패턴에 맞게 공부할 수 있었습니다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</a:t>
            </a: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5A05F0E-960C-4127-867F-DD0E57EB523A}"/>
              </a:ext>
            </a:extLst>
          </p:cNvPr>
          <p:cNvGrpSpPr/>
          <p:nvPr/>
        </p:nvGrpSpPr>
        <p:grpSpPr>
          <a:xfrm>
            <a:off x="4205168" y="1185300"/>
            <a:ext cx="1539920" cy="437877"/>
            <a:chOff x="1241604" y="1029594"/>
            <a:chExt cx="1539920" cy="437877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308C114-127E-4769-8CB7-49D871440D6E}"/>
                </a:ext>
              </a:extLst>
            </p:cNvPr>
            <p:cNvSpPr/>
            <p:nvPr/>
          </p:nvSpPr>
          <p:spPr>
            <a:xfrm>
              <a:off x="1241604" y="1029594"/>
              <a:ext cx="1539920" cy="43787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296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259.5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344D414E-E3A3-4A45-A641-959A34A8FC6E}"/>
                </a:ext>
              </a:extLst>
            </p:cNvPr>
            <p:cNvSpPr/>
            <p:nvPr/>
          </p:nvSpPr>
          <p:spPr bwMode="auto">
            <a:xfrm>
              <a:off x="2349476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90%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88" name="화살표: 오른쪽으로 구부러짐 87">
            <a:extLst>
              <a:ext uri="{FF2B5EF4-FFF2-40B4-BE49-F238E27FC236}">
                <a16:creationId xmlns:a16="http://schemas.microsoft.com/office/drawing/2014/main" id="{C8343396-C191-442C-B9FD-B6989E7FF869}"/>
              </a:ext>
            </a:extLst>
          </p:cNvPr>
          <p:cNvSpPr/>
          <p:nvPr/>
        </p:nvSpPr>
        <p:spPr bwMode="auto">
          <a:xfrm rot="11713850">
            <a:off x="5066371" y="1272384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EF7886F-33CF-4FB1-A70D-885EE402AF85}"/>
              </a:ext>
            </a:extLst>
          </p:cNvPr>
          <p:cNvSpPr/>
          <p:nvPr/>
        </p:nvSpPr>
        <p:spPr>
          <a:xfrm>
            <a:off x="3395729" y="66165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F36783F-A2D1-4DFF-96C9-4F9AEFA9C79B}"/>
              </a:ext>
            </a:extLst>
          </p:cNvPr>
          <p:cNvSpPr/>
          <p:nvPr/>
        </p:nvSpPr>
        <p:spPr>
          <a:xfrm>
            <a:off x="6359619" y="711455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후기 사용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838F0C-218A-4E9E-9904-8419B1B9F0F4}"/>
              </a:ext>
            </a:extLst>
          </p:cNvPr>
          <p:cNvSpPr txBox="1"/>
          <p:nvPr/>
        </p:nvSpPr>
        <p:spPr>
          <a:xfrm>
            <a:off x="173599" y="2615240"/>
            <a:ext cx="30527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50" dirty="0">
                <a:latin typeface="+mn-ea"/>
                <a:ea typeface="+mn-ea"/>
              </a:rPr>
              <a:t>러셀</a:t>
            </a:r>
            <a:r>
              <a:rPr lang="en-US" altLang="ko-KR" sz="1100" b="1" spc="-150" dirty="0">
                <a:latin typeface="+mn-ea"/>
                <a:ea typeface="+mn-ea"/>
              </a:rPr>
              <a:t>CORE </a:t>
            </a:r>
            <a:r>
              <a:rPr lang="ko-KR" altLang="en-US" sz="1100" b="1" spc="-150" dirty="0">
                <a:latin typeface="+mn-ea"/>
                <a:ea typeface="+mn-ea"/>
              </a:rPr>
              <a:t>광주 </a:t>
            </a:r>
            <a:r>
              <a:rPr lang="en-US" altLang="ko-KR" sz="1100" b="1" spc="-150" dirty="0">
                <a:latin typeface="+mn-ea"/>
                <a:ea typeface="+mn-ea"/>
              </a:rPr>
              <a:t>2023</a:t>
            </a:r>
            <a:r>
              <a:rPr lang="ko-KR" altLang="en-US" sz="1100" b="1" spc="-150" dirty="0">
                <a:latin typeface="+mn-ea"/>
                <a:ea typeface="+mn-ea"/>
              </a:rPr>
              <a:t>학년도 합격생 </a:t>
            </a:r>
            <a:r>
              <a:rPr lang="ko-KR" altLang="en-US" sz="1100" b="1" spc="-150" dirty="0" err="1">
                <a:latin typeface="+mn-ea"/>
                <a:ea typeface="+mn-ea"/>
              </a:rPr>
              <a:t>환황</a:t>
            </a:r>
            <a:endParaRPr lang="en-US" altLang="ko-KR" sz="1100" b="1" spc="-150" dirty="0">
              <a:latin typeface="+mn-ea"/>
              <a:ea typeface="+mn-ea"/>
            </a:endParaRPr>
          </a:p>
          <a:p>
            <a:pPr algn="ctr"/>
            <a:r>
              <a:rPr lang="ko-KR" altLang="en-US" sz="1100" b="1" spc="-150" dirty="0">
                <a:solidFill>
                  <a:srgbClr val="0000FF"/>
                </a:solidFill>
                <a:latin typeface="+mn-ea"/>
                <a:ea typeface="+mn-ea"/>
              </a:rPr>
              <a:t>의학계열 </a:t>
            </a:r>
            <a:r>
              <a:rPr lang="en-US" altLang="ko-KR" sz="1100" b="1" spc="-150" dirty="0">
                <a:solidFill>
                  <a:srgbClr val="0000FF"/>
                </a:solidFill>
                <a:latin typeface="+mn-ea"/>
                <a:ea typeface="+mn-ea"/>
              </a:rPr>
              <a:t>94</a:t>
            </a:r>
            <a:r>
              <a:rPr lang="ko-KR" altLang="en-US" sz="1100" b="1" spc="-150" dirty="0">
                <a:solidFill>
                  <a:srgbClr val="0000FF"/>
                </a:solidFill>
                <a:latin typeface="+mn-ea"/>
                <a:ea typeface="+mn-ea"/>
              </a:rPr>
              <a:t>명</a:t>
            </a:r>
            <a:r>
              <a:rPr lang="en-US" altLang="ko-KR" sz="1100" b="1" spc="-150" dirty="0">
                <a:solidFill>
                  <a:srgbClr val="0000FF"/>
                </a:solidFill>
                <a:latin typeface="+mn-ea"/>
                <a:ea typeface="+mn-ea"/>
              </a:rPr>
              <a:t>, SKY 35</a:t>
            </a:r>
            <a:r>
              <a:rPr lang="ko-KR" altLang="en-US" sz="1100" b="1" spc="-150" dirty="0">
                <a:solidFill>
                  <a:srgbClr val="0000FF"/>
                </a:solidFill>
                <a:latin typeface="+mn-ea"/>
                <a:ea typeface="+mn-ea"/>
              </a:rPr>
              <a:t>명 합격</a:t>
            </a:r>
            <a:endParaRPr lang="en-US" altLang="ko-KR" sz="1100" b="1" spc="-150" dirty="0">
              <a:latin typeface="+mn-ea"/>
              <a:ea typeface="+mn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242ED69-43E6-44B6-863F-546BEC42208B}"/>
              </a:ext>
            </a:extLst>
          </p:cNvPr>
          <p:cNvGrpSpPr/>
          <p:nvPr/>
        </p:nvGrpSpPr>
        <p:grpSpPr>
          <a:xfrm>
            <a:off x="537524" y="3188170"/>
            <a:ext cx="2322050" cy="1470295"/>
            <a:chOff x="2036557" y="2955462"/>
            <a:chExt cx="3867631" cy="2448938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7D19AA96-F309-40F4-A005-EE8499984D69}"/>
                </a:ext>
              </a:extLst>
            </p:cNvPr>
            <p:cNvSpPr/>
            <p:nvPr/>
          </p:nvSpPr>
          <p:spPr bwMode="auto">
            <a:xfrm>
              <a:off x="2036557" y="2955462"/>
              <a:ext cx="1214191" cy="11209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1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의예과</a:t>
              </a:r>
              <a:endPara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1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48</a:t>
              </a:r>
              <a:r>
                <a:rPr lang="ko-KR" altLang="en-US" sz="11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명</a:t>
              </a: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AD210A54-B9D7-4B44-9F67-B14755D9C341}"/>
                </a:ext>
              </a:extLst>
            </p:cNvPr>
            <p:cNvSpPr/>
            <p:nvPr/>
          </p:nvSpPr>
          <p:spPr bwMode="auto">
            <a:xfrm>
              <a:off x="3369390" y="2955462"/>
              <a:ext cx="1214192" cy="11209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1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치의예</a:t>
              </a:r>
              <a:endParaRPr lang="en-US" altLang="ko-KR" sz="1100" spc="-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1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  <a:r>
                <a:rPr lang="ko-KR" altLang="en-US" sz="11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명</a:t>
              </a: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6B87949C-B0CF-4A25-AC0E-A4A23BC20F98}"/>
                </a:ext>
              </a:extLst>
            </p:cNvPr>
            <p:cNvSpPr/>
            <p:nvPr/>
          </p:nvSpPr>
          <p:spPr bwMode="auto">
            <a:xfrm>
              <a:off x="4689996" y="2955462"/>
              <a:ext cx="1214192" cy="11209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1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약학과</a:t>
              </a:r>
              <a:endPara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1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30</a:t>
              </a:r>
              <a:r>
                <a:rPr lang="ko-KR" altLang="en-US" sz="11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명</a:t>
              </a: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0A2B01C3-6005-44AE-B97D-65D10293DB61}"/>
                </a:ext>
              </a:extLst>
            </p:cNvPr>
            <p:cNvSpPr/>
            <p:nvPr/>
          </p:nvSpPr>
          <p:spPr bwMode="auto">
            <a:xfrm>
              <a:off x="2036557" y="4283436"/>
              <a:ext cx="1214191" cy="11209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1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한의예</a:t>
              </a:r>
              <a:endParaRPr lang="en-US" altLang="ko-KR" sz="1100" spc="-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1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r>
                <a:rPr lang="ko-KR" altLang="en-US" sz="11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명</a:t>
              </a: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A00C0B4-8944-4A7A-91DD-F6F8FC474BEE}"/>
                </a:ext>
              </a:extLst>
            </p:cNvPr>
            <p:cNvSpPr/>
            <p:nvPr/>
          </p:nvSpPr>
          <p:spPr bwMode="auto">
            <a:xfrm>
              <a:off x="3369390" y="4283436"/>
              <a:ext cx="1214192" cy="11209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1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수의예</a:t>
              </a:r>
              <a:endParaRPr lang="en-US" altLang="ko-KR" sz="1100" spc="-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1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  <a:r>
                <a:rPr lang="ko-KR" altLang="en-US" sz="11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명</a:t>
              </a: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18591A02-0FF3-4D4D-8536-3275B94050F0}"/>
                </a:ext>
              </a:extLst>
            </p:cNvPr>
            <p:cNvSpPr/>
            <p:nvPr/>
          </p:nvSpPr>
          <p:spPr bwMode="auto">
            <a:xfrm>
              <a:off x="4689996" y="4283436"/>
              <a:ext cx="1214192" cy="11209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1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SKY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1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35</a:t>
              </a:r>
              <a:r>
                <a:rPr lang="ko-KR" altLang="en-US" sz="11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명</a:t>
              </a: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9456011-8F5E-45B7-BE91-E12BC2F93DA6}"/>
              </a:ext>
            </a:extLst>
          </p:cNvPr>
          <p:cNvSpPr/>
          <p:nvPr/>
        </p:nvSpPr>
        <p:spPr>
          <a:xfrm>
            <a:off x="2139262" y="4931918"/>
            <a:ext cx="8938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데이터 산출 기준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F0F2DD66-C962-4C98-9E71-4CDEF1B1AAD5}"/>
              </a:ext>
            </a:extLst>
          </p:cNvPr>
          <p:cNvSpPr/>
          <p:nvPr/>
        </p:nvSpPr>
        <p:spPr bwMode="auto">
          <a:xfrm>
            <a:off x="60209" y="5930366"/>
            <a:ext cx="3192047" cy="832746"/>
          </a:xfrm>
          <a:prstGeom prst="roundRect">
            <a:avLst>
              <a:gd name="adj" fmla="val 11702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latin typeface="+mn-ea"/>
                <a:ea typeface="+mn-ea"/>
              </a:rPr>
              <a:t>1) 2023</a:t>
            </a:r>
            <a:r>
              <a:rPr lang="ko-KR" altLang="en-US" dirty="0">
                <a:latin typeface="+mn-ea"/>
                <a:ea typeface="+mn-ea"/>
              </a:rPr>
              <a:t>학년도 러셀</a:t>
            </a:r>
            <a:r>
              <a:rPr lang="en-US" altLang="ko-KR" dirty="0">
                <a:latin typeface="+mn-ea"/>
                <a:ea typeface="+mn-ea"/>
              </a:rPr>
              <a:t>CORE </a:t>
            </a:r>
            <a:r>
              <a:rPr lang="ko-KR" altLang="en-US" dirty="0">
                <a:latin typeface="+mn-ea"/>
                <a:ea typeface="+mn-ea"/>
              </a:rPr>
              <a:t>광주 재원생의 합격 결과 기준</a:t>
            </a:r>
            <a:r>
              <a:rPr lang="en-US" altLang="ko-KR" dirty="0">
                <a:latin typeface="+mn-ea"/>
                <a:ea typeface="+mn-ea"/>
              </a:rPr>
              <a:t> </a:t>
            </a:r>
          </a:p>
          <a:p>
            <a:pPr lvl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+mn-ea"/>
                <a:ea typeface="+mn-ea"/>
              </a:rPr>
              <a:t>2) </a:t>
            </a:r>
            <a:r>
              <a:rPr lang="ko-KR" altLang="en-US" dirty="0">
                <a:latin typeface="+mn-ea"/>
                <a:ea typeface="+mn-ea"/>
              </a:rPr>
              <a:t>러셀</a:t>
            </a:r>
            <a:r>
              <a:rPr lang="en-US" altLang="ko-KR" dirty="0">
                <a:latin typeface="+mn-ea"/>
                <a:ea typeface="+mn-ea"/>
              </a:rPr>
              <a:t>CORE </a:t>
            </a:r>
            <a:r>
              <a:rPr lang="ko-KR" altLang="en-US" dirty="0">
                <a:latin typeface="+mn-ea"/>
                <a:ea typeface="+mn-ea"/>
              </a:rPr>
              <a:t>광주 </a:t>
            </a:r>
            <a:r>
              <a:rPr lang="ko-KR" altLang="en-US" dirty="0" err="1">
                <a:latin typeface="+mn-ea"/>
                <a:ea typeface="+mn-ea"/>
              </a:rPr>
              <a:t>의치한수약</a:t>
            </a:r>
            <a:r>
              <a:rPr lang="ko-KR" altLang="en-US" dirty="0">
                <a:latin typeface="+mn-ea"/>
                <a:ea typeface="+mn-ea"/>
              </a:rPr>
              <a:t> 배출 </a:t>
            </a:r>
            <a:r>
              <a:rPr lang="en-US" altLang="ko-KR" dirty="0">
                <a:latin typeface="+mn-ea"/>
                <a:ea typeface="+mn-ea"/>
              </a:rPr>
              <a:t>94</a:t>
            </a:r>
            <a:r>
              <a:rPr lang="ko-KR" altLang="en-US" dirty="0">
                <a:latin typeface="+mn-ea"/>
                <a:ea typeface="+mn-ea"/>
              </a:rPr>
              <a:t>명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연의 </a:t>
            </a:r>
            <a:r>
              <a:rPr lang="en-US" altLang="ko-KR" dirty="0">
                <a:latin typeface="+mn-ea"/>
                <a:ea typeface="+mn-ea"/>
              </a:rPr>
              <a:t>2</a:t>
            </a:r>
            <a:r>
              <a:rPr lang="ko-KR" altLang="en-US" dirty="0">
                <a:latin typeface="+mn-ea"/>
                <a:ea typeface="+mn-ea"/>
              </a:rPr>
              <a:t>명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고의 </a:t>
            </a:r>
            <a:r>
              <a:rPr lang="en-US" altLang="ko-KR" dirty="0">
                <a:latin typeface="+mn-ea"/>
                <a:ea typeface="+mn-ea"/>
              </a:rPr>
              <a:t>3</a:t>
            </a:r>
            <a:r>
              <a:rPr lang="ko-KR" altLang="en-US" dirty="0">
                <a:latin typeface="+mn-ea"/>
                <a:ea typeface="+mn-ea"/>
              </a:rPr>
              <a:t>명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중복 합격자 포함</a:t>
            </a:r>
            <a:r>
              <a:rPr lang="en-US" altLang="ko-KR" dirty="0">
                <a:latin typeface="+mn-ea"/>
                <a:ea typeface="+mn-ea"/>
              </a:rPr>
              <a:t>)</a:t>
            </a:r>
            <a:br>
              <a:rPr lang="ko-KR" altLang="en-US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3) </a:t>
            </a:r>
            <a:r>
              <a:rPr lang="ko-KR" altLang="en-US" dirty="0">
                <a:latin typeface="+mn-ea"/>
                <a:ea typeface="+mn-ea"/>
              </a:rPr>
              <a:t>러셀</a:t>
            </a:r>
            <a:r>
              <a:rPr lang="en-US" altLang="ko-KR" dirty="0">
                <a:latin typeface="+mn-ea"/>
                <a:ea typeface="+mn-ea"/>
              </a:rPr>
              <a:t>CORE </a:t>
            </a:r>
            <a:r>
              <a:rPr lang="ko-KR" altLang="en-US" dirty="0">
                <a:latin typeface="+mn-ea"/>
                <a:ea typeface="+mn-ea"/>
              </a:rPr>
              <a:t>광주 </a:t>
            </a:r>
            <a:r>
              <a:rPr lang="ko-KR" altLang="en-US" dirty="0" err="1">
                <a:latin typeface="+mn-ea"/>
                <a:ea typeface="+mn-ea"/>
              </a:rPr>
              <a:t>재원생</a:t>
            </a:r>
            <a:r>
              <a:rPr lang="ko-KR" altLang="en-US" dirty="0">
                <a:latin typeface="+mn-ea"/>
                <a:ea typeface="+mn-ea"/>
              </a:rPr>
              <a:t> 서울대</a:t>
            </a:r>
            <a:r>
              <a:rPr lang="en-US" altLang="ko-KR" dirty="0">
                <a:latin typeface="+mn-ea"/>
                <a:ea typeface="+mn-ea"/>
              </a:rPr>
              <a:t>•</a:t>
            </a:r>
            <a:r>
              <a:rPr lang="ko-KR" altLang="en-US" dirty="0">
                <a:latin typeface="+mn-ea"/>
                <a:ea typeface="+mn-ea"/>
              </a:rPr>
              <a:t>연세대</a:t>
            </a:r>
            <a:r>
              <a:rPr lang="en-US" altLang="ko-KR" dirty="0">
                <a:latin typeface="+mn-ea"/>
                <a:ea typeface="+mn-ea"/>
              </a:rPr>
              <a:t>•</a:t>
            </a:r>
            <a:r>
              <a:rPr lang="ko-KR" altLang="en-US" dirty="0">
                <a:latin typeface="+mn-ea"/>
                <a:ea typeface="+mn-ea"/>
              </a:rPr>
              <a:t>고려대 최종 합격자 </a:t>
            </a:r>
            <a:r>
              <a:rPr lang="en-US" altLang="ko-KR" dirty="0">
                <a:latin typeface="+mn-ea"/>
                <a:ea typeface="+mn-ea"/>
              </a:rPr>
              <a:t>35</a:t>
            </a:r>
            <a:r>
              <a:rPr lang="ko-KR" altLang="en-US" dirty="0">
                <a:latin typeface="+mn-ea"/>
                <a:ea typeface="+mn-ea"/>
              </a:rPr>
              <a:t>명 기준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의예과 </a:t>
            </a:r>
            <a:r>
              <a:rPr lang="en-US" altLang="ko-KR" dirty="0">
                <a:latin typeface="+mn-ea"/>
                <a:ea typeface="+mn-ea"/>
              </a:rPr>
              <a:t>5</a:t>
            </a:r>
            <a:r>
              <a:rPr lang="ko-KR" altLang="en-US" dirty="0">
                <a:latin typeface="+mn-ea"/>
                <a:ea typeface="+mn-ea"/>
              </a:rPr>
              <a:t>명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중복 합격자 포함</a:t>
            </a:r>
            <a:r>
              <a:rPr lang="en-US" altLang="ko-KR" dirty="0">
                <a:latin typeface="+mn-ea"/>
                <a:ea typeface="+mn-ea"/>
              </a:rPr>
              <a:t>)   </a:t>
            </a:r>
          </a:p>
          <a:p>
            <a:pPr lvl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+mn-ea"/>
                <a:ea typeface="+mn-ea"/>
              </a:rPr>
              <a:t>   (2023.02.28 </a:t>
            </a:r>
            <a:r>
              <a:rPr lang="ko-KR" altLang="en-US" dirty="0">
                <a:latin typeface="+mn-ea"/>
                <a:ea typeface="+mn-ea"/>
              </a:rPr>
              <a:t>기준</a:t>
            </a:r>
            <a:r>
              <a:rPr lang="en-US" altLang="ko-KR" dirty="0">
                <a:latin typeface="+mn-ea"/>
                <a:ea typeface="+mn-ea"/>
              </a:rPr>
              <a:t>)</a:t>
            </a:r>
            <a:endParaRPr lang="en-US" altLang="ko-KR" spc="-150" dirty="0">
              <a:latin typeface="+mn-ea"/>
              <a:ea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EFDF472-BF5F-4D86-A1BA-792949A36BCD}"/>
              </a:ext>
            </a:extLst>
          </p:cNvPr>
          <p:cNvSpPr/>
          <p:nvPr/>
        </p:nvSpPr>
        <p:spPr bwMode="auto">
          <a:xfrm>
            <a:off x="2150660" y="4913646"/>
            <a:ext cx="881426" cy="243546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2AAA2E5-AF60-4BAD-ACDC-276608B452FE}"/>
              </a:ext>
            </a:extLst>
          </p:cNvPr>
          <p:cNvSpPr/>
          <p:nvPr/>
        </p:nvSpPr>
        <p:spPr>
          <a:xfrm>
            <a:off x="2111888" y="483152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8121617-7FF2-4C9D-A7C3-F2DE41398578}"/>
              </a:ext>
            </a:extLst>
          </p:cNvPr>
          <p:cNvCxnSpPr>
            <a:cxnSpLocks/>
            <a:stCxn id="42" idx="2"/>
          </p:cNvCxnSpPr>
          <p:nvPr/>
        </p:nvCxnSpPr>
        <p:spPr bwMode="auto">
          <a:xfrm flipH="1">
            <a:off x="2582623" y="5157192"/>
            <a:ext cx="8750" cy="883517"/>
          </a:xfrm>
          <a:prstGeom prst="straightConnector1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10D2AAC-D614-4F56-987C-E706BEDC48CF}"/>
              </a:ext>
            </a:extLst>
          </p:cNvPr>
          <p:cNvGrpSpPr/>
          <p:nvPr/>
        </p:nvGrpSpPr>
        <p:grpSpPr>
          <a:xfrm>
            <a:off x="290833" y="692696"/>
            <a:ext cx="2828570" cy="734376"/>
            <a:chOff x="3492582" y="683495"/>
            <a:chExt cx="2828570" cy="977454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06F9DDF-80A5-495B-837C-E6913662755F}"/>
                </a:ext>
              </a:extLst>
            </p:cNvPr>
            <p:cNvSpPr/>
            <p:nvPr/>
          </p:nvSpPr>
          <p:spPr bwMode="auto">
            <a:xfrm>
              <a:off x="3492582" y="683495"/>
              <a:ext cx="1414285" cy="490075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 재수종합반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362E711-581F-4858-9069-7923C850BEEC}"/>
                </a:ext>
              </a:extLst>
            </p:cNvPr>
            <p:cNvSpPr/>
            <p:nvPr/>
          </p:nvSpPr>
          <p:spPr bwMode="auto">
            <a:xfrm>
              <a:off x="4906867" y="683495"/>
              <a:ext cx="1414285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최상위권 집결</a:t>
              </a: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</a:t>
              </a: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CORE 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광주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08CE31C-17DC-492C-B004-072B4F35462F}"/>
                </a:ext>
              </a:extLst>
            </p:cNvPr>
            <p:cNvSpPr/>
            <p:nvPr/>
          </p:nvSpPr>
          <p:spPr bwMode="auto">
            <a:xfrm>
              <a:off x="3492582" y="1170874"/>
              <a:ext cx="946060" cy="490075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모집요강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E678A89-B898-46AD-B12F-DEED89B859A3}"/>
                </a:ext>
              </a:extLst>
            </p:cNvPr>
            <p:cNvSpPr/>
            <p:nvPr/>
          </p:nvSpPr>
          <p:spPr bwMode="auto">
            <a:xfrm>
              <a:off x="4427442" y="1170874"/>
              <a:ext cx="946060" cy="490075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수업 안내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4C2B1D9-D1DF-4E6F-8A29-941D169B541E}"/>
                </a:ext>
              </a:extLst>
            </p:cNvPr>
            <p:cNvSpPr/>
            <p:nvPr/>
          </p:nvSpPr>
          <p:spPr bwMode="auto">
            <a:xfrm>
              <a:off x="5375092" y="1170874"/>
              <a:ext cx="946060" cy="490075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재수종합반</a:t>
              </a:r>
              <a:b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44269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종합반</a:t>
            </a:r>
            <a:r>
              <a:rPr lang="ko-KR" altLang="en-US" b="0" dirty="0"/>
              <a:t>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1843A60-75C2-42DB-AD02-722CD54F770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104412" y="211913"/>
          <a:ext cx="1800000" cy="390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롤링되는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합격생 후기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CORE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광주 후기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종 적용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564826"/>
                  </a:ext>
                </a:extLst>
              </a:tr>
            </a:tbl>
          </a:graphicData>
        </a:graphic>
      </p:graphicFrame>
      <p:sp>
        <p:nvSpPr>
          <p:cNvPr id="79" name="직사각형 78">
            <a:extLst>
              <a:ext uri="{FF2B5EF4-FFF2-40B4-BE49-F238E27FC236}">
                <a16:creationId xmlns:a16="http://schemas.microsoft.com/office/drawing/2014/main" id="{61F6CCA7-6A7C-4157-B075-7918F5DD0C8F}"/>
              </a:ext>
            </a:extLst>
          </p:cNvPr>
          <p:cNvSpPr/>
          <p:nvPr/>
        </p:nvSpPr>
        <p:spPr>
          <a:xfrm>
            <a:off x="213815" y="404664"/>
            <a:ext cx="3012579" cy="641186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578799E-C535-4A48-97E4-37AD5C9CC528}"/>
              </a:ext>
            </a:extLst>
          </p:cNvPr>
          <p:cNvSpPr/>
          <p:nvPr/>
        </p:nvSpPr>
        <p:spPr>
          <a:xfrm>
            <a:off x="6721413" y="384244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후기 사용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F499645-B429-4E45-B754-EEBCA5B9E8F2}"/>
              </a:ext>
            </a:extLst>
          </p:cNvPr>
          <p:cNvSpPr/>
          <p:nvPr/>
        </p:nvSpPr>
        <p:spPr>
          <a:xfrm>
            <a:off x="3708834" y="404664"/>
            <a:ext cx="3012579" cy="641186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A7032A4F-8283-400E-9E7A-A75974AA8EED}"/>
              </a:ext>
            </a:extLst>
          </p:cNvPr>
          <p:cNvSpPr/>
          <p:nvPr/>
        </p:nvSpPr>
        <p:spPr>
          <a:xfrm>
            <a:off x="268700" y="491966"/>
            <a:ext cx="2916971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4882147A-7158-4EB8-8B5D-66F34CDDDE73}"/>
              </a:ext>
            </a:extLst>
          </p:cNvPr>
          <p:cNvSpPr/>
          <p:nvPr/>
        </p:nvSpPr>
        <p:spPr>
          <a:xfrm>
            <a:off x="283489" y="1507104"/>
            <a:ext cx="2948091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“공부 하기 싫을 때도 주변을 보면서</a:t>
            </a:r>
          </a:p>
          <a:p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동기부여가 되어 좋았습니다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9AD1D1A-4F1D-461C-83CA-1C68F1BC5859}"/>
              </a:ext>
            </a:extLst>
          </p:cNvPr>
          <p:cNvSpPr/>
          <p:nvPr/>
        </p:nvSpPr>
        <p:spPr>
          <a:xfrm>
            <a:off x="270349" y="571943"/>
            <a:ext cx="287685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서울대 자유전공 합격</a:t>
            </a: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CORE 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광주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백장운</a:t>
            </a:r>
            <a:endParaRPr lang="ko-KR" altLang="en-US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A834F84-C926-49C6-B7DE-EDAA243FB5F1}"/>
              </a:ext>
            </a:extLst>
          </p:cNvPr>
          <p:cNvSpPr/>
          <p:nvPr/>
        </p:nvSpPr>
        <p:spPr>
          <a:xfrm>
            <a:off x="263006" y="1841359"/>
            <a:ext cx="29169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바른공부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자습전용관에서 공부를 하면</a:t>
            </a:r>
          </a:p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주변에 앉은 학생들이 우수하여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공부를 하기 싫을 때도 주변을 </a:t>
            </a:r>
          </a:p>
          <a:p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보면서 동기부여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가 되었고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시간표가 수능 일정과 동일하게 구성되어 자연스럽게 수능 패턴에 맞게 공부할 수 있었습니다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</a:t>
            </a: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37CCCA20-179E-49B6-BDC2-9E37622DA5F0}"/>
              </a:ext>
            </a:extLst>
          </p:cNvPr>
          <p:cNvGrpSpPr/>
          <p:nvPr/>
        </p:nvGrpSpPr>
        <p:grpSpPr>
          <a:xfrm>
            <a:off x="1031220" y="965811"/>
            <a:ext cx="1539920" cy="437877"/>
            <a:chOff x="1241604" y="1029594"/>
            <a:chExt cx="1539920" cy="437877"/>
          </a:xfrm>
        </p:grpSpPr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DF58E6E8-61A4-403B-8060-7C5101E40B86}"/>
                </a:ext>
              </a:extLst>
            </p:cNvPr>
            <p:cNvSpPr/>
            <p:nvPr/>
          </p:nvSpPr>
          <p:spPr>
            <a:xfrm>
              <a:off x="1241604" y="1029594"/>
              <a:ext cx="1539920" cy="43787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296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259.5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B6DFAB5B-FA2C-4C23-807C-604C581193B1}"/>
                </a:ext>
              </a:extLst>
            </p:cNvPr>
            <p:cNvSpPr/>
            <p:nvPr/>
          </p:nvSpPr>
          <p:spPr bwMode="auto">
            <a:xfrm>
              <a:off x="2349476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90%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128" name="화살표: 오른쪽으로 구부러짐 127">
            <a:extLst>
              <a:ext uri="{FF2B5EF4-FFF2-40B4-BE49-F238E27FC236}">
                <a16:creationId xmlns:a16="http://schemas.microsoft.com/office/drawing/2014/main" id="{D3DC3B26-71C0-4FBA-B48B-001F3C8F5CA1}"/>
              </a:ext>
            </a:extLst>
          </p:cNvPr>
          <p:cNvSpPr/>
          <p:nvPr/>
        </p:nvSpPr>
        <p:spPr bwMode="auto">
          <a:xfrm rot="11713850">
            <a:off x="1892423" y="1052895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6E005B72-0CA6-4E72-8FC7-EEC3B4DDFB84}"/>
              </a:ext>
            </a:extLst>
          </p:cNvPr>
          <p:cNvSpPr/>
          <p:nvPr/>
        </p:nvSpPr>
        <p:spPr>
          <a:xfrm>
            <a:off x="268700" y="2618885"/>
            <a:ext cx="2916971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1FEDD59F-8F48-4293-B340-3A055E49FA93}"/>
              </a:ext>
            </a:extLst>
          </p:cNvPr>
          <p:cNvSpPr/>
          <p:nvPr/>
        </p:nvSpPr>
        <p:spPr>
          <a:xfrm>
            <a:off x="283489" y="3634023"/>
            <a:ext cx="2948091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“담임 선생과의 상담을 통해서</a:t>
            </a:r>
          </a:p>
          <a:p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어떻게 공부방향을 잡아야 할지 결정할 수 있었습니다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4F2063AC-D5EC-4118-8A09-0DB399A70E78}"/>
              </a:ext>
            </a:extLst>
          </p:cNvPr>
          <p:cNvSpPr/>
          <p:nvPr/>
        </p:nvSpPr>
        <p:spPr>
          <a:xfrm>
            <a:off x="270349" y="2698862"/>
            <a:ext cx="287685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조선대 의예과 합격</a:t>
            </a: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CORE 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광주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송다현</a:t>
            </a:r>
            <a:endParaRPr lang="ko-KR" altLang="en-US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1FEF2E8-895A-4220-99FB-A8B337D822E9}"/>
              </a:ext>
            </a:extLst>
          </p:cNvPr>
          <p:cNvSpPr/>
          <p:nvPr/>
        </p:nvSpPr>
        <p:spPr>
          <a:xfrm>
            <a:off x="263006" y="3968278"/>
            <a:ext cx="29169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담임선생님의 격려의 말씀이 항상 저에게 위로가 되었고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</a:t>
            </a:r>
          </a:p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언제나 찾아갈 수 있어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</a:p>
          <a:p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담임 선생님과 상담을 통해서 어떤 공부방법을 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해야할지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</a:t>
            </a:r>
          </a:p>
          <a:p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결정할 수 있어 좋은 공부 방법을 알려주었습니다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</a:t>
            </a: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FFEB05BE-708F-4ABE-97D4-464DC0F27EF2}"/>
              </a:ext>
            </a:extLst>
          </p:cNvPr>
          <p:cNvGrpSpPr/>
          <p:nvPr/>
        </p:nvGrpSpPr>
        <p:grpSpPr>
          <a:xfrm>
            <a:off x="1031220" y="3092730"/>
            <a:ext cx="1539920" cy="437877"/>
            <a:chOff x="1241604" y="1029594"/>
            <a:chExt cx="1539920" cy="437877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08691871-A076-480D-94D9-1DA3CC51B8A2}"/>
                </a:ext>
              </a:extLst>
            </p:cNvPr>
            <p:cNvSpPr/>
            <p:nvPr/>
          </p:nvSpPr>
          <p:spPr>
            <a:xfrm>
              <a:off x="1241604" y="1029594"/>
              <a:ext cx="1539920" cy="43787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289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266.5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405E7B66-E944-447F-9DD2-23C9F144DF57}"/>
                </a:ext>
              </a:extLst>
            </p:cNvPr>
            <p:cNvSpPr/>
            <p:nvPr/>
          </p:nvSpPr>
          <p:spPr bwMode="auto">
            <a:xfrm>
              <a:off x="2349476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82%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137" name="화살표: 오른쪽으로 구부러짐 136">
            <a:extLst>
              <a:ext uri="{FF2B5EF4-FFF2-40B4-BE49-F238E27FC236}">
                <a16:creationId xmlns:a16="http://schemas.microsoft.com/office/drawing/2014/main" id="{9359AC92-6C88-4EBA-B03F-F20D1A191272}"/>
              </a:ext>
            </a:extLst>
          </p:cNvPr>
          <p:cNvSpPr/>
          <p:nvPr/>
        </p:nvSpPr>
        <p:spPr bwMode="auto">
          <a:xfrm rot="11713850">
            <a:off x="1892423" y="3179814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45F1E2C-8493-4D2D-A843-10D8A9519609}"/>
              </a:ext>
            </a:extLst>
          </p:cNvPr>
          <p:cNvSpPr/>
          <p:nvPr/>
        </p:nvSpPr>
        <p:spPr>
          <a:xfrm>
            <a:off x="268700" y="4761376"/>
            <a:ext cx="2916971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1E6478F3-08F9-49DD-8B67-A6F91A9304C8}"/>
              </a:ext>
            </a:extLst>
          </p:cNvPr>
          <p:cNvSpPr/>
          <p:nvPr/>
        </p:nvSpPr>
        <p:spPr>
          <a:xfrm>
            <a:off x="283489" y="5776514"/>
            <a:ext cx="2948091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“실전과 유사한 환경에서 </a:t>
            </a:r>
          </a:p>
          <a:p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연습을 할 수 있다는 점이 매우 마음에 들었습니다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2260A6F0-0308-4501-BC6C-7BC298733CE8}"/>
              </a:ext>
            </a:extLst>
          </p:cNvPr>
          <p:cNvSpPr/>
          <p:nvPr/>
        </p:nvSpPr>
        <p:spPr>
          <a:xfrm>
            <a:off x="270349" y="4841353"/>
            <a:ext cx="287685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전북대 의예과 합격</a:t>
            </a: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CORE 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광주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김준표</a:t>
            </a:r>
            <a:endParaRPr lang="ko-KR" altLang="en-US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F5520A8-372E-46DE-B49E-92344B480663}"/>
              </a:ext>
            </a:extLst>
          </p:cNvPr>
          <p:cNvSpPr/>
          <p:nvPr/>
        </p:nvSpPr>
        <p:spPr>
          <a:xfrm>
            <a:off x="263006" y="6110769"/>
            <a:ext cx="29169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제가 환경에 예민한 편임에도 넓은 책상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숯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공기청정기로 </a:t>
            </a:r>
          </a:p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불편함을 느끼지 않았고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언제든지 공부할 수 있는 바자관과 </a:t>
            </a:r>
          </a:p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파이널 기간내 실전과 유사한 환경에서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실전 모의고사 </a:t>
            </a:r>
          </a:p>
          <a:p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연습을 할 수 있다는 점이 매우 마음에 들었습니다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0FD6461F-6C9D-43B2-AD23-57B20F792AAB}"/>
              </a:ext>
            </a:extLst>
          </p:cNvPr>
          <p:cNvGrpSpPr/>
          <p:nvPr/>
        </p:nvGrpSpPr>
        <p:grpSpPr>
          <a:xfrm>
            <a:off x="1031220" y="5235221"/>
            <a:ext cx="1539920" cy="437877"/>
            <a:chOff x="1241604" y="1029594"/>
            <a:chExt cx="1539920" cy="437877"/>
          </a:xfrm>
        </p:grpSpPr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557F0C34-A4B9-4C4A-AA00-8395F67CD77C}"/>
                </a:ext>
              </a:extLst>
            </p:cNvPr>
            <p:cNvSpPr/>
            <p:nvPr/>
          </p:nvSpPr>
          <p:spPr>
            <a:xfrm>
              <a:off x="1241604" y="1029594"/>
              <a:ext cx="1539920" cy="43787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294.5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271.5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30E1FFBB-6482-411F-B379-D075069859EE}"/>
                </a:ext>
              </a:extLst>
            </p:cNvPr>
            <p:cNvSpPr/>
            <p:nvPr/>
          </p:nvSpPr>
          <p:spPr bwMode="auto">
            <a:xfrm>
              <a:off x="2349476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81%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145" name="화살표: 오른쪽으로 구부러짐 144">
            <a:extLst>
              <a:ext uri="{FF2B5EF4-FFF2-40B4-BE49-F238E27FC236}">
                <a16:creationId xmlns:a16="http://schemas.microsoft.com/office/drawing/2014/main" id="{018E1B62-A384-4DB1-AF3D-410035DC0DBC}"/>
              </a:ext>
            </a:extLst>
          </p:cNvPr>
          <p:cNvSpPr/>
          <p:nvPr/>
        </p:nvSpPr>
        <p:spPr bwMode="auto">
          <a:xfrm rot="11713850">
            <a:off x="1892423" y="5322305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F66EA5A3-0C76-4A37-811E-29E651C7564B}"/>
              </a:ext>
            </a:extLst>
          </p:cNvPr>
          <p:cNvSpPr/>
          <p:nvPr/>
        </p:nvSpPr>
        <p:spPr>
          <a:xfrm>
            <a:off x="3764221" y="491966"/>
            <a:ext cx="2916971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2687058C-F3BE-4A55-9538-4BEFBE3C48EE}"/>
              </a:ext>
            </a:extLst>
          </p:cNvPr>
          <p:cNvSpPr/>
          <p:nvPr/>
        </p:nvSpPr>
        <p:spPr>
          <a:xfrm>
            <a:off x="3779010" y="1507104"/>
            <a:ext cx="2948091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“최상위권 학생들이 공부하는 모습에 자극을 받아</a:t>
            </a:r>
          </a:p>
          <a:p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집중할 수 있었습니다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4C2CEC9A-8889-4505-A5A2-EF5E0FA41EF3}"/>
              </a:ext>
            </a:extLst>
          </p:cNvPr>
          <p:cNvSpPr/>
          <p:nvPr/>
        </p:nvSpPr>
        <p:spPr>
          <a:xfrm>
            <a:off x="3765870" y="571943"/>
            <a:ext cx="287685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전남대 </a:t>
            </a:r>
            <a:r>
              <a:rPr lang="ko-KR" altLang="en-US" sz="1000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약학부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합격</a:t>
            </a: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CORE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광주 정성은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A01AEC92-62BF-4759-B1BC-0D1ABC61D6A0}"/>
              </a:ext>
            </a:extLst>
          </p:cNvPr>
          <p:cNvSpPr/>
          <p:nvPr/>
        </p:nvSpPr>
        <p:spPr>
          <a:xfrm>
            <a:off x="3758527" y="1841359"/>
            <a:ext cx="29169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러셀에서는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최상위권 학생들이 바로 옆에서 같이 공부하기에</a:t>
            </a:r>
          </a:p>
          <a:p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방심하지 않고 공부할 수 있었습니다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</a:p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수업과 자습 시간에 옆에서 집중하고 있는 친구들을 보면서</a:t>
            </a:r>
          </a:p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자극을 받아 더욱 더 집중할 수 있었습니다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</a:p>
        </p:txBody>
      </p: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B3B29781-377D-46A9-9F5F-81A89FB062F4}"/>
              </a:ext>
            </a:extLst>
          </p:cNvPr>
          <p:cNvGrpSpPr/>
          <p:nvPr/>
        </p:nvGrpSpPr>
        <p:grpSpPr>
          <a:xfrm>
            <a:off x="4526741" y="965811"/>
            <a:ext cx="1539920" cy="437877"/>
            <a:chOff x="1241604" y="1029594"/>
            <a:chExt cx="1539920" cy="437877"/>
          </a:xfrm>
        </p:grpSpPr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A4BB4F4-3FDC-4325-9591-DE5EB3D84D89}"/>
                </a:ext>
              </a:extLst>
            </p:cNvPr>
            <p:cNvSpPr/>
            <p:nvPr/>
          </p:nvSpPr>
          <p:spPr>
            <a:xfrm>
              <a:off x="1241604" y="1029594"/>
              <a:ext cx="1539920" cy="43787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283.5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249.5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77631BE0-F3E8-40BC-B390-54C217363A40}"/>
                </a:ext>
              </a:extLst>
            </p:cNvPr>
            <p:cNvSpPr/>
            <p:nvPr/>
          </p:nvSpPr>
          <p:spPr bwMode="auto">
            <a:xfrm>
              <a:off x="2349476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67%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153" name="화살표: 오른쪽으로 구부러짐 152">
            <a:extLst>
              <a:ext uri="{FF2B5EF4-FFF2-40B4-BE49-F238E27FC236}">
                <a16:creationId xmlns:a16="http://schemas.microsoft.com/office/drawing/2014/main" id="{C0BB6439-E74E-456A-BF5C-7ECE50E27175}"/>
              </a:ext>
            </a:extLst>
          </p:cNvPr>
          <p:cNvSpPr/>
          <p:nvPr/>
        </p:nvSpPr>
        <p:spPr bwMode="auto">
          <a:xfrm rot="11713850">
            <a:off x="5387944" y="1052895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C1A0CE33-DA49-45CE-BEED-4ADF20E02AC4}"/>
              </a:ext>
            </a:extLst>
          </p:cNvPr>
          <p:cNvSpPr/>
          <p:nvPr/>
        </p:nvSpPr>
        <p:spPr bwMode="auto">
          <a:xfrm>
            <a:off x="214077" y="317241"/>
            <a:ext cx="3034344" cy="6451869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30F068F0-F9F3-4FF1-9A05-F89532700BDF}"/>
              </a:ext>
            </a:extLst>
          </p:cNvPr>
          <p:cNvSpPr/>
          <p:nvPr/>
        </p:nvSpPr>
        <p:spPr>
          <a:xfrm>
            <a:off x="131305" y="35736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63A521BB-BFA9-4FF3-B9C0-3F02B9179667}"/>
              </a:ext>
            </a:extLst>
          </p:cNvPr>
          <p:cNvSpPr/>
          <p:nvPr/>
        </p:nvSpPr>
        <p:spPr bwMode="auto">
          <a:xfrm>
            <a:off x="3703499" y="317241"/>
            <a:ext cx="3034344" cy="238162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455C97E7-201F-4663-8E38-2C30CDA6D33F}"/>
              </a:ext>
            </a:extLst>
          </p:cNvPr>
          <p:cNvSpPr/>
          <p:nvPr/>
        </p:nvSpPr>
        <p:spPr>
          <a:xfrm>
            <a:off x="3620727" y="35736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8873672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DB67D3-2E8F-4EEA-AF33-B6BE6E6F877C}"/>
              </a:ext>
            </a:extLst>
          </p:cNvPr>
          <p:cNvSpPr/>
          <p:nvPr/>
        </p:nvSpPr>
        <p:spPr>
          <a:xfrm>
            <a:off x="213815" y="620685"/>
            <a:ext cx="3012579" cy="50538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종합반</a:t>
            </a:r>
            <a:r>
              <a:rPr lang="ko-KR" altLang="en-US" b="0" dirty="0"/>
              <a:t> </a:t>
            </a:r>
            <a:r>
              <a:rPr lang="en-US" altLang="ko-KR" b="0" dirty="0"/>
              <a:t>MO)</a:t>
            </a:r>
            <a:endParaRPr lang="ko-KR" altLang="en-US" b="0" dirty="0"/>
          </a:p>
        </p:txBody>
      </p:sp>
      <p:sp>
        <p:nvSpPr>
          <p:cNvPr id="50" name="Fill">
            <a:extLst>
              <a:ext uri="{FF2B5EF4-FFF2-40B4-BE49-F238E27FC236}">
                <a16:creationId xmlns:a16="http://schemas.microsoft.com/office/drawing/2014/main" id="{AAD659C4-6E83-4B78-B373-D4979E946157}"/>
              </a:ext>
            </a:extLst>
          </p:cNvPr>
          <p:cNvSpPr>
            <a:spLocks/>
          </p:cNvSpPr>
          <p:nvPr/>
        </p:nvSpPr>
        <p:spPr bwMode="auto">
          <a:xfrm rot="5400000">
            <a:off x="1589048" y="4671984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0CB7B581-CD09-4C5C-BB4F-8BCD3E533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001485"/>
              </p:ext>
            </p:extLst>
          </p:nvPr>
        </p:nvGraphicFramePr>
        <p:xfrm>
          <a:off x="8122928" y="211913"/>
          <a:ext cx="1800000" cy="390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모집요강</a:t>
                      </a:r>
                      <a:endParaRPr kumimoji="1" lang="en-US" altLang="ko-KR" sz="900" b="1" i="0" u="none" strike="noStrike" cap="none" spc="-5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학원명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적용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grpSp>
        <p:nvGrpSpPr>
          <p:cNvPr id="44" name="그룹 43">
            <a:extLst>
              <a:ext uri="{FF2B5EF4-FFF2-40B4-BE49-F238E27FC236}">
                <a16:creationId xmlns:a16="http://schemas.microsoft.com/office/drawing/2014/main" id="{B10D2AAC-D614-4F56-987C-E706BEDC48CF}"/>
              </a:ext>
            </a:extLst>
          </p:cNvPr>
          <p:cNvGrpSpPr/>
          <p:nvPr/>
        </p:nvGrpSpPr>
        <p:grpSpPr>
          <a:xfrm>
            <a:off x="290833" y="692696"/>
            <a:ext cx="2828570" cy="734376"/>
            <a:chOff x="3492582" y="683495"/>
            <a:chExt cx="2828570" cy="977454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06F9DDF-80A5-495B-837C-E6913662755F}"/>
                </a:ext>
              </a:extLst>
            </p:cNvPr>
            <p:cNvSpPr/>
            <p:nvPr/>
          </p:nvSpPr>
          <p:spPr bwMode="auto">
            <a:xfrm>
              <a:off x="3492582" y="683495"/>
              <a:ext cx="1414285" cy="490075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 재수종합반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362E711-581F-4858-9069-7923C850BEEC}"/>
                </a:ext>
              </a:extLst>
            </p:cNvPr>
            <p:cNvSpPr/>
            <p:nvPr/>
          </p:nvSpPr>
          <p:spPr bwMode="auto">
            <a:xfrm>
              <a:off x="4906867" y="683495"/>
              <a:ext cx="1414285" cy="490075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최상위권 집결</a:t>
              </a: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</a:t>
              </a: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CORE 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광주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08CE31C-17DC-492C-B004-072B4F35462F}"/>
                </a:ext>
              </a:extLst>
            </p:cNvPr>
            <p:cNvSpPr/>
            <p:nvPr/>
          </p:nvSpPr>
          <p:spPr bwMode="auto">
            <a:xfrm>
              <a:off x="3492582" y="1170874"/>
              <a:ext cx="94606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모집요강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E678A89-B898-46AD-B12F-DEED89B859A3}"/>
                </a:ext>
              </a:extLst>
            </p:cNvPr>
            <p:cNvSpPr/>
            <p:nvPr/>
          </p:nvSpPr>
          <p:spPr bwMode="auto">
            <a:xfrm>
              <a:off x="4427442" y="1170874"/>
              <a:ext cx="946060" cy="490075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수업 안내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4C2B1D9-D1DF-4E6F-8A29-941D169B541E}"/>
                </a:ext>
              </a:extLst>
            </p:cNvPr>
            <p:cNvSpPr/>
            <p:nvPr/>
          </p:nvSpPr>
          <p:spPr bwMode="auto">
            <a:xfrm>
              <a:off x="5375092" y="1170874"/>
              <a:ext cx="946060" cy="490075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재수종합반</a:t>
              </a:r>
              <a:b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DEF173C0-2212-48E1-A873-84780D8625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319318"/>
              </p:ext>
            </p:extLst>
          </p:nvPr>
        </p:nvGraphicFramePr>
        <p:xfrm>
          <a:off x="290834" y="2094930"/>
          <a:ext cx="2828570" cy="2735084"/>
        </p:xfrm>
        <a:graphic>
          <a:graphicData uri="http://schemas.openxmlformats.org/drawingml/2006/table">
            <a:tbl>
              <a:tblPr/>
              <a:tblGrid>
                <a:gridCol w="531393">
                  <a:extLst>
                    <a:ext uri="{9D8B030D-6E8A-4147-A177-3AD203B41FA5}">
                      <a16:colId xmlns:a16="http://schemas.microsoft.com/office/drawing/2014/main" val="375982426"/>
                    </a:ext>
                  </a:extLst>
                </a:gridCol>
                <a:gridCol w="2297177">
                  <a:extLst>
                    <a:ext uri="{9D8B030D-6E8A-4147-A177-3AD203B41FA5}">
                      <a16:colId xmlns:a16="http://schemas.microsoft.com/office/drawing/2014/main" val="2328642683"/>
                    </a:ext>
                  </a:extLst>
                </a:gridCol>
              </a:tblGrid>
              <a:tr h="2968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모집 대상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9213841"/>
                  </a:ext>
                </a:extLst>
              </a:tr>
              <a:tr h="3215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개강일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개강 </a:t>
                      </a:r>
                      <a: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2024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2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개강 </a:t>
                      </a:r>
                      <a: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2024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</a:t>
                      </a:r>
                      <a: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047236"/>
                  </a:ext>
                </a:extLst>
              </a:tr>
              <a:tr h="2968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수업 기간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중순 </a:t>
                      </a:r>
                      <a: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 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수능일까지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567985"/>
                  </a:ext>
                </a:extLst>
              </a:tr>
              <a:tr h="2968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수업 과목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국어</a:t>
                      </a:r>
                      <a: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수학</a:t>
                      </a:r>
                      <a: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</a:t>
                      </a:r>
                      <a: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탐구</a:t>
                      </a:r>
                      <a: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과학탐구</a:t>
                      </a:r>
                      <a: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752668"/>
                  </a:ext>
                </a:extLst>
              </a:tr>
              <a:tr h="2968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접수 방법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현장 접수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071642"/>
                  </a:ext>
                </a:extLst>
              </a:tr>
              <a:tr h="2968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수강료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1,422,000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달 기준</a:t>
                      </a:r>
                      <a: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063611"/>
                  </a:ext>
                </a:extLst>
              </a:tr>
              <a:tr h="6323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제출 서류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- 6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</a:t>
                      </a:r>
                      <a: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9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</a:t>
                      </a:r>
                      <a: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수능 성적표  중 </a:t>
                      </a:r>
                      <a: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</a:t>
                      </a:r>
                      <a:endParaRPr lang="en-US" altLang="ko-KR" sz="9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성적증명서</a:t>
                      </a:r>
                      <a: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고등학교 전체 성적 평균 반영</a:t>
                      </a:r>
                      <a: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1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</a:t>
                      </a:r>
                      <a:endParaRPr lang="en-US" altLang="ko-KR" sz="9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※ 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성적증명서는 내신 성적으로 입학 희망자의 경우에만 제출</a:t>
                      </a:r>
                      <a:endParaRPr lang="en-US" altLang="ko-KR" sz="900" b="0" i="0" u="none" strike="noStrike" spc="-1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548556"/>
                  </a:ext>
                </a:extLst>
              </a:tr>
              <a:tr h="2968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상담 안내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상담 가능 시간 </a:t>
                      </a:r>
                      <a: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오전 </a:t>
                      </a:r>
                      <a: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  <a: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오후 </a:t>
                      </a:r>
                      <a:r>
                        <a:rPr lang="en-US" altLang="ko-KR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900" b="0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430929"/>
                  </a:ext>
                </a:extLst>
              </a:tr>
            </a:tbl>
          </a:graphicData>
        </a:graphic>
      </p:graphicFrame>
      <p:sp>
        <p:nvSpPr>
          <p:cNvPr id="53" name="직사각형 52">
            <a:extLst>
              <a:ext uri="{FF2B5EF4-FFF2-40B4-BE49-F238E27FC236}">
                <a16:creationId xmlns:a16="http://schemas.microsoft.com/office/drawing/2014/main" id="{B8C58F34-4A27-4768-A7E1-5D4605E24613}"/>
              </a:ext>
            </a:extLst>
          </p:cNvPr>
          <p:cNvSpPr/>
          <p:nvPr/>
        </p:nvSpPr>
        <p:spPr>
          <a:xfrm>
            <a:off x="3583247" y="620685"/>
            <a:ext cx="3012579" cy="568863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Fill">
            <a:extLst>
              <a:ext uri="{FF2B5EF4-FFF2-40B4-BE49-F238E27FC236}">
                <a16:creationId xmlns:a16="http://schemas.microsoft.com/office/drawing/2014/main" id="{3CCA91B1-9EBF-432C-8660-4042161F515C}"/>
              </a:ext>
            </a:extLst>
          </p:cNvPr>
          <p:cNvSpPr>
            <a:spLocks/>
          </p:cNvSpPr>
          <p:nvPr/>
        </p:nvSpPr>
        <p:spPr bwMode="auto">
          <a:xfrm rot="5400000">
            <a:off x="4958480" y="5309242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8F93242D-DABD-4F17-BDE2-40BFCC4F44C1}"/>
              </a:ext>
            </a:extLst>
          </p:cNvPr>
          <p:cNvSpPr/>
          <p:nvPr/>
        </p:nvSpPr>
        <p:spPr bwMode="auto">
          <a:xfrm>
            <a:off x="3736396" y="2712549"/>
            <a:ext cx="2725486" cy="3100263"/>
          </a:xfrm>
          <a:prstGeom prst="roundRect">
            <a:avLst>
              <a:gd name="adj" fmla="val 2343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+mn-ea"/>
              <a:ea typeface="+mn-ea"/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2CDE4C60-8506-4F55-A628-1E185F5481D0}"/>
              </a:ext>
            </a:extLst>
          </p:cNvPr>
          <p:cNvCxnSpPr/>
          <p:nvPr/>
        </p:nvCxnSpPr>
        <p:spPr bwMode="auto">
          <a:xfrm>
            <a:off x="3708952" y="1421996"/>
            <a:ext cx="2808312" cy="0"/>
          </a:xfrm>
          <a:prstGeom prst="line">
            <a:avLst/>
          </a:prstGeom>
          <a:noFill/>
          <a:ln w="28575" cap="flat" cmpd="sng" algn="ctr">
            <a:solidFill>
              <a:schemeClr val="folHlink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7A3CE132-1429-47C8-803C-4997DC4CB96A}"/>
              </a:ext>
            </a:extLst>
          </p:cNvPr>
          <p:cNvSpPr/>
          <p:nvPr/>
        </p:nvSpPr>
        <p:spPr bwMode="auto">
          <a:xfrm>
            <a:off x="4267989" y="1264316"/>
            <a:ext cx="315360" cy="315360"/>
          </a:xfrm>
          <a:prstGeom prst="ellipse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100" b="1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AEC037D1-7D6C-4F8C-8706-31E3E3C85F5E}"/>
              </a:ext>
            </a:extLst>
          </p:cNvPr>
          <p:cNvSpPr/>
          <p:nvPr/>
        </p:nvSpPr>
        <p:spPr bwMode="auto">
          <a:xfrm>
            <a:off x="5602749" y="1264316"/>
            <a:ext cx="315360" cy="315360"/>
          </a:xfrm>
          <a:prstGeom prst="ellipse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100" b="1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FCDDDC2-BE32-4B9D-9B5D-3865F70A4682}"/>
              </a:ext>
            </a:extLst>
          </p:cNvPr>
          <p:cNvSpPr txBox="1"/>
          <p:nvPr/>
        </p:nvSpPr>
        <p:spPr>
          <a:xfrm>
            <a:off x="3838312" y="1616693"/>
            <a:ext cx="1179591" cy="231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  <a:ea typeface="+mn-ea"/>
              </a:rPr>
              <a:t>입학상담</a:t>
            </a:r>
            <a:r>
              <a:rPr lang="en-US" altLang="ko-KR" b="1" dirty="0">
                <a:latin typeface="+mn-ea"/>
                <a:ea typeface="+mn-ea"/>
              </a:rPr>
              <a:t>/</a:t>
            </a:r>
            <a:r>
              <a:rPr lang="ko-KR" altLang="en-US" b="1" dirty="0">
                <a:latin typeface="+mn-ea"/>
                <a:ea typeface="+mn-ea"/>
              </a:rPr>
              <a:t>원서접수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A159AF1-D6B7-465D-BAAE-A847663FD0C4}"/>
              </a:ext>
            </a:extLst>
          </p:cNvPr>
          <p:cNvSpPr txBox="1"/>
          <p:nvPr/>
        </p:nvSpPr>
        <p:spPr>
          <a:xfrm>
            <a:off x="5116066" y="1629920"/>
            <a:ext cx="1297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latin typeface="+mn-ea"/>
                <a:ea typeface="+mn-ea"/>
              </a:rPr>
              <a:t>전형확인</a:t>
            </a:r>
            <a:r>
              <a:rPr lang="en-US" altLang="ko-KR" b="1" dirty="0">
                <a:latin typeface="+mn-ea"/>
                <a:ea typeface="+mn-ea"/>
              </a:rPr>
              <a:t>/</a:t>
            </a:r>
            <a:r>
              <a:rPr lang="ko-KR" altLang="en-US" b="1" dirty="0">
                <a:latin typeface="+mn-ea"/>
                <a:ea typeface="+mn-ea"/>
              </a:rPr>
              <a:t>반 편성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2181E92-69DF-41A3-8452-0A1F51DA17B5}"/>
              </a:ext>
            </a:extLst>
          </p:cNvPr>
          <p:cNvSpPr/>
          <p:nvPr/>
        </p:nvSpPr>
        <p:spPr>
          <a:xfrm>
            <a:off x="3782403" y="2818024"/>
            <a:ext cx="1654080" cy="216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900" b="1" spc="-100" dirty="0">
                <a:latin typeface="+mn-ea"/>
                <a:ea typeface="+mn-ea"/>
              </a:rPr>
              <a:t>1) </a:t>
            </a:r>
            <a:r>
              <a:rPr lang="ko-KR" altLang="en-US" sz="9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입학상담</a:t>
            </a:r>
            <a:r>
              <a:rPr lang="en-US" altLang="ko-KR" sz="9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원서접수</a:t>
            </a:r>
            <a:endParaRPr lang="en-US" altLang="ko-KR" sz="900" b="1" spc="-100" dirty="0">
              <a:latin typeface="+mn-ea"/>
              <a:ea typeface="+mn-ea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95FBDA5-D871-421E-89E8-31844A42E621}"/>
              </a:ext>
            </a:extLst>
          </p:cNvPr>
          <p:cNvSpPr/>
          <p:nvPr/>
        </p:nvSpPr>
        <p:spPr>
          <a:xfrm>
            <a:off x="3804043" y="3394772"/>
            <a:ext cx="2476226" cy="216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900" b="1" spc="-100" dirty="0">
                <a:latin typeface="+mn-ea"/>
                <a:ea typeface="+mn-ea"/>
              </a:rPr>
              <a:t>2) </a:t>
            </a:r>
            <a:r>
              <a:rPr lang="ko-KR" altLang="en-US" sz="9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전형확인</a:t>
            </a:r>
            <a:r>
              <a:rPr lang="en-US" altLang="ko-KR" sz="9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 편성</a:t>
            </a:r>
            <a:endParaRPr lang="ko-KR" altLang="en-US" sz="900" b="1" spc="-100" dirty="0">
              <a:latin typeface="+mn-ea"/>
              <a:ea typeface="+mn-ea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2DAD835-83A6-47C8-B605-881BF02BEED1}"/>
              </a:ext>
            </a:extLst>
          </p:cNvPr>
          <p:cNvSpPr/>
          <p:nvPr/>
        </p:nvSpPr>
        <p:spPr>
          <a:xfrm>
            <a:off x="3782403" y="4016020"/>
            <a:ext cx="760144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900" b="1" spc="-100" dirty="0">
                <a:latin typeface="+mn-ea"/>
                <a:ea typeface="+mn-ea"/>
              </a:rPr>
              <a:t>3)</a:t>
            </a:r>
            <a:r>
              <a:rPr lang="ko-KR" altLang="en-US" sz="900" b="1" spc="-100" dirty="0">
                <a:latin typeface="+mn-ea"/>
                <a:ea typeface="+mn-ea"/>
              </a:rPr>
              <a:t> 현장 등록</a:t>
            </a:r>
            <a:r>
              <a:rPr lang="en-US" altLang="ko-KR" sz="900" b="1" spc="-100" dirty="0">
                <a:latin typeface="+mn-ea"/>
                <a:ea typeface="+mn-ea"/>
              </a:rPr>
              <a:t> </a:t>
            </a:r>
            <a:endParaRPr lang="ko-KR" altLang="en-US" sz="900" b="1" spc="-100" dirty="0">
              <a:latin typeface="+mn-ea"/>
              <a:ea typeface="+mn-ea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72E4FCE-E3D0-4F0C-A2A7-9EB3B6B6C528}"/>
              </a:ext>
            </a:extLst>
          </p:cNvPr>
          <p:cNvSpPr/>
          <p:nvPr/>
        </p:nvSpPr>
        <p:spPr>
          <a:xfrm>
            <a:off x="3955041" y="3598576"/>
            <a:ext cx="24762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 전형 자격요건 확인</a:t>
            </a:r>
            <a:endParaRPr lang="en-US" altLang="ko-KR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 모집 기준 상 반 편성</a:t>
            </a:r>
            <a:endParaRPr lang="en-US" altLang="ko-KR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AB18BAC-0877-4CB7-9243-A35EEDB58FFC}"/>
              </a:ext>
            </a:extLst>
          </p:cNvPr>
          <p:cNvSpPr/>
          <p:nvPr/>
        </p:nvSpPr>
        <p:spPr>
          <a:xfrm>
            <a:off x="3943699" y="4191284"/>
            <a:ext cx="21817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 가상 계좌 발송</a:t>
            </a:r>
            <a:r>
              <a:rPr lang="en-US" altLang="ko-KR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카드 결제</a:t>
            </a:r>
            <a:endParaRPr lang="en-US" altLang="ko-KR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 미납 시 합격 취소</a:t>
            </a:r>
            <a:endParaRPr lang="en-US" altLang="ko-KR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D2827E0C-077B-463F-838A-008E9ED4949A}"/>
              </a:ext>
            </a:extLst>
          </p:cNvPr>
          <p:cNvCxnSpPr/>
          <p:nvPr/>
        </p:nvCxnSpPr>
        <p:spPr bwMode="auto">
          <a:xfrm>
            <a:off x="3708952" y="2133867"/>
            <a:ext cx="2808312" cy="0"/>
          </a:xfrm>
          <a:prstGeom prst="line">
            <a:avLst/>
          </a:prstGeom>
          <a:noFill/>
          <a:ln w="28575" cap="flat" cmpd="sng" algn="ctr">
            <a:solidFill>
              <a:schemeClr val="folHlink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12B0469D-C02D-4629-AFF1-A53054A54A7D}"/>
              </a:ext>
            </a:extLst>
          </p:cNvPr>
          <p:cNvSpPr/>
          <p:nvPr/>
        </p:nvSpPr>
        <p:spPr bwMode="auto">
          <a:xfrm>
            <a:off x="3932996" y="1976187"/>
            <a:ext cx="315360" cy="315360"/>
          </a:xfrm>
          <a:prstGeom prst="ellipse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100" b="1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6767687D-A2DE-41BD-98FE-7F4F4848167E}"/>
              </a:ext>
            </a:extLst>
          </p:cNvPr>
          <p:cNvSpPr/>
          <p:nvPr/>
        </p:nvSpPr>
        <p:spPr bwMode="auto">
          <a:xfrm>
            <a:off x="4884823" y="1976187"/>
            <a:ext cx="315360" cy="315360"/>
          </a:xfrm>
          <a:prstGeom prst="ellipse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100" b="1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D79A8CD5-D456-4E5B-97F3-0482A6B19ED7}"/>
              </a:ext>
            </a:extLst>
          </p:cNvPr>
          <p:cNvSpPr/>
          <p:nvPr/>
        </p:nvSpPr>
        <p:spPr bwMode="auto">
          <a:xfrm>
            <a:off x="5935469" y="1976187"/>
            <a:ext cx="315360" cy="315360"/>
          </a:xfrm>
          <a:prstGeom prst="ellipse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100" b="1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AE49415-70AB-4115-B64E-01CF5DEA7ED2}"/>
              </a:ext>
            </a:extLst>
          </p:cNvPr>
          <p:cNvSpPr txBox="1"/>
          <p:nvPr/>
        </p:nvSpPr>
        <p:spPr>
          <a:xfrm>
            <a:off x="3707638" y="2341791"/>
            <a:ext cx="805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  <a:ea typeface="+mn-ea"/>
              </a:rPr>
              <a:t>현장 등록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3AA0790-17C6-436C-A96C-303436855813}"/>
              </a:ext>
            </a:extLst>
          </p:cNvPr>
          <p:cNvSpPr txBox="1"/>
          <p:nvPr/>
        </p:nvSpPr>
        <p:spPr>
          <a:xfrm>
            <a:off x="4497468" y="2341791"/>
            <a:ext cx="1072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  <a:ea typeface="+mn-ea"/>
              </a:rPr>
              <a:t>강좌 선택 및 등록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C5C489A-9945-4C76-A532-DCD148DFF8B0}"/>
              </a:ext>
            </a:extLst>
          </p:cNvPr>
          <p:cNvSpPr txBox="1"/>
          <p:nvPr/>
        </p:nvSpPr>
        <p:spPr>
          <a:xfrm>
            <a:off x="5711588" y="2341791"/>
            <a:ext cx="805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  <a:ea typeface="+mn-ea"/>
              </a:rPr>
              <a:t>입학 및 개강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AD8FA8-D65C-4686-BD80-133F4A0E717C}"/>
              </a:ext>
            </a:extLst>
          </p:cNvPr>
          <p:cNvSpPr/>
          <p:nvPr/>
        </p:nvSpPr>
        <p:spPr>
          <a:xfrm>
            <a:off x="3913349" y="3026493"/>
            <a:ext cx="102463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ko-KR" altLang="en-US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 방문</a:t>
            </a:r>
            <a:r>
              <a:rPr lang="en-US" altLang="ko-KR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전화</a:t>
            </a:r>
            <a:r>
              <a:rPr lang="en-US" altLang="ko-KR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온라인 상담</a:t>
            </a:r>
            <a:endParaRPr lang="en-US" altLang="ko-KR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7B4251F3-BBA1-4BC9-8AE2-ACE43E3D56B5}"/>
              </a:ext>
            </a:extLst>
          </p:cNvPr>
          <p:cNvSpPr/>
          <p:nvPr/>
        </p:nvSpPr>
        <p:spPr>
          <a:xfrm>
            <a:off x="3782403" y="4558900"/>
            <a:ext cx="1031051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900" b="1" spc="-100" dirty="0">
                <a:latin typeface="+mn-ea"/>
                <a:ea typeface="+mn-ea"/>
              </a:rPr>
              <a:t>4) </a:t>
            </a:r>
            <a:r>
              <a:rPr lang="ko-KR" altLang="en-US" sz="9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강좌 선택 및 등록</a:t>
            </a:r>
            <a:endParaRPr lang="ko-KR" altLang="en-US" sz="900" b="1" spc="-100" dirty="0">
              <a:latin typeface="+mn-ea"/>
              <a:ea typeface="+mn-ea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073B67EB-CB24-4ECA-94D7-B34D6DD28D53}"/>
              </a:ext>
            </a:extLst>
          </p:cNvPr>
          <p:cNvSpPr/>
          <p:nvPr/>
        </p:nvSpPr>
        <p:spPr>
          <a:xfrm>
            <a:off x="3943699" y="4734164"/>
            <a:ext cx="21817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 과목별 선택 수업 선택</a:t>
            </a:r>
            <a:endParaRPr lang="en-US" altLang="ko-KR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 선택한 수업은 개강 전까지 변경 및 취소 가능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553D5671-ECE8-49D5-86AA-BC71116EE533}"/>
              </a:ext>
            </a:extLst>
          </p:cNvPr>
          <p:cNvSpPr/>
          <p:nvPr/>
        </p:nvSpPr>
        <p:spPr>
          <a:xfrm>
            <a:off x="3814879" y="5101780"/>
            <a:ext cx="817853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900" b="1" spc="-100" dirty="0">
                <a:latin typeface="+mn-ea"/>
                <a:ea typeface="+mn-ea"/>
              </a:rPr>
              <a:t>5) </a:t>
            </a:r>
            <a:r>
              <a:rPr lang="ko-KR" altLang="en-US" sz="9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입학 및 개강</a:t>
            </a:r>
            <a:endParaRPr lang="ko-KR" altLang="en-US" sz="900" b="1" spc="-100" dirty="0">
              <a:latin typeface="+mn-ea"/>
              <a:ea typeface="+mn-ea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9775984-670B-4B08-A888-7B69E306C744}"/>
              </a:ext>
            </a:extLst>
          </p:cNvPr>
          <p:cNvSpPr/>
          <p:nvPr/>
        </p:nvSpPr>
        <p:spPr>
          <a:xfrm>
            <a:off x="3943699" y="5277044"/>
            <a:ext cx="21817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 </a:t>
            </a:r>
            <a:r>
              <a:rPr lang="en-US" altLang="ko-KR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2/12(</a:t>
            </a:r>
            <a:r>
              <a:rPr lang="ko-KR" altLang="en-US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 3/1(</a:t>
            </a:r>
            <a:r>
              <a:rPr lang="ko-KR" altLang="en-US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금</a:t>
            </a:r>
            <a:r>
              <a:rPr lang="en-US" altLang="ko-KR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개강</a:t>
            </a:r>
            <a:endParaRPr lang="en-US" altLang="ko-KR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 개강 전 </a:t>
            </a:r>
            <a:r>
              <a:rPr lang="en-US" altLang="ko-KR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OT </a:t>
            </a:r>
            <a:r>
              <a:rPr lang="ko-KR" altLang="en-US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 예정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7FB3361-14BF-4518-884E-72C442F94C5C}"/>
              </a:ext>
            </a:extLst>
          </p:cNvPr>
          <p:cNvSpPr txBox="1"/>
          <p:nvPr/>
        </p:nvSpPr>
        <p:spPr>
          <a:xfrm>
            <a:off x="416496" y="1566322"/>
            <a:ext cx="2554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러셀</a:t>
            </a:r>
            <a:r>
              <a:rPr lang="en-US" altLang="ko-KR" sz="1200" b="1" spc="-100" dirty="0">
                <a:latin typeface="+mn-ea"/>
                <a:ea typeface="+mn-ea"/>
              </a:rPr>
              <a:t>CORE </a:t>
            </a:r>
            <a:r>
              <a:rPr lang="ko-KR" altLang="en-US" sz="1200" b="1" spc="-100" dirty="0">
                <a:latin typeface="+mn-ea"/>
                <a:ea typeface="+mn-ea"/>
              </a:rPr>
              <a:t>광주 재수종합반</a:t>
            </a:r>
            <a:br>
              <a:rPr lang="en-US" altLang="ko-KR" sz="1200" b="1" spc="-100" dirty="0">
                <a:latin typeface="+mn-ea"/>
                <a:ea typeface="+mn-ea"/>
              </a:rPr>
            </a:b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모집 개요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08ED88F-AFE7-4320-946A-CBC615A28612}"/>
              </a:ext>
            </a:extLst>
          </p:cNvPr>
          <p:cNvSpPr txBox="1"/>
          <p:nvPr/>
        </p:nvSpPr>
        <p:spPr>
          <a:xfrm>
            <a:off x="3817527" y="861956"/>
            <a:ext cx="2554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러셀</a:t>
            </a:r>
            <a:r>
              <a:rPr lang="en-US" altLang="ko-KR" sz="1200" b="1" spc="-100" dirty="0">
                <a:latin typeface="+mn-ea"/>
                <a:ea typeface="+mn-ea"/>
              </a:rPr>
              <a:t>CORE </a:t>
            </a:r>
            <a:r>
              <a:rPr lang="ko-KR" altLang="en-US" sz="1200" b="1" spc="-100" dirty="0">
                <a:latin typeface="+mn-ea"/>
                <a:ea typeface="+mn-ea"/>
              </a:rPr>
              <a:t>광주 재수종합반</a:t>
            </a:r>
            <a:br>
              <a:rPr lang="en-US" altLang="ko-KR" sz="1200" b="1" spc="-100" dirty="0">
                <a:latin typeface="+mn-ea"/>
                <a:ea typeface="+mn-ea"/>
              </a:rPr>
            </a:b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입학 절차 안내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0F8105E-9F13-49C7-AEA5-37510B89B0F2}"/>
              </a:ext>
            </a:extLst>
          </p:cNvPr>
          <p:cNvSpPr/>
          <p:nvPr/>
        </p:nvSpPr>
        <p:spPr bwMode="auto">
          <a:xfrm>
            <a:off x="764941" y="1587436"/>
            <a:ext cx="995240" cy="2058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1BF949FE-140D-4F32-9DBC-F096C0063C79}"/>
              </a:ext>
            </a:extLst>
          </p:cNvPr>
          <p:cNvSpPr/>
          <p:nvPr/>
        </p:nvSpPr>
        <p:spPr>
          <a:xfrm>
            <a:off x="695836" y="150531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B08268E8-3518-4B20-BB4D-2B15F93B0F63}"/>
              </a:ext>
            </a:extLst>
          </p:cNvPr>
          <p:cNvSpPr/>
          <p:nvPr/>
        </p:nvSpPr>
        <p:spPr bwMode="auto">
          <a:xfrm>
            <a:off x="4220992" y="885786"/>
            <a:ext cx="995240" cy="2058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AE76F67-3559-4D3D-9B7C-60D15287C2AA}"/>
              </a:ext>
            </a:extLst>
          </p:cNvPr>
          <p:cNvSpPr/>
          <p:nvPr/>
        </p:nvSpPr>
        <p:spPr>
          <a:xfrm>
            <a:off x="4151887" y="80366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4259518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DB67D3-2E8F-4EEA-AF33-B6BE6E6F877C}"/>
              </a:ext>
            </a:extLst>
          </p:cNvPr>
          <p:cNvSpPr/>
          <p:nvPr/>
        </p:nvSpPr>
        <p:spPr>
          <a:xfrm>
            <a:off x="213815" y="620685"/>
            <a:ext cx="3012579" cy="50538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종합반</a:t>
            </a:r>
            <a:r>
              <a:rPr lang="ko-KR" altLang="en-US" b="0" dirty="0"/>
              <a:t> </a:t>
            </a:r>
            <a:r>
              <a:rPr lang="en-US" altLang="ko-KR" b="0" dirty="0"/>
              <a:t>MO)</a:t>
            </a:r>
            <a:endParaRPr lang="ko-KR" altLang="en-US" b="0" dirty="0"/>
          </a:p>
        </p:txBody>
      </p:sp>
      <p:sp>
        <p:nvSpPr>
          <p:cNvPr id="50" name="Fill">
            <a:extLst>
              <a:ext uri="{FF2B5EF4-FFF2-40B4-BE49-F238E27FC236}">
                <a16:creationId xmlns:a16="http://schemas.microsoft.com/office/drawing/2014/main" id="{AAD659C4-6E83-4B78-B373-D4979E946157}"/>
              </a:ext>
            </a:extLst>
          </p:cNvPr>
          <p:cNvSpPr>
            <a:spLocks/>
          </p:cNvSpPr>
          <p:nvPr/>
        </p:nvSpPr>
        <p:spPr bwMode="auto">
          <a:xfrm rot="5400000">
            <a:off x="1589048" y="4671984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0CB7B581-CD09-4C5C-BB4F-8BCD3E53349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122928" y="211913"/>
          <a:ext cx="1800000" cy="781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모집요강</a:t>
                      </a:r>
                      <a:endParaRPr kumimoji="1" lang="en-US" altLang="ko-KR" sz="900" b="1" i="0" u="none" strike="noStrike" cap="none" spc="-5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01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17FB3361-14BF-4518-884E-72C442F94C5C}"/>
              </a:ext>
            </a:extLst>
          </p:cNvPr>
          <p:cNvSpPr txBox="1"/>
          <p:nvPr/>
        </p:nvSpPr>
        <p:spPr>
          <a:xfrm>
            <a:off x="416496" y="762856"/>
            <a:ext cx="2554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러셀</a:t>
            </a:r>
            <a:r>
              <a:rPr lang="en-US" altLang="ko-KR" sz="1200" b="1" spc="-100" dirty="0">
                <a:latin typeface="+mn-ea"/>
                <a:ea typeface="+mn-ea"/>
              </a:rPr>
              <a:t>CORE </a:t>
            </a:r>
            <a:r>
              <a:rPr lang="ko-KR" altLang="en-US" sz="1200" b="1" spc="-100" dirty="0">
                <a:latin typeface="+mn-ea"/>
                <a:ea typeface="+mn-ea"/>
              </a:rPr>
              <a:t>광주 재수종합반</a:t>
            </a:r>
            <a:br>
              <a:rPr lang="en-US" altLang="ko-KR" sz="1200" b="1" spc="-100" dirty="0">
                <a:latin typeface="+mn-ea"/>
                <a:ea typeface="+mn-ea"/>
              </a:rPr>
            </a:b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입학 기준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752695CB-48E3-49B6-BF6A-B1B17297F4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570856"/>
              </p:ext>
            </p:extLst>
          </p:nvPr>
        </p:nvGraphicFramePr>
        <p:xfrm>
          <a:off x="325749" y="1366692"/>
          <a:ext cx="4778956" cy="25696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9404">
                  <a:extLst>
                    <a:ext uri="{9D8B030D-6E8A-4147-A177-3AD203B41FA5}">
                      <a16:colId xmlns:a16="http://schemas.microsoft.com/office/drawing/2014/main" val="958503746"/>
                    </a:ext>
                  </a:extLst>
                </a:gridCol>
                <a:gridCol w="1438243">
                  <a:extLst>
                    <a:ext uri="{9D8B030D-6E8A-4147-A177-3AD203B41FA5}">
                      <a16:colId xmlns:a16="http://schemas.microsoft.com/office/drawing/2014/main" val="2587584801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1966034920"/>
                    </a:ext>
                  </a:extLst>
                </a:gridCol>
                <a:gridCol w="1557834">
                  <a:extLst>
                    <a:ext uri="{9D8B030D-6E8A-4147-A177-3AD203B41FA5}">
                      <a16:colId xmlns:a16="http://schemas.microsoft.com/office/drawing/2014/main" val="4279814081"/>
                    </a:ext>
                  </a:extLst>
                </a:gridCol>
              </a:tblGrid>
              <a:tr h="22748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반명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지원자격</a:t>
                      </a:r>
                      <a:endParaRPr lang="en-US" altLang="ko-KR" sz="800" b="1" i="0" u="none" strike="noStrike" dirty="0">
                        <a:solidFill>
                          <a:schemeClr val="bg1"/>
                        </a:solidFill>
                        <a:effectLst/>
                        <a:latin typeface="ONE 모바일고딕 Title OTF" panose="00000500000000000000" pitchFamily="50" charset="-127"/>
                        <a:ea typeface="ONE 모바일고딕 Title OTF" panose="000005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000" b="1" i="0" u="none" strike="noStrike" dirty="0">
                        <a:solidFill>
                          <a:schemeClr val="bg1"/>
                        </a:solidFill>
                        <a:effectLst/>
                        <a:latin typeface="ONE 모바일고딕 Title OTF" panose="00000500000000000000" pitchFamily="50" charset="-127"/>
                        <a:ea typeface="ONE 모바일고딕 Title OTF" panose="000005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253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0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233173"/>
                  </a:ext>
                </a:extLst>
              </a:tr>
              <a:tr h="26955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ONE 모바일고딕 Title OTF" panose="00000500000000000000" pitchFamily="50" charset="-127"/>
                        <a:ea typeface="ONE 모바일고딕 Title OTF" panose="000005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25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모의고사 전형</a:t>
                      </a:r>
                      <a:endParaRPr lang="en-US" altLang="ko-KR" sz="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(23</a:t>
                      </a:r>
                      <a:r>
                        <a:rPr lang="ko-KR" alt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년 전국 모의고사 기준</a:t>
                      </a:r>
                      <a:r>
                        <a:rPr lang="en-US" altLang="ko-KR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내신 전형</a:t>
                      </a:r>
                      <a:endParaRPr lang="en-US" altLang="ko-KR" sz="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전년도 전체 평균 기준</a:t>
                      </a:r>
                      <a:r>
                        <a:rPr lang="en-US" altLang="ko-KR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대학교 재학생 전형</a:t>
                      </a:r>
                      <a:endParaRPr lang="en-US" altLang="ko-KR" sz="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51420"/>
                  </a:ext>
                </a:extLst>
              </a:tr>
              <a:tr h="3441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HS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국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탐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(2) 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개</a:t>
                      </a:r>
                      <a:endParaRPr lang="en-US" altLang="ko-KR" sz="800" u="none" strike="noStrike"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합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등급 이내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  <a:latin typeface="+mn-ea"/>
                          <a:ea typeface="+mn-ea"/>
                        </a:rPr>
                        <a:t>일반고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1.3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이내</a:t>
                      </a:r>
                      <a:endParaRPr lang="en-US" altLang="ko-KR" sz="800" u="none" strike="noStrike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9057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자사고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특목고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2.2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이내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〮인문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연세대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고려대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성균관대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서강대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한양대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〮자연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치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약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카이스트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포항공대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연세대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고려대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794380"/>
                  </a:ext>
                </a:extLst>
              </a:tr>
              <a:tr h="3441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서울대</a:t>
                      </a:r>
                      <a:b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800" u="none" strike="noStrike" dirty="0" err="1">
                          <a:effectLst/>
                          <a:latin typeface="+mn-ea"/>
                          <a:ea typeface="+mn-ea"/>
                        </a:rPr>
                        <a:t>의치대반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국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영 또는 국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탐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(2)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중</a:t>
                      </a:r>
                      <a:b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개 영역 합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등급 이내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  <a:latin typeface="+mn-ea"/>
                          <a:ea typeface="+mn-ea"/>
                        </a:rPr>
                        <a:t>일반고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1.7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이내</a:t>
                      </a:r>
                      <a:endParaRPr lang="en-US" altLang="ko-KR" sz="800" u="none" strike="noStrike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9057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자사고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특목고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2.7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이내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〮인문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이화여대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중앙대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경희대</a:t>
                      </a:r>
                      <a:endParaRPr lang="en-US" altLang="ko-KR" sz="8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한국외대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서울시립대</a:t>
                      </a:r>
                      <a:endParaRPr lang="en-US" altLang="ko-KR" sz="8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〮자연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성균관대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서강대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한양대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수의대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194852"/>
                  </a:ext>
                </a:extLst>
              </a:tr>
              <a:tr h="4302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연고대반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국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영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탐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(1)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중 </a:t>
                      </a:r>
                      <a:b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개 영역 합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등급 이내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일반고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2.3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이내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9057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자사고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특목고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3.2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이내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〮인문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건국대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동국대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홍익대</a:t>
                      </a:r>
                      <a:endParaRPr lang="en-US" altLang="ko-KR" sz="8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숙명여대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인하대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아주대</a:t>
                      </a:r>
                      <a:endParaRPr lang="en-US" altLang="ko-KR" sz="8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〮자연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중앙대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경희대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이화여대</a:t>
                      </a:r>
                      <a:endParaRPr lang="en-US" altLang="ko-KR" sz="8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서울시립대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건국대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동국대</a:t>
                      </a:r>
                      <a:endParaRPr lang="en-US" altLang="ko-KR" sz="8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홍익대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숙명여대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인하대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아주대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832799"/>
                  </a:ext>
                </a:extLst>
              </a:tr>
              <a:tr h="2169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블루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057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국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영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탐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(1)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중 </a:t>
                      </a:r>
                      <a:b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개 영역 합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등급 이내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057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057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28890"/>
                  </a:ext>
                </a:extLst>
              </a:tr>
              <a:tr h="2169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블루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057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국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영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탐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(1)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중 </a:t>
                      </a:r>
                      <a:b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개 영역 합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등급 이내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057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057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330193"/>
                  </a:ext>
                </a:extLst>
              </a:tr>
            </a:tbl>
          </a:graphicData>
        </a:graphic>
      </p:graphicFrame>
      <p:grpSp>
        <p:nvGrpSpPr>
          <p:cNvPr id="42" name="그룹 41">
            <a:extLst>
              <a:ext uri="{FF2B5EF4-FFF2-40B4-BE49-F238E27FC236}">
                <a16:creationId xmlns:a16="http://schemas.microsoft.com/office/drawing/2014/main" id="{EDB1E6D2-B847-4E0C-A574-BF3E807C93D6}"/>
              </a:ext>
            </a:extLst>
          </p:cNvPr>
          <p:cNvGrpSpPr/>
          <p:nvPr/>
        </p:nvGrpSpPr>
        <p:grpSpPr>
          <a:xfrm>
            <a:off x="299456" y="4033600"/>
            <a:ext cx="2865324" cy="70838"/>
            <a:chOff x="4016896" y="2994487"/>
            <a:chExt cx="2865324" cy="125492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B0623409-AAA5-42C8-877A-BD67B10F5188}"/>
                </a:ext>
              </a:extLst>
            </p:cNvPr>
            <p:cNvSpPr/>
            <p:nvPr/>
          </p:nvSpPr>
          <p:spPr bwMode="auto">
            <a:xfrm>
              <a:off x="4019009" y="2994487"/>
              <a:ext cx="2863211" cy="12549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0EC58175-52A1-4F7F-9D04-E84A3F0C5BE5}"/>
                </a:ext>
              </a:extLst>
            </p:cNvPr>
            <p:cNvSpPr/>
            <p:nvPr/>
          </p:nvSpPr>
          <p:spPr bwMode="auto">
            <a:xfrm>
              <a:off x="4016896" y="2994487"/>
              <a:ext cx="319758" cy="12549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83416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DB67D3-2E8F-4EEA-AF33-B6BE6E6F877C}"/>
              </a:ext>
            </a:extLst>
          </p:cNvPr>
          <p:cNvSpPr/>
          <p:nvPr/>
        </p:nvSpPr>
        <p:spPr>
          <a:xfrm>
            <a:off x="213815" y="620685"/>
            <a:ext cx="3012579" cy="590465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종합반</a:t>
            </a:r>
            <a:r>
              <a:rPr lang="ko-KR" altLang="en-US" b="0" dirty="0"/>
              <a:t> </a:t>
            </a:r>
            <a:r>
              <a:rPr lang="en-US" altLang="ko-KR" b="0" dirty="0"/>
              <a:t>MO)</a:t>
            </a:r>
            <a:endParaRPr lang="ko-KR" altLang="en-US" b="0" dirty="0"/>
          </a:p>
        </p:txBody>
      </p:sp>
      <p:sp>
        <p:nvSpPr>
          <p:cNvPr id="50" name="Fill">
            <a:extLst>
              <a:ext uri="{FF2B5EF4-FFF2-40B4-BE49-F238E27FC236}">
                <a16:creationId xmlns:a16="http://schemas.microsoft.com/office/drawing/2014/main" id="{AAD659C4-6E83-4B78-B373-D4979E946157}"/>
              </a:ext>
            </a:extLst>
          </p:cNvPr>
          <p:cNvSpPr>
            <a:spLocks/>
          </p:cNvSpPr>
          <p:nvPr/>
        </p:nvSpPr>
        <p:spPr bwMode="auto">
          <a:xfrm rot="5400000">
            <a:off x="1589048" y="5530355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0CB7B581-CD09-4C5C-BB4F-8BCD3E533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620721"/>
              </p:ext>
            </p:extLst>
          </p:nvPr>
        </p:nvGraphicFramePr>
        <p:xfrm>
          <a:off x="8122928" y="211913"/>
          <a:ext cx="1800000" cy="120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4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수업 안내</a:t>
                      </a:r>
                      <a:endParaRPr kumimoji="1" lang="en-US" altLang="ko-KR" sz="900" b="1" i="0" u="none" strike="noStrike" cap="none" spc="-5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학원명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적용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필수수업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선택수업 영역 롤링 처리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(#1~#3)</a:t>
                      </a:r>
                      <a:b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CORE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광주학원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재수종합반 우선선발 내용과 동일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012414"/>
                  </a:ext>
                </a:extLst>
              </a:tr>
            </a:tbl>
          </a:graphicData>
        </a:graphic>
      </p:graphicFrame>
      <p:grpSp>
        <p:nvGrpSpPr>
          <p:cNvPr id="44" name="그룹 43">
            <a:extLst>
              <a:ext uri="{FF2B5EF4-FFF2-40B4-BE49-F238E27FC236}">
                <a16:creationId xmlns:a16="http://schemas.microsoft.com/office/drawing/2014/main" id="{B10D2AAC-D614-4F56-987C-E706BEDC48CF}"/>
              </a:ext>
            </a:extLst>
          </p:cNvPr>
          <p:cNvGrpSpPr/>
          <p:nvPr/>
        </p:nvGrpSpPr>
        <p:grpSpPr>
          <a:xfrm>
            <a:off x="290833" y="692696"/>
            <a:ext cx="2828570" cy="734376"/>
            <a:chOff x="3492582" y="683495"/>
            <a:chExt cx="2828570" cy="977454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06F9DDF-80A5-495B-837C-E6913662755F}"/>
                </a:ext>
              </a:extLst>
            </p:cNvPr>
            <p:cNvSpPr/>
            <p:nvPr/>
          </p:nvSpPr>
          <p:spPr bwMode="auto">
            <a:xfrm>
              <a:off x="3492582" y="683495"/>
              <a:ext cx="1414285" cy="490075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 재수종합반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362E711-581F-4858-9069-7923C850BEEC}"/>
                </a:ext>
              </a:extLst>
            </p:cNvPr>
            <p:cNvSpPr/>
            <p:nvPr/>
          </p:nvSpPr>
          <p:spPr bwMode="auto">
            <a:xfrm>
              <a:off x="4906867" y="683495"/>
              <a:ext cx="1414285" cy="490075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최상위권 집결</a:t>
              </a: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</a:t>
              </a: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CORE 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광주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08CE31C-17DC-492C-B004-072B4F35462F}"/>
                </a:ext>
              </a:extLst>
            </p:cNvPr>
            <p:cNvSpPr/>
            <p:nvPr/>
          </p:nvSpPr>
          <p:spPr bwMode="auto">
            <a:xfrm>
              <a:off x="3492582" y="1170874"/>
              <a:ext cx="946060" cy="490075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모집요강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E678A89-B898-46AD-B12F-DEED89B859A3}"/>
                </a:ext>
              </a:extLst>
            </p:cNvPr>
            <p:cNvSpPr/>
            <p:nvPr/>
          </p:nvSpPr>
          <p:spPr bwMode="auto">
            <a:xfrm>
              <a:off x="4427442" y="1170874"/>
              <a:ext cx="94606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수업 안내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4C2B1D9-D1DF-4E6F-8A29-941D169B541E}"/>
                </a:ext>
              </a:extLst>
            </p:cNvPr>
            <p:cNvSpPr/>
            <p:nvPr/>
          </p:nvSpPr>
          <p:spPr bwMode="auto">
            <a:xfrm>
              <a:off x="5375092" y="1170874"/>
              <a:ext cx="946060" cy="490075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재수종합반</a:t>
              </a:r>
              <a:b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44FA467-B4B5-448D-B5B6-390D85AE9319}"/>
              </a:ext>
            </a:extLst>
          </p:cNvPr>
          <p:cNvSpPr txBox="1"/>
          <p:nvPr/>
        </p:nvSpPr>
        <p:spPr>
          <a:xfrm>
            <a:off x="161815" y="1605011"/>
            <a:ext cx="3086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러셀</a:t>
            </a:r>
            <a:r>
              <a:rPr lang="en-US" altLang="ko-KR" sz="1200" b="1" spc="-100" dirty="0">
                <a:latin typeface="+mn-ea"/>
                <a:ea typeface="+mn-ea"/>
              </a:rPr>
              <a:t>CORE </a:t>
            </a:r>
            <a:r>
              <a:rPr lang="ko-KR" altLang="en-US" sz="1200" b="1" spc="-100" dirty="0">
                <a:latin typeface="+mn-ea"/>
                <a:ea typeface="+mn-ea"/>
              </a:rPr>
              <a:t>광주</a:t>
            </a:r>
            <a:r>
              <a:rPr lang="en-US" altLang="ko-KR" sz="1200" b="1" spc="-100" dirty="0">
                <a:latin typeface="+mn-ea"/>
                <a:ea typeface="+mn-ea"/>
              </a:rPr>
              <a:t> </a:t>
            </a:r>
            <a:r>
              <a:rPr lang="ko-KR" altLang="en-US" sz="1200" b="1" spc="-100" dirty="0">
                <a:latin typeface="+mn-ea"/>
                <a:ea typeface="+mn-ea"/>
              </a:rPr>
              <a:t>재수종합반에서는</a:t>
            </a:r>
          </a:p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서울에 가지 않아도</a:t>
            </a:r>
            <a:br>
              <a:rPr lang="en-US" altLang="ko-KR" sz="1200" b="1" spc="-100" dirty="0">
                <a:latin typeface="+mn-ea"/>
                <a:ea typeface="+mn-ea"/>
              </a:rPr>
            </a:b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서울보다 더 나은 수업 환경</a:t>
            </a:r>
            <a:r>
              <a:rPr lang="ko-KR" altLang="en-US" sz="1200" b="1" spc="-100" dirty="0">
                <a:latin typeface="+mn-ea"/>
                <a:ea typeface="+mn-ea"/>
              </a:rPr>
              <a:t>을 제공합니다</a:t>
            </a:r>
            <a:r>
              <a:rPr lang="en-US" altLang="ko-KR" sz="1200" b="1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CD1546-FE71-4875-AE51-6FD7E7F94456}"/>
              </a:ext>
            </a:extLst>
          </p:cNvPr>
          <p:cNvSpPr txBox="1"/>
          <p:nvPr/>
        </p:nvSpPr>
        <p:spPr>
          <a:xfrm>
            <a:off x="380698" y="2284609"/>
            <a:ext cx="25546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pc="-150" dirty="0">
                <a:latin typeface="+mn-ea"/>
                <a:ea typeface="+mn-ea"/>
              </a:rPr>
              <a:t>러셀 강남</a:t>
            </a:r>
            <a:r>
              <a:rPr lang="en-US" altLang="ko-KR" sz="1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</a:t>
            </a:r>
            <a:r>
              <a:rPr lang="ko-KR" altLang="en-US" sz="1000" spc="-150" dirty="0">
                <a:latin typeface="+mn-ea"/>
                <a:ea typeface="+mn-ea"/>
              </a:rPr>
              <a:t>대치 최상위권 학생들만 누릴 수 있었던 </a:t>
            </a:r>
            <a:r>
              <a:rPr lang="ko-KR" altLang="en-US" sz="1000" b="1" spc="-150" dirty="0">
                <a:solidFill>
                  <a:srgbClr val="0070C0"/>
                </a:solidFill>
                <a:latin typeface="+mn-ea"/>
                <a:ea typeface="+mn-ea"/>
              </a:rPr>
              <a:t>검증된 강사진과 콘텐츠</a:t>
            </a:r>
            <a:r>
              <a:rPr lang="ko-KR" altLang="en-US" sz="1000" spc="-150" dirty="0">
                <a:latin typeface="+mn-ea"/>
                <a:ea typeface="+mn-ea"/>
              </a:rPr>
              <a:t>는 물론</a:t>
            </a:r>
            <a:r>
              <a:rPr lang="en-US" altLang="ko-KR" sz="1000" spc="-150" dirty="0">
                <a:latin typeface="+mn-ea"/>
                <a:ea typeface="+mn-ea"/>
              </a:rPr>
              <a:t>,</a:t>
            </a:r>
          </a:p>
          <a:p>
            <a:pPr algn="ctr"/>
            <a:r>
              <a:rPr lang="ko-KR" altLang="en-US" sz="1000" b="1" spc="-150" dirty="0">
                <a:solidFill>
                  <a:srgbClr val="0070C0"/>
                </a:solidFill>
                <a:latin typeface="+mn-ea"/>
                <a:ea typeface="+mn-ea"/>
              </a:rPr>
              <a:t>공부에만 몰입할 수 있는 학생중심 운영</a:t>
            </a:r>
            <a:r>
              <a:rPr lang="ko-KR" altLang="en-US" sz="1000" spc="-150" dirty="0">
                <a:latin typeface="+mn-ea"/>
                <a:ea typeface="+mn-ea"/>
              </a:rPr>
              <a:t>으로 </a:t>
            </a:r>
            <a:br>
              <a:rPr lang="en-US" altLang="ko-KR" sz="1000" spc="-150" dirty="0">
                <a:latin typeface="+mn-ea"/>
                <a:ea typeface="+mn-ea"/>
              </a:rPr>
            </a:br>
            <a:r>
              <a:rPr lang="ko-KR" altLang="en-US" sz="1000" spc="-150" dirty="0">
                <a:latin typeface="+mn-ea"/>
                <a:ea typeface="+mn-ea"/>
              </a:rPr>
              <a:t>러셀</a:t>
            </a:r>
            <a:r>
              <a:rPr lang="en-US" altLang="ko-KR" sz="1000" spc="-150" dirty="0">
                <a:latin typeface="+mn-ea"/>
                <a:ea typeface="+mn-ea"/>
              </a:rPr>
              <a:t>CORE </a:t>
            </a:r>
            <a:r>
              <a:rPr lang="ko-KR" altLang="en-US" sz="1000" spc="-150" dirty="0">
                <a:latin typeface="+mn-ea"/>
                <a:ea typeface="+mn-ea"/>
              </a:rPr>
              <a:t>광주가 더 특별해집니다</a:t>
            </a:r>
            <a:r>
              <a:rPr lang="en-US" altLang="ko-KR" sz="10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7641063-B7F4-474C-A862-0DD4BF7ADAD9}"/>
              </a:ext>
            </a:extLst>
          </p:cNvPr>
          <p:cNvSpPr/>
          <p:nvPr/>
        </p:nvSpPr>
        <p:spPr>
          <a:xfrm>
            <a:off x="761821" y="2767752"/>
            <a:ext cx="828000" cy="18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1B62ECB-5B23-4C2C-B757-0659D260AAEE}"/>
              </a:ext>
            </a:extLst>
          </p:cNvPr>
          <p:cNvSpPr/>
          <p:nvPr/>
        </p:nvSpPr>
        <p:spPr>
          <a:xfrm>
            <a:off x="689670" y="266869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E67D6DF-D89D-4835-8352-96AC213F04D7}"/>
              </a:ext>
            </a:extLst>
          </p:cNvPr>
          <p:cNvSpPr/>
          <p:nvPr/>
        </p:nvSpPr>
        <p:spPr>
          <a:xfrm>
            <a:off x="570179" y="1645774"/>
            <a:ext cx="1019641" cy="19007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BE69EE5-2AD3-4358-859F-0D97DA79B42E}"/>
              </a:ext>
            </a:extLst>
          </p:cNvPr>
          <p:cNvSpPr/>
          <p:nvPr/>
        </p:nvSpPr>
        <p:spPr>
          <a:xfrm>
            <a:off x="498029" y="154671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08CED71A-9C9E-468E-AA9E-CC812A35B661}"/>
              </a:ext>
            </a:extLst>
          </p:cNvPr>
          <p:cNvSpPr/>
          <p:nvPr/>
        </p:nvSpPr>
        <p:spPr bwMode="auto">
          <a:xfrm>
            <a:off x="457472" y="3348736"/>
            <a:ext cx="607096" cy="589563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</a:t>
            </a:r>
            <a:endParaRPr lang="en-US" altLang="ko-KR" sz="10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CAB4577A-FE40-4717-8A5C-ECCBC0C41D47}"/>
              </a:ext>
            </a:extLst>
          </p:cNvPr>
          <p:cNvSpPr/>
          <p:nvPr/>
        </p:nvSpPr>
        <p:spPr bwMode="auto">
          <a:xfrm>
            <a:off x="457472" y="4149080"/>
            <a:ext cx="607096" cy="589563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</a:t>
            </a:r>
            <a:endParaRPr lang="en-US" altLang="ko-KR" sz="10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0B17A31D-1373-47F8-8F34-2599E0AADE28}"/>
              </a:ext>
            </a:extLst>
          </p:cNvPr>
          <p:cNvSpPr/>
          <p:nvPr/>
        </p:nvSpPr>
        <p:spPr bwMode="auto">
          <a:xfrm>
            <a:off x="457472" y="4994126"/>
            <a:ext cx="607096" cy="589563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</a:t>
            </a:r>
            <a:endParaRPr lang="en-US" altLang="ko-KR" sz="10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ECE6A16-1ABC-4ABC-A653-6806F666F2F1}"/>
              </a:ext>
            </a:extLst>
          </p:cNvPr>
          <p:cNvSpPr txBox="1"/>
          <p:nvPr/>
        </p:nvSpPr>
        <p:spPr>
          <a:xfrm>
            <a:off x="1054275" y="3441260"/>
            <a:ext cx="2222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50" dirty="0">
                <a:latin typeface="+mn-ea"/>
                <a:ea typeface="+mn-ea"/>
              </a:rPr>
              <a:t>러셀 강남</a:t>
            </a:r>
            <a:r>
              <a:rPr lang="en-US" altLang="ko-KR" sz="1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</a:t>
            </a:r>
            <a:r>
              <a:rPr lang="ko-KR" altLang="en-US" sz="1000" b="1" spc="-150" dirty="0">
                <a:latin typeface="+mn-ea"/>
                <a:ea typeface="+mn-ea"/>
              </a:rPr>
              <a:t>대치</a:t>
            </a:r>
            <a:r>
              <a:rPr lang="en-US" altLang="ko-KR" sz="1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</a:t>
            </a:r>
            <a:r>
              <a:rPr lang="ko-KR" altLang="en-US" sz="1000" b="1" spc="-150" dirty="0">
                <a:latin typeface="+mn-ea"/>
                <a:ea typeface="+mn-ea"/>
              </a:rPr>
              <a:t>기숙 출강 및</a:t>
            </a:r>
            <a:endParaRPr lang="en-US" altLang="ko-KR" sz="1000" b="1" spc="-150" dirty="0">
              <a:latin typeface="+mn-ea"/>
              <a:ea typeface="+mn-ea"/>
            </a:endParaRPr>
          </a:p>
          <a:p>
            <a:r>
              <a:rPr lang="ko-KR" altLang="en-US" sz="1000" b="1" spc="-150" dirty="0" err="1">
                <a:latin typeface="+mn-ea"/>
                <a:ea typeface="+mn-ea"/>
              </a:rPr>
              <a:t>메가스터디</a:t>
            </a:r>
            <a:r>
              <a:rPr lang="ko-KR" altLang="en-US" sz="1000" b="1" spc="-150" dirty="0">
                <a:latin typeface="+mn-ea"/>
                <a:ea typeface="+mn-ea"/>
              </a:rPr>
              <a:t> </a:t>
            </a:r>
            <a:r>
              <a:rPr lang="ko-KR" altLang="en-US" sz="1000" b="1" spc="-150" dirty="0" err="1">
                <a:latin typeface="+mn-ea"/>
                <a:ea typeface="+mn-ea"/>
              </a:rPr>
              <a:t>인강</a:t>
            </a:r>
            <a:r>
              <a:rPr lang="ko-KR" altLang="en-US" sz="1000" b="1" spc="-150" dirty="0">
                <a:latin typeface="+mn-ea"/>
                <a:ea typeface="+mn-ea"/>
              </a:rPr>
              <a:t> 강사진의 </a:t>
            </a:r>
            <a:r>
              <a:rPr lang="ko-KR" altLang="en-US" sz="1000" b="1" spc="-150" dirty="0">
                <a:solidFill>
                  <a:srgbClr val="0070C0"/>
                </a:solidFill>
                <a:latin typeface="+mn-ea"/>
                <a:ea typeface="+mn-ea"/>
              </a:rPr>
              <a:t>현장 강의</a:t>
            </a:r>
            <a:endParaRPr lang="en-US" altLang="ko-KR" sz="1000" b="1" spc="-15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56EECA3-0218-4B66-A0C5-F646AA9C1978}"/>
              </a:ext>
            </a:extLst>
          </p:cNvPr>
          <p:cNvSpPr/>
          <p:nvPr/>
        </p:nvSpPr>
        <p:spPr>
          <a:xfrm>
            <a:off x="1061122" y="3826353"/>
            <a:ext cx="138905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2024</a:t>
            </a:r>
            <a:r>
              <a:rPr lang="ko-KR" altLang="en-US" sz="600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년 인강 론칭 예정 강사 포함</a:t>
            </a:r>
            <a:endParaRPr lang="ko-KR" altLang="en-US" sz="600" spc="-15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4A0A65B-B204-4384-BF7C-0DD7082228B9}"/>
              </a:ext>
            </a:extLst>
          </p:cNvPr>
          <p:cNvSpPr txBox="1"/>
          <p:nvPr/>
        </p:nvSpPr>
        <p:spPr>
          <a:xfrm>
            <a:off x="1079999" y="4242578"/>
            <a:ext cx="2222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50" dirty="0">
                <a:latin typeface="+mn-ea"/>
                <a:ea typeface="+mn-ea"/>
              </a:rPr>
              <a:t>학생의 과목별 성취도에 맞춘</a:t>
            </a:r>
            <a:endParaRPr lang="en-US" altLang="ko-KR" sz="1000" b="1" spc="-150" dirty="0">
              <a:latin typeface="+mn-ea"/>
              <a:ea typeface="+mn-ea"/>
            </a:endParaRPr>
          </a:p>
          <a:p>
            <a:r>
              <a:rPr lang="ko-KR" altLang="en-US" sz="1000" b="1" spc="-150" dirty="0">
                <a:solidFill>
                  <a:srgbClr val="0070C0"/>
                </a:solidFill>
                <a:latin typeface="+mn-ea"/>
                <a:ea typeface="+mn-ea"/>
              </a:rPr>
              <a:t>전 과목 수준별 수업 </a:t>
            </a:r>
            <a:r>
              <a:rPr lang="en-US" altLang="ko-KR" sz="1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1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국</a:t>
            </a:r>
            <a:r>
              <a:rPr lang="en-US" altLang="ko-KR" sz="1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1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수</a:t>
            </a:r>
            <a:r>
              <a:rPr lang="en-US" altLang="ko-KR" sz="1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1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영</a:t>
            </a:r>
            <a:r>
              <a:rPr lang="en-US" altLang="ko-KR" sz="1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10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과탐</a:t>
            </a:r>
            <a:r>
              <a:rPr lang="en-US" altLang="ko-KR" sz="1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51C035-B039-4CB0-9C59-000E64C405D6}"/>
              </a:ext>
            </a:extLst>
          </p:cNvPr>
          <p:cNvSpPr txBox="1"/>
          <p:nvPr/>
        </p:nvSpPr>
        <p:spPr>
          <a:xfrm>
            <a:off x="1087390" y="5078474"/>
            <a:ext cx="2222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50" dirty="0" err="1">
                <a:latin typeface="+mn-ea"/>
                <a:ea typeface="+mn-ea"/>
              </a:rPr>
              <a:t>현강</a:t>
            </a:r>
            <a:r>
              <a:rPr lang="ko-KR" altLang="en-US" sz="1000" b="1" spc="-150" dirty="0">
                <a:latin typeface="+mn-ea"/>
                <a:ea typeface="+mn-ea"/>
              </a:rPr>
              <a:t> 강사진의</a:t>
            </a:r>
            <a:endParaRPr lang="en-US" altLang="ko-KR" sz="1000" b="1" spc="-150" dirty="0">
              <a:latin typeface="+mn-ea"/>
              <a:ea typeface="+mn-ea"/>
            </a:endParaRPr>
          </a:p>
          <a:p>
            <a:r>
              <a:rPr lang="ko-KR" altLang="en-US" sz="1000" b="1" spc="-150" dirty="0">
                <a:solidFill>
                  <a:srgbClr val="0070C0"/>
                </a:solidFill>
                <a:latin typeface="+mn-ea"/>
                <a:ea typeface="+mn-ea"/>
              </a:rPr>
              <a:t>수업 전후 학습 관리</a:t>
            </a:r>
            <a:endParaRPr lang="en-US" altLang="ko-KR" sz="1000" b="1" spc="-15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A0BB06B-CCA3-45E3-989D-E11CE6E923F6}"/>
              </a:ext>
            </a:extLst>
          </p:cNvPr>
          <p:cNvSpPr/>
          <p:nvPr/>
        </p:nvSpPr>
        <p:spPr>
          <a:xfrm>
            <a:off x="3583247" y="620685"/>
            <a:ext cx="3012579" cy="568863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Fill">
            <a:extLst>
              <a:ext uri="{FF2B5EF4-FFF2-40B4-BE49-F238E27FC236}">
                <a16:creationId xmlns:a16="http://schemas.microsoft.com/office/drawing/2014/main" id="{31530067-8F55-45BA-B152-00DFB3EF4041}"/>
              </a:ext>
            </a:extLst>
          </p:cNvPr>
          <p:cNvSpPr>
            <a:spLocks/>
          </p:cNvSpPr>
          <p:nvPr/>
        </p:nvSpPr>
        <p:spPr bwMode="auto">
          <a:xfrm rot="5400000">
            <a:off x="4958480" y="5309242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DACF9DB-FA00-44F4-BC3C-C053BFCA5987}"/>
              </a:ext>
            </a:extLst>
          </p:cNvPr>
          <p:cNvSpPr txBox="1"/>
          <p:nvPr/>
        </p:nvSpPr>
        <p:spPr>
          <a:xfrm>
            <a:off x="3892641" y="1398548"/>
            <a:ext cx="23219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pc="-150" dirty="0">
                <a:latin typeface="+mn-ea"/>
                <a:ea typeface="+mn-ea"/>
              </a:rPr>
              <a:t>기존 </a:t>
            </a:r>
            <a:r>
              <a:rPr lang="ko-KR" altLang="en-US" sz="1000" spc="-150" dirty="0" err="1">
                <a:latin typeface="+mn-ea"/>
                <a:ea typeface="+mn-ea"/>
              </a:rPr>
              <a:t>종합반</a:t>
            </a:r>
            <a:r>
              <a:rPr lang="ko-KR" altLang="en-US" sz="1000" spc="-150" dirty="0">
                <a:latin typeface="+mn-ea"/>
                <a:ea typeface="+mn-ea"/>
              </a:rPr>
              <a:t> 대비 </a:t>
            </a:r>
            <a:r>
              <a:rPr lang="en-US" altLang="ko-KR" sz="1000" b="1" spc="-150" dirty="0">
                <a:solidFill>
                  <a:srgbClr val="0070C0"/>
                </a:solidFill>
                <a:latin typeface="+mn-ea"/>
                <a:ea typeface="+mn-ea"/>
              </a:rPr>
              <a:t>40%</a:t>
            </a:r>
            <a:r>
              <a:rPr lang="ko-KR" altLang="en-US" sz="1000" b="1" spc="-150" dirty="0">
                <a:solidFill>
                  <a:srgbClr val="0070C0"/>
                </a:solidFill>
                <a:latin typeface="+mn-ea"/>
                <a:ea typeface="+mn-ea"/>
              </a:rPr>
              <a:t>이상</a:t>
            </a:r>
            <a:r>
              <a:rPr lang="en-US" altLang="ko-KR" sz="1000" b="1" spc="-15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000" b="1" spc="-150" dirty="0" err="1">
                <a:solidFill>
                  <a:srgbClr val="0070C0"/>
                </a:solidFill>
                <a:latin typeface="+mn-ea"/>
                <a:ea typeface="+mn-ea"/>
              </a:rPr>
              <a:t>의무수업이</a:t>
            </a:r>
            <a:r>
              <a:rPr lang="ko-KR" altLang="en-US" sz="1000" b="1" spc="-150" dirty="0">
                <a:solidFill>
                  <a:srgbClr val="0070C0"/>
                </a:solidFill>
                <a:latin typeface="+mn-ea"/>
                <a:ea typeface="+mn-ea"/>
              </a:rPr>
              <a:t> 축소</a:t>
            </a:r>
            <a:r>
              <a:rPr lang="en-US" altLang="ko-KR" sz="1000" b="1" spc="-150" baseline="30000" dirty="0">
                <a:solidFill>
                  <a:srgbClr val="0070C0"/>
                </a:solidFill>
                <a:latin typeface="+mn-ea"/>
                <a:ea typeface="+mn-ea"/>
              </a:rPr>
              <a:t>*</a:t>
            </a:r>
            <a:r>
              <a:rPr lang="ko-KR" altLang="en-US" sz="1000" b="1" spc="-150" dirty="0">
                <a:solidFill>
                  <a:srgbClr val="0070C0"/>
                </a:solidFill>
                <a:latin typeface="+mn-ea"/>
                <a:ea typeface="+mn-ea"/>
              </a:rPr>
              <a:t>된 주 </a:t>
            </a:r>
            <a:r>
              <a:rPr lang="en-US" altLang="ko-KR" sz="1000" b="1" spc="-150" dirty="0">
                <a:solidFill>
                  <a:srgbClr val="0070C0"/>
                </a:solidFill>
                <a:latin typeface="+mn-ea"/>
                <a:ea typeface="+mn-ea"/>
              </a:rPr>
              <a:t>21</a:t>
            </a:r>
            <a:r>
              <a:rPr lang="ko-KR" altLang="en-US" sz="1000" b="1" spc="-150" dirty="0">
                <a:solidFill>
                  <a:srgbClr val="0070C0"/>
                </a:solidFill>
                <a:latin typeface="+mn-ea"/>
                <a:ea typeface="+mn-ea"/>
              </a:rPr>
              <a:t>시간</a:t>
            </a:r>
            <a:r>
              <a:rPr lang="en-US" altLang="ko-KR" sz="1000" b="1" spc="-15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000" b="1" spc="-150" dirty="0">
                <a:solidFill>
                  <a:srgbClr val="0070C0"/>
                </a:solidFill>
                <a:latin typeface="+mn-ea"/>
                <a:ea typeface="+mn-ea"/>
              </a:rPr>
              <a:t>수업</a:t>
            </a:r>
            <a:r>
              <a:rPr lang="ko-KR" altLang="en-US" sz="1000" spc="-150" dirty="0">
                <a:latin typeface="+mn-ea"/>
                <a:ea typeface="+mn-ea"/>
              </a:rPr>
              <a:t>으로 </a:t>
            </a:r>
            <a:r>
              <a:rPr lang="ko-KR" altLang="en-US" sz="1000" b="1" spc="-150" dirty="0">
                <a:solidFill>
                  <a:srgbClr val="0070C0"/>
                </a:solidFill>
                <a:latin typeface="+mn-ea"/>
                <a:ea typeface="+mn-ea"/>
              </a:rPr>
              <a:t>충분한 </a:t>
            </a:r>
            <a:r>
              <a:rPr lang="ko-KR" altLang="en-US" sz="1000" b="1" spc="-150" dirty="0" err="1">
                <a:solidFill>
                  <a:srgbClr val="0070C0"/>
                </a:solidFill>
                <a:latin typeface="+mn-ea"/>
                <a:ea typeface="+mn-ea"/>
              </a:rPr>
              <a:t>자습시간을</a:t>
            </a:r>
            <a:r>
              <a:rPr lang="ko-KR" altLang="en-US" sz="1000" b="1" spc="-150" dirty="0">
                <a:solidFill>
                  <a:srgbClr val="0070C0"/>
                </a:solidFill>
                <a:latin typeface="+mn-ea"/>
                <a:ea typeface="+mn-ea"/>
              </a:rPr>
              <a:t> 확보</a:t>
            </a:r>
            <a:r>
              <a:rPr lang="ko-KR" altLang="en-US" sz="1000" spc="-150" dirty="0">
                <a:latin typeface="+mn-ea"/>
                <a:ea typeface="+mn-ea"/>
              </a:rPr>
              <a:t>할 수 있습니다</a:t>
            </a:r>
            <a:r>
              <a:rPr lang="en-US" altLang="ko-KR" sz="10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24211F6-9D6D-40A3-88CC-2B445B096C4A}"/>
              </a:ext>
            </a:extLst>
          </p:cNvPr>
          <p:cNvSpPr txBox="1"/>
          <p:nvPr/>
        </p:nvSpPr>
        <p:spPr>
          <a:xfrm>
            <a:off x="3893124" y="730732"/>
            <a:ext cx="23224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50" dirty="0">
                <a:latin typeface="+mn-ea"/>
                <a:ea typeface="+mn-ea"/>
              </a:rPr>
              <a:t>러셀</a:t>
            </a:r>
            <a:r>
              <a:rPr lang="en-US" altLang="ko-KR" sz="1100" b="1" spc="-150" dirty="0">
                <a:latin typeface="+mn-ea"/>
                <a:ea typeface="+mn-ea"/>
              </a:rPr>
              <a:t>CORE </a:t>
            </a:r>
            <a:r>
              <a:rPr lang="ko-KR" altLang="en-US" sz="1100" b="1" spc="-150" dirty="0">
                <a:latin typeface="+mn-ea"/>
                <a:ea typeface="+mn-ea"/>
              </a:rPr>
              <a:t>광주</a:t>
            </a:r>
            <a:r>
              <a:rPr lang="en-US" altLang="ko-KR" sz="1100" b="1" spc="-150" dirty="0">
                <a:latin typeface="+mn-ea"/>
                <a:ea typeface="+mn-ea"/>
              </a:rPr>
              <a:t> </a:t>
            </a:r>
            <a:r>
              <a:rPr lang="ko-KR" altLang="en-US" sz="1100" b="1" spc="-150" dirty="0">
                <a:latin typeface="+mn-ea"/>
                <a:ea typeface="+mn-ea"/>
              </a:rPr>
              <a:t>재수종합반은</a:t>
            </a:r>
            <a:endParaRPr lang="en-US" altLang="ko-KR" sz="1100" b="1" spc="-150" dirty="0">
              <a:latin typeface="+mn-ea"/>
              <a:ea typeface="+mn-ea"/>
            </a:endParaRPr>
          </a:p>
          <a:p>
            <a:pPr algn="ctr"/>
            <a:r>
              <a:rPr lang="ko-KR" altLang="en-US" sz="1100" b="1" spc="-150" dirty="0">
                <a:latin typeface="+mn-ea"/>
                <a:ea typeface="+mn-ea"/>
              </a:rPr>
              <a:t>최소 의무수업으로 </a:t>
            </a:r>
            <a:r>
              <a:rPr lang="ko-KR" altLang="en-US" sz="1100" b="1" spc="-150" dirty="0">
                <a:solidFill>
                  <a:srgbClr val="0070C0"/>
                </a:solidFill>
                <a:latin typeface="+mn-ea"/>
                <a:ea typeface="+mn-ea"/>
              </a:rPr>
              <a:t>충분한 </a:t>
            </a:r>
            <a:r>
              <a:rPr lang="ko-KR" altLang="en-US" sz="1100" b="1" spc="-150" dirty="0" err="1">
                <a:solidFill>
                  <a:srgbClr val="0070C0"/>
                </a:solidFill>
                <a:latin typeface="+mn-ea"/>
                <a:ea typeface="+mn-ea"/>
              </a:rPr>
              <a:t>자습시간이</a:t>
            </a:r>
            <a:r>
              <a:rPr lang="ko-KR" altLang="en-US" sz="1100" b="1" spc="-150" dirty="0">
                <a:solidFill>
                  <a:srgbClr val="0070C0"/>
                </a:solidFill>
                <a:latin typeface="+mn-ea"/>
                <a:ea typeface="+mn-ea"/>
              </a:rPr>
              <a:t> 확보</a:t>
            </a:r>
            <a:r>
              <a:rPr lang="ko-KR" altLang="en-US" sz="1100" b="1" spc="-150" dirty="0">
                <a:latin typeface="+mn-ea"/>
                <a:ea typeface="+mn-ea"/>
              </a:rPr>
              <a:t>되는 </a:t>
            </a:r>
            <a:r>
              <a:rPr lang="ko-KR" altLang="en-US" sz="1100" b="1" spc="-150" dirty="0" err="1">
                <a:solidFill>
                  <a:srgbClr val="0070C0"/>
                </a:solidFill>
                <a:latin typeface="+mn-ea"/>
                <a:ea typeface="+mn-ea"/>
              </a:rPr>
              <a:t>슬림한</a:t>
            </a:r>
            <a:r>
              <a:rPr lang="ko-KR" altLang="en-US" sz="1100" b="1" spc="-15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100" b="1" spc="-150" dirty="0" err="1">
                <a:solidFill>
                  <a:srgbClr val="0070C0"/>
                </a:solidFill>
                <a:latin typeface="+mn-ea"/>
                <a:ea typeface="+mn-ea"/>
              </a:rPr>
              <a:t>종합반</a:t>
            </a:r>
            <a:r>
              <a:rPr lang="ko-KR" altLang="en-US" sz="1100" b="1" spc="-150" dirty="0" err="1">
                <a:latin typeface="+mn-ea"/>
                <a:ea typeface="+mn-ea"/>
              </a:rPr>
              <a:t>입니다</a:t>
            </a:r>
            <a:r>
              <a:rPr lang="en-US" altLang="ko-KR" sz="1100" b="1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15D2CE2-519E-4012-B8D9-01CEEB024741}"/>
              </a:ext>
            </a:extLst>
          </p:cNvPr>
          <p:cNvSpPr txBox="1"/>
          <p:nvPr/>
        </p:nvSpPr>
        <p:spPr>
          <a:xfrm>
            <a:off x="4316171" y="1937001"/>
            <a:ext cx="18984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(*</a:t>
            </a:r>
            <a:r>
              <a:rPr lang="ko-KR" altLang="en-US" sz="700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기존 </a:t>
            </a:r>
            <a:r>
              <a:rPr lang="ko-KR" altLang="en-US" sz="700" spc="-15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종합반</a:t>
            </a:r>
            <a:r>
              <a:rPr lang="ko-KR" altLang="en-US" sz="700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700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30T~42T </a:t>
            </a:r>
            <a:r>
              <a:rPr lang="ko-KR" altLang="en-US" sz="700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대비 러셀 </a:t>
            </a:r>
            <a:r>
              <a:rPr lang="ko-KR" altLang="en-US" sz="700" spc="-15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종합반</a:t>
            </a:r>
            <a:r>
              <a:rPr lang="ko-KR" altLang="en-US" sz="700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700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21T </a:t>
            </a:r>
            <a:r>
              <a:rPr lang="ko-KR" altLang="en-US" sz="700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비교 시</a:t>
            </a:r>
            <a:r>
              <a:rPr lang="en-US" altLang="ko-KR" sz="700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59927C1-844C-42C2-9279-A88F67A7AB82}"/>
              </a:ext>
            </a:extLst>
          </p:cNvPr>
          <p:cNvSpPr txBox="1"/>
          <p:nvPr/>
        </p:nvSpPr>
        <p:spPr>
          <a:xfrm>
            <a:off x="3624090" y="2348880"/>
            <a:ext cx="3167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50" b="1" spc="-150" dirty="0">
                <a:latin typeface="+mn-ea"/>
                <a:ea typeface="+mn-ea"/>
              </a:rPr>
              <a:t>| </a:t>
            </a:r>
            <a:r>
              <a:rPr lang="ko-KR" altLang="en-US" sz="1050" b="1" spc="-150" dirty="0">
                <a:latin typeface="+mn-ea"/>
                <a:ea typeface="+mn-ea"/>
              </a:rPr>
              <a:t>필수 수업</a:t>
            </a:r>
            <a:endParaRPr lang="en-US" altLang="ko-KR" sz="1050" b="1" spc="-150" dirty="0">
              <a:latin typeface="+mn-ea"/>
              <a:ea typeface="+mn-ea"/>
            </a:endParaRPr>
          </a:p>
        </p:txBody>
      </p:sp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5F2ECB9A-9432-49D4-A363-26E8FB345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800220"/>
              </p:ext>
            </p:extLst>
          </p:nvPr>
        </p:nvGraphicFramePr>
        <p:xfrm>
          <a:off x="3671051" y="2611361"/>
          <a:ext cx="2832827" cy="7270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5155">
                  <a:extLst>
                    <a:ext uri="{9D8B030D-6E8A-4147-A177-3AD203B41FA5}">
                      <a16:colId xmlns:a16="http://schemas.microsoft.com/office/drawing/2014/main" val="2695720321"/>
                    </a:ext>
                  </a:extLst>
                </a:gridCol>
                <a:gridCol w="556918">
                  <a:extLst>
                    <a:ext uri="{9D8B030D-6E8A-4147-A177-3AD203B41FA5}">
                      <a16:colId xmlns:a16="http://schemas.microsoft.com/office/drawing/2014/main" val="1537969536"/>
                    </a:ext>
                  </a:extLst>
                </a:gridCol>
                <a:gridCol w="556918">
                  <a:extLst>
                    <a:ext uri="{9D8B030D-6E8A-4147-A177-3AD203B41FA5}">
                      <a16:colId xmlns:a16="http://schemas.microsoft.com/office/drawing/2014/main" val="2985470919"/>
                    </a:ext>
                  </a:extLst>
                </a:gridCol>
                <a:gridCol w="556918">
                  <a:extLst>
                    <a:ext uri="{9D8B030D-6E8A-4147-A177-3AD203B41FA5}">
                      <a16:colId xmlns:a16="http://schemas.microsoft.com/office/drawing/2014/main" val="3614122197"/>
                    </a:ext>
                  </a:extLst>
                </a:gridCol>
                <a:gridCol w="556918">
                  <a:extLst>
                    <a:ext uri="{9D8B030D-6E8A-4147-A177-3AD203B41FA5}">
                      <a16:colId xmlns:a16="http://schemas.microsoft.com/office/drawing/2014/main" val="3381726096"/>
                    </a:ext>
                  </a:extLst>
                </a:gridCol>
              </a:tblGrid>
              <a:tr h="3612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150" dirty="0">
                          <a:solidFill>
                            <a:schemeClr val="tx1"/>
                          </a:solidFill>
                        </a:rPr>
                        <a:t>과목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-15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국어</a:t>
                      </a:r>
                      <a:endParaRPr kumimoji="0" lang="ko-KR" altLang="en-US" sz="900" b="1" i="0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-15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수학</a:t>
                      </a:r>
                      <a:endParaRPr kumimoji="0" lang="ko-KR" altLang="en-US" sz="900" b="1" i="0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영어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-15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탐구</a:t>
                      </a:r>
                      <a:r>
                        <a:rPr kumimoji="0" lang="en-US" altLang="ko-KR" sz="900" b="1" i="0" u="none" strike="noStrike" kern="1200" cap="none" spc="-15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(2)</a:t>
                      </a:r>
                      <a:endParaRPr kumimoji="0" lang="ko-KR" altLang="en-US" sz="900" b="1" i="0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619784"/>
                  </a:ext>
                </a:extLst>
              </a:tr>
              <a:tr h="3612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spc="-150" dirty="0">
                          <a:solidFill>
                            <a:schemeClr val="tx1"/>
                          </a:solidFill>
                        </a:rPr>
                        <a:t>주간</a:t>
                      </a:r>
                      <a:endParaRPr lang="en-US" altLang="ko-KR" sz="900" spc="-15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spc="-150" dirty="0">
                          <a:solidFill>
                            <a:schemeClr val="tx1"/>
                          </a:solidFill>
                        </a:rPr>
                        <a:t> 수업시간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150">
                          <a:solidFill>
                            <a:schemeClr val="tx1"/>
                          </a:solidFill>
                        </a:rPr>
                        <a:t>3.5T</a:t>
                      </a:r>
                      <a:endParaRPr lang="ko-KR" altLang="en-US" sz="900" spc="-1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spc="-150">
                          <a:solidFill>
                            <a:schemeClr val="tx1"/>
                          </a:solidFill>
                        </a:rPr>
                        <a:t>7T</a:t>
                      </a:r>
                      <a:endParaRPr lang="ko-KR" altLang="en-US" sz="900" spc="-1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spc="-15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en-US" altLang="ko-KR" sz="900" spc="-15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en-US" altLang="ko-KR" sz="900" spc="-150">
                          <a:solidFill>
                            <a:schemeClr val="tx1"/>
                          </a:solidFill>
                        </a:rPr>
                        <a:t>T</a:t>
                      </a:r>
                      <a:endParaRPr lang="ko-KR" altLang="en-US" sz="900" spc="-1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spc="-150" dirty="0">
                          <a:solidFill>
                            <a:schemeClr val="tx1"/>
                          </a:solidFill>
                        </a:rPr>
                        <a:t>7T</a:t>
                      </a:r>
                      <a:endParaRPr lang="ko-KR" altLang="en-US" sz="900" spc="-1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266703"/>
                  </a:ext>
                </a:extLst>
              </a:tr>
            </a:tbl>
          </a:graphicData>
        </a:graphic>
      </p:graphicFrame>
      <p:sp>
        <p:nvSpPr>
          <p:cNvPr id="72" name="순서도: 수행의 시작/종료 71">
            <a:extLst>
              <a:ext uri="{FF2B5EF4-FFF2-40B4-BE49-F238E27FC236}">
                <a16:creationId xmlns:a16="http://schemas.microsoft.com/office/drawing/2014/main" id="{1FB11322-E9F5-48C9-B26C-F7C7E5C79641}"/>
              </a:ext>
            </a:extLst>
          </p:cNvPr>
          <p:cNvSpPr/>
          <p:nvPr/>
        </p:nvSpPr>
        <p:spPr>
          <a:xfrm>
            <a:off x="4892138" y="3470425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947D3AC3-2FA9-4AD1-B07A-B80A3CAF072F}"/>
              </a:ext>
            </a:extLst>
          </p:cNvPr>
          <p:cNvSpPr>
            <a:spLocks noChangeAspect="1"/>
          </p:cNvSpPr>
          <p:nvPr/>
        </p:nvSpPr>
        <p:spPr>
          <a:xfrm>
            <a:off x="5104902" y="3470425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687383E0-0D8D-4DAD-B355-637FCA8A64C5}"/>
              </a:ext>
            </a:extLst>
          </p:cNvPr>
          <p:cNvSpPr>
            <a:spLocks noChangeAspect="1"/>
          </p:cNvSpPr>
          <p:nvPr/>
        </p:nvSpPr>
        <p:spPr>
          <a:xfrm>
            <a:off x="5188511" y="3470425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21A22F-51EF-4577-9DD3-2B9D012E098D}"/>
              </a:ext>
            </a:extLst>
          </p:cNvPr>
          <p:cNvSpPr txBox="1"/>
          <p:nvPr/>
        </p:nvSpPr>
        <p:spPr>
          <a:xfrm>
            <a:off x="3595410" y="2136051"/>
            <a:ext cx="4494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#1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4C7B8D50-518F-4CF7-B6B7-BE52CF6CA279}"/>
              </a:ext>
            </a:extLst>
          </p:cNvPr>
          <p:cNvSpPr/>
          <p:nvPr/>
        </p:nvSpPr>
        <p:spPr>
          <a:xfrm>
            <a:off x="3474818" y="201368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15ACBFA-EB2C-4224-B636-3198DCB191E6}"/>
              </a:ext>
            </a:extLst>
          </p:cNvPr>
          <p:cNvSpPr/>
          <p:nvPr/>
        </p:nvSpPr>
        <p:spPr bwMode="auto">
          <a:xfrm>
            <a:off x="3568748" y="2166085"/>
            <a:ext cx="3034344" cy="1486337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12065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DB67D3-2E8F-4EEA-AF33-B6BE6E6F877C}"/>
              </a:ext>
            </a:extLst>
          </p:cNvPr>
          <p:cNvSpPr/>
          <p:nvPr/>
        </p:nvSpPr>
        <p:spPr>
          <a:xfrm>
            <a:off x="213815" y="620685"/>
            <a:ext cx="3012579" cy="345638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종합반</a:t>
            </a:r>
            <a:r>
              <a:rPr lang="ko-KR" altLang="en-US" b="0" dirty="0"/>
              <a:t> </a:t>
            </a:r>
            <a:r>
              <a:rPr lang="en-US" altLang="ko-KR" b="0" dirty="0"/>
              <a:t>MO)</a:t>
            </a:r>
            <a:endParaRPr lang="ko-KR" altLang="en-US" b="0" dirty="0"/>
          </a:p>
        </p:txBody>
      </p:sp>
      <p:sp>
        <p:nvSpPr>
          <p:cNvPr id="50" name="Fill">
            <a:extLst>
              <a:ext uri="{FF2B5EF4-FFF2-40B4-BE49-F238E27FC236}">
                <a16:creationId xmlns:a16="http://schemas.microsoft.com/office/drawing/2014/main" id="{AAD659C4-6E83-4B78-B373-D4979E946157}"/>
              </a:ext>
            </a:extLst>
          </p:cNvPr>
          <p:cNvSpPr>
            <a:spLocks/>
          </p:cNvSpPr>
          <p:nvPr/>
        </p:nvSpPr>
        <p:spPr bwMode="auto">
          <a:xfrm rot="5400000">
            <a:off x="1589048" y="3067883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59927C1-844C-42C2-9279-A88F67A7AB82}"/>
              </a:ext>
            </a:extLst>
          </p:cNvPr>
          <p:cNvSpPr txBox="1"/>
          <p:nvPr/>
        </p:nvSpPr>
        <p:spPr>
          <a:xfrm>
            <a:off x="237455" y="836712"/>
            <a:ext cx="3167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50" b="1" spc="-150" dirty="0">
                <a:latin typeface="+mn-ea"/>
                <a:ea typeface="+mn-ea"/>
              </a:rPr>
              <a:t>| </a:t>
            </a:r>
            <a:r>
              <a:rPr lang="ko-KR" altLang="en-US" sz="1050" b="1" spc="-150" dirty="0">
                <a:latin typeface="+mn-ea"/>
                <a:ea typeface="+mn-ea"/>
              </a:rPr>
              <a:t>필수 수업</a:t>
            </a:r>
            <a:r>
              <a:rPr lang="en-US" altLang="ko-KR" sz="1050" b="1" spc="-150" dirty="0">
                <a:latin typeface="+mn-ea"/>
                <a:ea typeface="+mn-ea"/>
              </a:rPr>
              <a:t>(TEST)</a:t>
            </a:r>
          </a:p>
        </p:txBody>
      </p:sp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5F2ECB9A-9432-49D4-A363-26E8FB345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240101"/>
              </p:ext>
            </p:extLst>
          </p:nvPr>
        </p:nvGraphicFramePr>
        <p:xfrm>
          <a:off x="322516" y="1099193"/>
          <a:ext cx="2788961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2767">
                  <a:extLst>
                    <a:ext uri="{9D8B030D-6E8A-4147-A177-3AD203B41FA5}">
                      <a16:colId xmlns:a16="http://schemas.microsoft.com/office/drawing/2014/main" val="2695720321"/>
                    </a:ext>
                  </a:extLst>
                </a:gridCol>
                <a:gridCol w="1260562">
                  <a:extLst>
                    <a:ext uri="{9D8B030D-6E8A-4147-A177-3AD203B41FA5}">
                      <a16:colId xmlns:a16="http://schemas.microsoft.com/office/drawing/2014/main" val="1537969536"/>
                    </a:ext>
                  </a:extLst>
                </a:gridCol>
                <a:gridCol w="925632">
                  <a:extLst>
                    <a:ext uri="{9D8B030D-6E8A-4147-A177-3AD203B41FA5}">
                      <a16:colId xmlns:a16="http://schemas.microsoft.com/office/drawing/2014/main" val="2985470919"/>
                    </a:ext>
                  </a:extLst>
                </a:gridCol>
              </a:tblGrid>
              <a:tr h="3612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150" dirty="0">
                          <a:solidFill>
                            <a:schemeClr val="tx1"/>
                          </a:solidFill>
                        </a:rPr>
                        <a:t>과목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-15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국어</a:t>
                      </a:r>
                      <a:r>
                        <a:rPr kumimoji="0" lang="en-US" altLang="ko-KR" sz="900" b="1" i="0" u="none" strike="noStrike" kern="1200" cap="none" spc="-15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1" i="0" u="none" strike="noStrike" kern="1200" cap="none" spc="-15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수학</a:t>
                      </a:r>
                      <a:r>
                        <a:rPr kumimoji="0" lang="en-US" altLang="ko-KR" sz="900" b="1" i="0" u="none" strike="noStrike" kern="1200" cap="none" spc="-15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1" i="0" u="none" strike="noStrike" kern="1200" cap="none" spc="-15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영어</a:t>
                      </a:r>
                      <a:r>
                        <a:rPr kumimoji="0" lang="en-US" altLang="ko-KR" sz="900" b="1" i="0" u="none" strike="noStrike" kern="1200" cap="none" spc="-15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1" i="0" u="none" strike="noStrike" kern="1200" cap="none" spc="-15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탐구 </a:t>
                      </a:r>
                      <a:r>
                        <a:rPr kumimoji="0" lang="en-US" altLang="ko-KR" sz="900" b="1" i="0" u="none" strike="noStrike" kern="1200" cap="none" spc="-15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TEST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-15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1" i="0" u="none" strike="noStrike" kern="1200" cap="none" spc="-15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일일</a:t>
                      </a:r>
                      <a:r>
                        <a:rPr kumimoji="0" lang="en-US" altLang="ko-KR" sz="900" b="1" i="0" u="none" strike="noStrike" kern="1200" cap="none" spc="-15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1" i="0" u="none" strike="noStrike" kern="1200" cap="none" spc="-15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주간</a:t>
                      </a:r>
                      <a:r>
                        <a:rPr kumimoji="0" lang="en-US" altLang="ko-KR" sz="900" b="1" i="0" u="none" strike="noStrike" kern="1200" cap="none" spc="-15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kumimoji="0" lang="ko-KR" altLang="en-US" sz="900" b="1" i="0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수업명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619784"/>
                  </a:ext>
                </a:extLst>
              </a:tr>
              <a:tr h="3612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spc="-150" dirty="0">
                          <a:solidFill>
                            <a:schemeClr val="tx1"/>
                          </a:solidFill>
                        </a:rPr>
                        <a:t>주간</a:t>
                      </a:r>
                      <a:endParaRPr lang="en-US" altLang="ko-KR" sz="900" spc="-15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spc="-150" dirty="0">
                          <a:solidFill>
                            <a:schemeClr val="tx1"/>
                          </a:solidFill>
                        </a:rPr>
                        <a:t> 수업시간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9T</a:t>
                      </a:r>
                      <a:endParaRPr kumimoji="0" lang="ko-KR" altLang="en-US" sz="900" b="0" i="0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2.5T</a:t>
                      </a:r>
                      <a:endParaRPr kumimoji="0" lang="ko-KR" altLang="en-US" sz="900" b="0" i="0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266703"/>
                  </a:ext>
                </a:extLst>
              </a:tr>
            </a:tbl>
          </a:graphicData>
        </a:graphic>
      </p:graphicFrame>
      <p:sp>
        <p:nvSpPr>
          <p:cNvPr id="72" name="순서도: 수행의 시작/종료 71">
            <a:extLst>
              <a:ext uri="{FF2B5EF4-FFF2-40B4-BE49-F238E27FC236}">
                <a16:creationId xmlns:a16="http://schemas.microsoft.com/office/drawing/2014/main" id="{1FB11322-E9F5-48C9-B26C-F7C7E5C79641}"/>
              </a:ext>
            </a:extLst>
          </p:cNvPr>
          <p:cNvSpPr/>
          <p:nvPr/>
        </p:nvSpPr>
        <p:spPr>
          <a:xfrm>
            <a:off x="1505503" y="1958257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947D3AC3-2FA9-4AD1-B07A-B80A3CAF072F}"/>
              </a:ext>
            </a:extLst>
          </p:cNvPr>
          <p:cNvSpPr>
            <a:spLocks noChangeAspect="1"/>
          </p:cNvSpPr>
          <p:nvPr/>
        </p:nvSpPr>
        <p:spPr>
          <a:xfrm>
            <a:off x="1718267" y="1958257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687383E0-0D8D-4DAD-B355-637FCA8A64C5}"/>
              </a:ext>
            </a:extLst>
          </p:cNvPr>
          <p:cNvSpPr>
            <a:spLocks noChangeAspect="1"/>
          </p:cNvSpPr>
          <p:nvPr/>
        </p:nvSpPr>
        <p:spPr>
          <a:xfrm>
            <a:off x="1801876" y="1958257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2F30BC-25FF-4A91-959B-17AD3C25CA3C}"/>
              </a:ext>
            </a:extLst>
          </p:cNvPr>
          <p:cNvSpPr txBox="1"/>
          <p:nvPr/>
        </p:nvSpPr>
        <p:spPr>
          <a:xfrm>
            <a:off x="237455" y="2348880"/>
            <a:ext cx="3167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50" b="1" spc="-150" dirty="0">
                <a:latin typeface="+mn-ea"/>
                <a:ea typeface="+mn-ea"/>
              </a:rPr>
              <a:t>| </a:t>
            </a:r>
            <a:r>
              <a:rPr lang="ko-KR" altLang="en-US" sz="1050" b="1" spc="-150" dirty="0">
                <a:latin typeface="+mn-ea"/>
                <a:ea typeface="+mn-ea"/>
              </a:rPr>
              <a:t>선택 수업</a:t>
            </a: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59C6BE12-B603-47C8-A44F-056C5D9074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196803"/>
              </p:ext>
            </p:extLst>
          </p:nvPr>
        </p:nvGraphicFramePr>
        <p:xfrm>
          <a:off x="322516" y="2611361"/>
          <a:ext cx="2820353" cy="7270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5155">
                  <a:extLst>
                    <a:ext uri="{9D8B030D-6E8A-4147-A177-3AD203B41FA5}">
                      <a16:colId xmlns:a16="http://schemas.microsoft.com/office/drawing/2014/main" val="2695720321"/>
                    </a:ext>
                  </a:extLst>
                </a:gridCol>
                <a:gridCol w="712961">
                  <a:extLst>
                    <a:ext uri="{9D8B030D-6E8A-4147-A177-3AD203B41FA5}">
                      <a16:colId xmlns:a16="http://schemas.microsoft.com/office/drawing/2014/main" val="1537969536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985470919"/>
                    </a:ext>
                  </a:extLst>
                </a:gridCol>
                <a:gridCol w="782157">
                  <a:extLst>
                    <a:ext uri="{9D8B030D-6E8A-4147-A177-3AD203B41FA5}">
                      <a16:colId xmlns:a16="http://schemas.microsoft.com/office/drawing/2014/main" val="4244517974"/>
                    </a:ext>
                  </a:extLst>
                </a:gridCol>
              </a:tblGrid>
              <a:tr h="3612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150" dirty="0">
                          <a:solidFill>
                            <a:schemeClr val="tx1"/>
                          </a:solidFill>
                        </a:rPr>
                        <a:t>과목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150" dirty="0">
                          <a:solidFill>
                            <a:schemeClr val="tx1"/>
                          </a:solidFill>
                        </a:rPr>
                        <a:t>국어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수학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논술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619784"/>
                  </a:ext>
                </a:extLst>
              </a:tr>
              <a:tr h="3612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spc="-150" dirty="0">
                          <a:solidFill>
                            <a:schemeClr val="tx1"/>
                          </a:solidFill>
                        </a:rPr>
                        <a:t>주간</a:t>
                      </a:r>
                      <a:endParaRPr lang="en-US" altLang="ko-KR" sz="900" spc="-15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spc="-150" dirty="0">
                          <a:solidFill>
                            <a:schemeClr val="tx1"/>
                          </a:solidFill>
                        </a:rPr>
                        <a:t> 수업시간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150" dirty="0">
                          <a:solidFill>
                            <a:schemeClr val="tx1"/>
                          </a:solidFill>
                        </a:rPr>
                        <a:t>3.5T</a:t>
                      </a:r>
                      <a:endParaRPr lang="ko-KR" altLang="en-US" sz="900" spc="-1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spc="-150" dirty="0">
                          <a:solidFill>
                            <a:schemeClr val="tx1"/>
                          </a:solidFill>
                        </a:rPr>
                        <a:t>3.5T</a:t>
                      </a:r>
                      <a:endParaRPr lang="ko-KR" altLang="en-US" sz="900" spc="-1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spc="-150" dirty="0">
                          <a:solidFill>
                            <a:schemeClr val="tx1"/>
                          </a:solidFill>
                        </a:rPr>
                        <a:t>3.5T</a:t>
                      </a:r>
                      <a:endParaRPr lang="ko-KR" altLang="en-US" sz="900" spc="-1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266703"/>
                  </a:ext>
                </a:extLst>
              </a:tr>
            </a:tbl>
          </a:graphicData>
        </a:graphic>
      </p:graphicFrame>
      <p:sp>
        <p:nvSpPr>
          <p:cNvPr id="37" name="순서도: 수행의 시작/종료 36">
            <a:extLst>
              <a:ext uri="{FF2B5EF4-FFF2-40B4-BE49-F238E27FC236}">
                <a16:creationId xmlns:a16="http://schemas.microsoft.com/office/drawing/2014/main" id="{F60F1093-336F-4E75-9748-06A43134FE1F}"/>
              </a:ext>
            </a:extLst>
          </p:cNvPr>
          <p:cNvSpPr/>
          <p:nvPr/>
        </p:nvSpPr>
        <p:spPr>
          <a:xfrm>
            <a:off x="1505503" y="3470425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27E234E-9EFE-4D9A-A717-9EE982667368}"/>
              </a:ext>
            </a:extLst>
          </p:cNvPr>
          <p:cNvSpPr>
            <a:spLocks noChangeAspect="1"/>
          </p:cNvSpPr>
          <p:nvPr/>
        </p:nvSpPr>
        <p:spPr>
          <a:xfrm>
            <a:off x="1718267" y="3470425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B93E38B8-DD91-46F1-BE06-29CA90EF5932}"/>
              </a:ext>
            </a:extLst>
          </p:cNvPr>
          <p:cNvSpPr>
            <a:spLocks noChangeAspect="1"/>
          </p:cNvSpPr>
          <p:nvPr/>
        </p:nvSpPr>
        <p:spPr>
          <a:xfrm>
            <a:off x="1801876" y="3470425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284ACBF-A771-470A-8F89-3F84A83047C4}"/>
              </a:ext>
            </a:extLst>
          </p:cNvPr>
          <p:cNvSpPr txBox="1"/>
          <p:nvPr/>
        </p:nvSpPr>
        <p:spPr>
          <a:xfrm>
            <a:off x="228168" y="645177"/>
            <a:ext cx="4494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#2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A146888-A035-4273-B5CB-0F94F72E397E}"/>
              </a:ext>
            </a:extLst>
          </p:cNvPr>
          <p:cNvSpPr txBox="1"/>
          <p:nvPr/>
        </p:nvSpPr>
        <p:spPr>
          <a:xfrm>
            <a:off x="228168" y="2191531"/>
            <a:ext cx="4494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#3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8463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종합반</a:t>
            </a:r>
            <a:r>
              <a:rPr lang="ko-KR" altLang="en-US" b="0" dirty="0"/>
              <a:t>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896945"/>
              </p:ext>
            </p:extLst>
          </p:nvPr>
        </p:nvGraphicFramePr>
        <p:xfrm>
          <a:off x="8104412" y="211913"/>
          <a:ext cx="1800000" cy="1152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4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수업 안내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937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학원명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적용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9128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CORE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광주학원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재수종합반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우선선발 내용과 동일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강사진 노출 순서는 하단의 표 참고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7982467"/>
                  </a:ext>
                </a:extLst>
              </a:tr>
            </a:tbl>
          </a:graphicData>
        </a:graphic>
      </p:graphicFrame>
      <p:sp>
        <p:nvSpPr>
          <p:cNvPr id="52" name="직사각형 51">
            <a:extLst>
              <a:ext uri="{FF2B5EF4-FFF2-40B4-BE49-F238E27FC236}">
                <a16:creationId xmlns:a16="http://schemas.microsoft.com/office/drawing/2014/main" id="{BBFC93C8-76EB-4A55-89F3-24E826CAFC23}"/>
              </a:ext>
            </a:extLst>
          </p:cNvPr>
          <p:cNvSpPr/>
          <p:nvPr/>
        </p:nvSpPr>
        <p:spPr>
          <a:xfrm>
            <a:off x="848544" y="4468722"/>
            <a:ext cx="237785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 학원 운영에 따라 출강 선생님은 변경될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5C2078-5EF4-48FB-8720-F289C130C4A9}"/>
              </a:ext>
            </a:extLst>
          </p:cNvPr>
          <p:cNvSpPr/>
          <p:nvPr/>
        </p:nvSpPr>
        <p:spPr>
          <a:xfrm>
            <a:off x="213815" y="620686"/>
            <a:ext cx="3012579" cy="432048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Fill">
            <a:extLst>
              <a:ext uri="{FF2B5EF4-FFF2-40B4-BE49-F238E27FC236}">
                <a16:creationId xmlns:a16="http://schemas.microsoft.com/office/drawing/2014/main" id="{A5D3F91E-B953-4ECE-96C7-8A23FCE107AA}"/>
              </a:ext>
            </a:extLst>
          </p:cNvPr>
          <p:cNvSpPr>
            <a:spLocks/>
          </p:cNvSpPr>
          <p:nvPr/>
        </p:nvSpPr>
        <p:spPr bwMode="auto">
          <a:xfrm rot="5400000">
            <a:off x="1634982" y="393856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F17F6A-407A-4111-955C-0BB740D856C6}"/>
              </a:ext>
            </a:extLst>
          </p:cNvPr>
          <p:cNvSpPr txBox="1"/>
          <p:nvPr/>
        </p:nvSpPr>
        <p:spPr>
          <a:xfrm>
            <a:off x="200473" y="1504950"/>
            <a:ext cx="2976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solidFill>
                  <a:srgbClr val="0070C0"/>
                </a:solidFill>
                <a:latin typeface="+mn-ea"/>
                <a:ea typeface="+mn-ea"/>
              </a:rPr>
              <a:t>러셀 </a:t>
            </a:r>
            <a:r>
              <a:rPr lang="ko-KR" altLang="en-US" sz="1000" b="1" spc="-150" dirty="0" err="1">
                <a:solidFill>
                  <a:srgbClr val="0070C0"/>
                </a:solidFill>
                <a:latin typeface="+mn-ea"/>
                <a:ea typeface="+mn-ea"/>
              </a:rPr>
              <a:t>강남∙대치∙기숙</a:t>
            </a:r>
            <a:r>
              <a:rPr lang="ko-KR" altLang="en-US" sz="1000" b="1" spc="-150" dirty="0">
                <a:solidFill>
                  <a:srgbClr val="0070C0"/>
                </a:solidFill>
                <a:latin typeface="+mn-ea"/>
                <a:ea typeface="+mn-ea"/>
              </a:rPr>
              <a:t> 및 </a:t>
            </a:r>
            <a:r>
              <a:rPr lang="ko-KR" altLang="en-US" sz="1000" b="1" spc="-150" dirty="0" err="1">
                <a:solidFill>
                  <a:srgbClr val="0070C0"/>
                </a:solidFill>
                <a:latin typeface="+mn-ea"/>
                <a:ea typeface="+mn-ea"/>
              </a:rPr>
              <a:t>메가스터디</a:t>
            </a:r>
            <a:r>
              <a:rPr lang="ko-KR" altLang="en-US" sz="1000" b="1" spc="-150" dirty="0">
                <a:solidFill>
                  <a:srgbClr val="0070C0"/>
                </a:solidFill>
                <a:latin typeface="+mn-ea"/>
                <a:ea typeface="+mn-ea"/>
              </a:rPr>
              <a:t> 인강에 출강</a:t>
            </a:r>
            <a:r>
              <a:rPr lang="ko-KR" altLang="en-US" sz="1000" spc="-150" dirty="0">
                <a:latin typeface="+mn-ea"/>
                <a:ea typeface="+mn-ea"/>
              </a:rPr>
              <a:t>하는</a:t>
            </a:r>
            <a:br>
              <a:rPr lang="en-US" altLang="ko-KR" sz="1000" spc="-150" dirty="0">
                <a:latin typeface="+mn-ea"/>
                <a:ea typeface="+mn-ea"/>
              </a:rPr>
            </a:br>
            <a:r>
              <a:rPr lang="ko-KR" altLang="en-US" sz="1000" spc="-150" dirty="0">
                <a:latin typeface="+mn-ea"/>
                <a:ea typeface="+mn-ea"/>
              </a:rPr>
              <a:t>강사진의 </a:t>
            </a:r>
            <a:r>
              <a:rPr lang="ko-KR" altLang="en-US" sz="1000" b="1" spc="-150" dirty="0">
                <a:solidFill>
                  <a:srgbClr val="0070C0"/>
                </a:solidFill>
                <a:latin typeface="+mn-ea"/>
                <a:ea typeface="+mn-ea"/>
              </a:rPr>
              <a:t>현장 강의</a:t>
            </a:r>
            <a:r>
              <a:rPr lang="ko-KR" altLang="en-US" sz="1000" spc="-150" dirty="0">
                <a:latin typeface="+mn-ea"/>
                <a:ea typeface="+mn-ea"/>
              </a:rPr>
              <a:t>가 진행됩니다</a:t>
            </a:r>
            <a:r>
              <a:rPr lang="en-US" altLang="ko-KR" sz="10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835551-FE19-4D87-836A-836B203BC481}"/>
              </a:ext>
            </a:extLst>
          </p:cNvPr>
          <p:cNvSpPr txBox="1"/>
          <p:nvPr/>
        </p:nvSpPr>
        <p:spPr>
          <a:xfrm>
            <a:off x="200833" y="816953"/>
            <a:ext cx="3025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러셀</a:t>
            </a:r>
            <a:r>
              <a:rPr lang="en-US" altLang="ko-KR" sz="1200" b="1" spc="-150" dirty="0">
                <a:latin typeface="+mn-ea"/>
                <a:ea typeface="+mn-ea"/>
              </a:rPr>
              <a:t>CORE </a:t>
            </a:r>
            <a:r>
              <a:rPr lang="ko-KR" altLang="en-US" sz="1200" b="1" spc="-150" dirty="0">
                <a:latin typeface="+mn-ea"/>
                <a:ea typeface="+mn-ea"/>
              </a:rPr>
              <a:t>광주</a:t>
            </a:r>
            <a:r>
              <a:rPr lang="en-US" altLang="ko-KR" sz="1200" b="1" spc="-150" dirty="0">
                <a:latin typeface="+mn-ea"/>
                <a:ea typeface="+mn-ea"/>
              </a:rPr>
              <a:t> </a:t>
            </a:r>
            <a:r>
              <a:rPr lang="ko-KR" altLang="en-US" sz="1200" b="1" spc="-150" dirty="0">
                <a:latin typeface="+mn-ea"/>
                <a:ea typeface="+mn-ea"/>
              </a:rPr>
              <a:t>재수종합반은</a:t>
            </a:r>
            <a:endParaRPr lang="en-US" altLang="ko-KR" sz="1200" b="1" spc="-15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50" dirty="0" err="1">
                <a:solidFill>
                  <a:srgbClr val="0070C0"/>
                </a:solidFill>
                <a:latin typeface="+mn-ea"/>
                <a:ea typeface="+mn-ea"/>
              </a:rPr>
              <a:t>강의력과</a:t>
            </a:r>
            <a:r>
              <a:rPr lang="ko-KR" altLang="en-US" sz="1200" b="1" spc="-15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200" b="1" spc="-150" dirty="0" err="1">
                <a:solidFill>
                  <a:srgbClr val="0070C0"/>
                </a:solidFill>
                <a:latin typeface="+mn-ea"/>
                <a:ea typeface="+mn-ea"/>
              </a:rPr>
              <a:t>관리력을</a:t>
            </a:r>
            <a:r>
              <a:rPr lang="ko-KR" altLang="en-US" sz="1200" b="1" spc="-150" dirty="0">
                <a:solidFill>
                  <a:srgbClr val="0070C0"/>
                </a:solidFill>
                <a:latin typeface="+mn-ea"/>
                <a:ea typeface="+mn-ea"/>
              </a:rPr>
              <a:t> 갖춘</a:t>
            </a:r>
            <a:br>
              <a:rPr lang="en-US" altLang="ko-KR" sz="1200" b="1" spc="-150" dirty="0">
                <a:solidFill>
                  <a:srgbClr val="0070C0"/>
                </a:solidFill>
                <a:latin typeface="+mn-ea"/>
                <a:ea typeface="+mn-ea"/>
              </a:rPr>
            </a:br>
            <a:r>
              <a:rPr lang="ko-KR" altLang="en-US" sz="1200" b="1" spc="-150" dirty="0">
                <a:solidFill>
                  <a:srgbClr val="0070C0"/>
                </a:solidFill>
                <a:latin typeface="+mn-ea"/>
                <a:ea typeface="+mn-ea"/>
              </a:rPr>
              <a:t>힘 있는 강사진</a:t>
            </a:r>
            <a:r>
              <a:rPr lang="ko-KR" altLang="en-US" sz="1200" b="1" spc="-150" dirty="0">
                <a:latin typeface="+mn-ea"/>
                <a:ea typeface="+mn-ea"/>
              </a:rPr>
              <a:t>의 수업이 있습니다</a:t>
            </a:r>
            <a:r>
              <a:rPr lang="en-US" altLang="ko-KR" sz="1200" b="1" spc="-150" dirty="0">
                <a:latin typeface="+mn-ea"/>
                <a:ea typeface="+mn-ea"/>
              </a:rPr>
              <a:t>.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6AD935D-2CAF-4587-8996-839A426604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66506"/>
          <a:stretch/>
        </p:blipFill>
        <p:spPr>
          <a:xfrm>
            <a:off x="234057" y="1964318"/>
            <a:ext cx="2992338" cy="2328778"/>
          </a:xfrm>
          <a:prstGeom prst="rect">
            <a:avLst/>
          </a:prstGeom>
        </p:spPr>
      </p:pic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6FD768C-8CF9-4067-9B2B-E270628AB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022627"/>
              </p:ext>
            </p:extLst>
          </p:nvPr>
        </p:nvGraphicFramePr>
        <p:xfrm>
          <a:off x="3512840" y="1979950"/>
          <a:ext cx="5195316" cy="3718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5793">
                  <a:extLst>
                    <a:ext uri="{9D8B030D-6E8A-4147-A177-3AD203B41FA5}">
                      <a16:colId xmlns:a16="http://schemas.microsoft.com/office/drawing/2014/main" val="3826455002"/>
                    </a:ext>
                  </a:extLst>
                </a:gridCol>
                <a:gridCol w="524193">
                  <a:extLst>
                    <a:ext uri="{9D8B030D-6E8A-4147-A177-3AD203B41FA5}">
                      <a16:colId xmlns:a16="http://schemas.microsoft.com/office/drawing/2014/main" val="990226459"/>
                    </a:ext>
                  </a:extLst>
                </a:gridCol>
                <a:gridCol w="2056130">
                  <a:extLst>
                    <a:ext uri="{9D8B030D-6E8A-4147-A177-3AD203B41FA5}">
                      <a16:colId xmlns:a16="http://schemas.microsoft.com/office/drawing/2014/main" val="1180169790"/>
                    </a:ext>
                  </a:extLst>
                </a:gridCol>
                <a:gridCol w="785107">
                  <a:extLst>
                    <a:ext uri="{9D8B030D-6E8A-4147-A177-3AD203B41FA5}">
                      <a16:colId xmlns:a16="http://schemas.microsoft.com/office/drawing/2014/main" val="1650278726"/>
                    </a:ext>
                  </a:extLst>
                </a:gridCol>
                <a:gridCol w="1204093">
                  <a:extLst>
                    <a:ext uri="{9D8B030D-6E8A-4147-A177-3AD203B41FA5}">
                      <a16:colId xmlns:a16="http://schemas.microsoft.com/office/drawing/2014/main" val="3809234505"/>
                    </a:ext>
                  </a:extLst>
                </a:gridCol>
              </a:tblGrid>
              <a:tr h="3085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과목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강사명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학력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학교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전공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출강학원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강의형태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현장 강의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대치동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LIVE)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50395"/>
                  </a:ext>
                </a:extLst>
              </a:tr>
              <a:tr h="198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국어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정미나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서울대학교 국어교육과 졸업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러셀 강남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대치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현장 단과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615265"/>
                  </a:ext>
                </a:extLst>
              </a:tr>
              <a:tr h="198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국어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류현준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2022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년 수능 국어 만점자 배출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러셀 기숙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현장 단과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566650"/>
                  </a:ext>
                </a:extLst>
              </a:tr>
              <a:tr h="198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수학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박주혁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연세대학교 졸업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러셀 기숙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현장 단과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056323"/>
                  </a:ext>
                </a:extLst>
              </a:tr>
              <a:tr h="198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수학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김형민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내신부터 수능까지 완벽 학습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!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러셀 분당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현장 단과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535859"/>
                  </a:ext>
                </a:extLst>
              </a:tr>
              <a:tr h="198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수학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조성훈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서강대학교 교육대학원 수학교육 졸업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러셀 광주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현장 단과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72913"/>
                  </a:ext>
                </a:extLst>
              </a:tr>
              <a:tr h="198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수학 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윤성욱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연세대학교 수학교육과 석사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러셀 기숙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현장 단과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201387"/>
                  </a:ext>
                </a:extLst>
              </a:tr>
              <a:tr h="198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수학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손원재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고려대학교 수학과 졸업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러셀 기숙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현장 단과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369218"/>
                  </a:ext>
                </a:extLst>
              </a:tr>
              <a:tr h="198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영어 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김선덕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한국외국어대학교 영어학과 졸업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러셀 대치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현장 단과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342591"/>
                  </a:ext>
                </a:extLst>
              </a:tr>
              <a:tr h="198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영어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심규석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영국 뉴캐슬 대학교 대학원 졸업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러셀 목동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중계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현장 단과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4928"/>
                  </a:ext>
                </a:extLst>
              </a:tr>
              <a:tr h="198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물리학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강신영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연세대학교 졸업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러셀 기숙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현장 단과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4768789"/>
                  </a:ext>
                </a:extLst>
              </a:tr>
              <a:tr h="198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화학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김재권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한국교원대학교 화학교육과 졸업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러셀 강남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기숙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현장 단과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695888"/>
                  </a:ext>
                </a:extLst>
              </a:tr>
              <a:tr h="198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생명과학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황민준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서울대학교 생물교육과 졸업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러셀 강남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분당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현장 단과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8524255"/>
                  </a:ext>
                </a:extLst>
              </a:tr>
              <a:tr h="198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지구과학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양이석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연세대학교 지구천문대기학부 박사 수료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러셀 중계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현장 단과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973017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ECF75-BDA5-48BE-82C9-105F8F80018B}"/>
              </a:ext>
            </a:extLst>
          </p:cNvPr>
          <p:cNvSpPr/>
          <p:nvPr/>
        </p:nvSpPr>
        <p:spPr>
          <a:xfrm>
            <a:off x="829494" y="822087"/>
            <a:ext cx="935976" cy="252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B8AA2E8-682F-49EA-B0C8-B5371D06D0A0}"/>
              </a:ext>
            </a:extLst>
          </p:cNvPr>
          <p:cNvSpPr/>
          <p:nvPr/>
        </p:nvSpPr>
        <p:spPr>
          <a:xfrm>
            <a:off x="757486" y="72302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02D2BD0-B3F3-4A6E-AD21-14A98B075FFF}"/>
              </a:ext>
            </a:extLst>
          </p:cNvPr>
          <p:cNvSpPr/>
          <p:nvPr/>
        </p:nvSpPr>
        <p:spPr>
          <a:xfrm>
            <a:off x="297679" y="695584"/>
            <a:ext cx="2879210" cy="121633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572A16-5F79-41C6-A0F9-68BCF79D49EF}"/>
              </a:ext>
            </a:extLst>
          </p:cNvPr>
          <p:cNvSpPr/>
          <p:nvPr/>
        </p:nvSpPr>
        <p:spPr>
          <a:xfrm>
            <a:off x="225671" y="59652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B88F299-55F3-4010-90F8-297342B7D74B}"/>
              </a:ext>
            </a:extLst>
          </p:cNvPr>
          <p:cNvSpPr/>
          <p:nvPr/>
        </p:nvSpPr>
        <p:spPr>
          <a:xfrm>
            <a:off x="297679" y="1979950"/>
            <a:ext cx="2879210" cy="231314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66B2189-022F-4A98-AC3E-5CF8BA0E880C}"/>
              </a:ext>
            </a:extLst>
          </p:cNvPr>
          <p:cNvSpPr/>
          <p:nvPr/>
        </p:nvSpPr>
        <p:spPr>
          <a:xfrm>
            <a:off x="207895" y="203838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1DF011F-0578-4EBA-B57A-04845BF6CD5A}"/>
              </a:ext>
            </a:extLst>
          </p:cNvPr>
          <p:cNvGrpSpPr/>
          <p:nvPr/>
        </p:nvGrpSpPr>
        <p:grpSpPr>
          <a:xfrm>
            <a:off x="280951" y="4345490"/>
            <a:ext cx="2865324" cy="70838"/>
            <a:chOff x="4016896" y="2994487"/>
            <a:chExt cx="2865324" cy="125492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81711926-2FD3-4787-B116-417A2CED15EC}"/>
                </a:ext>
              </a:extLst>
            </p:cNvPr>
            <p:cNvSpPr/>
            <p:nvPr/>
          </p:nvSpPr>
          <p:spPr bwMode="auto">
            <a:xfrm>
              <a:off x="4019009" y="2994487"/>
              <a:ext cx="2863211" cy="12549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9CE3283F-EAFD-4D16-A42F-7490DCB39D13}"/>
                </a:ext>
              </a:extLst>
            </p:cNvPr>
            <p:cNvSpPr/>
            <p:nvPr/>
          </p:nvSpPr>
          <p:spPr bwMode="auto">
            <a:xfrm>
              <a:off x="4016896" y="2994487"/>
              <a:ext cx="319758" cy="12549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71814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종합반</a:t>
            </a:r>
            <a:r>
              <a:rPr lang="ko-KR" altLang="en-US" b="0" dirty="0"/>
              <a:t>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441424"/>
              </p:ext>
            </p:extLst>
          </p:nvPr>
        </p:nvGraphicFramePr>
        <p:xfrm>
          <a:off x="8104412" y="211913"/>
          <a:ext cx="1800000" cy="514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4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수업 안내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499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광주 재수종합반 시간표 적용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912857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5C2078-5EF4-48FB-8720-F289C130C4A9}"/>
              </a:ext>
            </a:extLst>
          </p:cNvPr>
          <p:cNvSpPr/>
          <p:nvPr/>
        </p:nvSpPr>
        <p:spPr>
          <a:xfrm>
            <a:off x="213815" y="620686"/>
            <a:ext cx="3012579" cy="590465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Fill">
            <a:extLst>
              <a:ext uri="{FF2B5EF4-FFF2-40B4-BE49-F238E27FC236}">
                <a16:creationId xmlns:a16="http://schemas.microsoft.com/office/drawing/2014/main" id="{A5D3F91E-B953-4ECE-96C7-8A23FCE107AA}"/>
              </a:ext>
            </a:extLst>
          </p:cNvPr>
          <p:cNvSpPr>
            <a:spLocks/>
          </p:cNvSpPr>
          <p:nvPr/>
        </p:nvSpPr>
        <p:spPr bwMode="auto">
          <a:xfrm rot="5400000">
            <a:off x="1634982" y="5519081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83A036-94DA-43CA-BA81-0534FE1107E6}"/>
              </a:ext>
            </a:extLst>
          </p:cNvPr>
          <p:cNvSpPr txBox="1"/>
          <p:nvPr/>
        </p:nvSpPr>
        <p:spPr>
          <a:xfrm>
            <a:off x="366294" y="1362075"/>
            <a:ext cx="27864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latin typeface="+mn-ea"/>
                <a:ea typeface="+mn-ea"/>
              </a:rPr>
              <a:t>수능 리듬에 맞춘 </a:t>
            </a:r>
            <a:r>
              <a:rPr lang="ko-KR" altLang="en-US" sz="1000" b="1" spc="-150" dirty="0" err="1">
                <a:latin typeface="+mn-ea"/>
                <a:ea typeface="+mn-ea"/>
              </a:rPr>
              <a:t>종합반</a:t>
            </a:r>
            <a:r>
              <a:rPr lang="ko-KR" altLang="en-US" sz="1000" b="1" spc="-150" dirty="0">
                <a:latin typeface="+mn-ea"/>
                <a:ea typeface="+mn-ea"/>
              </a:rPr>
              <a:t> 수업 및</a:t>
            </a:r>
            <a:br>
              <a:rPr lang="en-US" altLang="ko-KR" sz="1000" b="1" spc="-150" dirty="0">
                <a:latin typeface="+mn-ea"/>
                <a:ea typeface="+mn-ea"/>
              </a:rPr>
            </a:br>
            <a:r>
              <a:rPr lang="ko-KR" altLang="en-US" sz="1000" b="1" spc="-150" dirty="0" err="1">
                <a:latin typeface="+mn-ea"/>
                <a:ea typeface="+mn-ea"/>
              </a:rPr>
              <a:t>바른공부</a:t>
            </a:r>
            <a:r>
              <a:rPr lang="ko-KR" altLang="en-US" sz="1000" b="1" spc="-150" dirty="0">
                <a:latin typeface="+mn-ea"/>
                <a:ea typeface="+mn-ea"/>
              </a:rPr>
              <a:t> 자습전용관 표준 시간표구성으로</a:t>
            </a:r>
            <a:br>
              <a:rPr lang="en-US" altLang="ko-KR" sz="1000" b="1" spc="-150" dirty="0">
                <a:latin typeface="+mn-ea"/>
                <a:ea typeface="+mn-ea"/>
              </a:rPr>
            </a:br>
            <a:r>
              <a:rPr lang="ko-KR" altLang="en-US" sz="1000" b="1" spc="-150" dirty="0">
                <a:solidFill>
                  <a:srgbClr val="0070C0"/>
                </a:solidFill>
                <a:latin typeface="+mn-ea"/>
                <a:ea typeface="+mn-ea"/>
              </a:rPr>
              <a:t>규칙적인 학습습관을 </a:t>
            </a:r>
            <a:r>
              <a:rPr lang="ko-KR" altLang="en-US" sz="1000" b="1" spc="-150" dirty="0" err="1">
                <a:solidFill>
                  <a:srgbClr val="0070C0"/>
                </a:solidFill>
                <a:latin typeface="+mn-ea"/>
                <a:ea typeface="+mn-ea"/>
              </a:rPr>
              <a:t>체화</a:t>
            </a:r>
            <a:r>
              <a:rPr lang="ko-KR" altLang="en-US" sz="1000" b="1" spc="-150" dirty="0" err="1">
                <a:latin typeface="+mn-ea"/>
                <a:ea typeface="+mn-ea"/>
              </a:rPr>
              <a:t>할</a:t>
            </a:r>
            <a:r>
              <a:rPr lang="ko-KR" altLang="en-US" sz="1000" b="1" spc="-150" dirty="0">
                <a:latin typeface="+mn-ea"/>
                <a:ea typeface="+mn-ea"/>
              </a:rPr>
              <a:t> 수 있습니다</a:t>
            </a:r>
            <a:r>
              <a:rPr lang="en-US" altLang="ko-KR" sz="1000" b="1" spc="-150" dirty="0">
                <a:latin typeface="+mn-ea"/>
                <a:ea typeface="+mn-ea"/>
              </a:rPr>
              <a:t>.</a:t>
            </a:r>
            <a:endParaRPr lang="en-US" altLang="ko-KR" sz="1000" spc="-150" dirty="0">
              <a:latin typeface="+mn-ea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040018-A9F2-4F33-A760-BD8E6EADBDB9}"/>
              </a:ext>
            </a:extLst>
          </p:cNvPr>
          <p:cNvSpPr txBox="1"/>
          <p:nvPr/>
        </p:nvSpPr>
        <p:spPr>
          <a:xfrm>
            <a:off x="397190" y="733774"/>
            <a:ext cx="2810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러셀</a:t>
            </a:r>
            <a:r>
              <a:rPr lang="en-US" altLang="ko-KR" sz="1200" b="1" spc="-150" dirty="0">
                <a:latin typeface="+mn-ea"/>
                <a:ea typeface="+mn-ea"/>
              </a:rPr>
              <a:t>CORE </a:t>
            </a:r>
            <a:r>
              <a:rPr lang="ko-KR" altLang="en-US" sz="1200" b="1" spc="-150" dirty="0">
                <a:latin typeface="+mn-ea"/>
                <a:ea typeface="+mn-ea"/>
              </a:rPr>
              <a:t>광주</a:t>
            </a:r>
            <a:r>
              <a:rPr lang="en-US" altLang="ko-KR" sz="1200" b="1" spc="-150" dirty="0">
                <a:latin typeface="+mn-ea"/>
                <a:ea typeface="+mn-ea"/>
              </a:rPr>
              <a:t> </a:t>
            </a:r>
            <a:r>
              <a:rPr lang="ko-KR" altLang="en-US" sz="1200" b="1" spc="-150" dirty="0">
                <a:latin typeface="+mn-ea"/>
                <a:ea typeface="+mn-ea"/>
              </a:rPr>
              <a:t>재수종합반</a:t>
            </a:r>
            <a:br>
              <a:rPr lang="en-US" altLang="ko-KR" sz="1200" b="1" spc="-150" dirty="0">
                <a:latin typeface="+mn-ea"/>
                <a:ea typeface="+mn-ea"/>
              </a:rPr>
            </a:br>
            <a:r>
              <a:rPr lang="ko-KR" altLang="en-US" sz="1200" b="1" spc="-150" dirty="0">
                <a:solidFill>
                  <a:srgbClr val="0070C0"/>
                </a:solidFill>
                <a:latin typeface="+mn-ea"/>
                <a:ea typeface="+mn-ea"/>
              </a:rPr>
              <a:t>학습 시간표 </a:t>
            </a:r>
            <a:r>
              <a:rPr lang="en-US" altLang="ko-KR" sz="1200" b="1" spc="-150" dirty="0">
                <a:solidFill>
                  <a:srgbClr val="0070C0"/>
                </a:solidFill>
                <a:latin typeface="+mn-ea"/>
                <a:ea typeface="+mn-ea"/>
              </a:rPr>
              <a:t>(</a:t>
            </a:r>
            <a:r>
              <a:rPr lang="ko-KR" altLang="en-US" sz="1200" b="1" spc="-150" dirty="0">
                <a:solidFill>
                  <a:srgbClr val="0070C0"/>
                </a:solidFill>
                <a:latin typeface="+mn-ea"/>
                <a:ea typeface="+mn-ea"/>
              </a:rPr>
              <a:t>예시</a:t>
            </a:r>
            <a:r>
              <a:rPr lang="en-US" altLang="ko-KR" sz="1200" b="1" spc="-150" dirty="0">
                <a:solidFill>
                  <a:srgbClr val="0070C0"/>
                </a:solidFill>
                <a:latin typeface="+mn-ea"/>
                <a:ea typeface="+mn-ea"/>
              </a:rPr>
              <a:t>)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7E0EA84-F7F9-48A8-86D4-630B76EE55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598343"/>
              </p:ext>
            </p:extLst>
          </p:nvPr>
        </p:nvGraphicFramePr>
        <p:xfrm>
          <a:off x="362513" y="2082709"/>
          <a:ext cx="5137384" cy="3131336"/>
        </p:xfrm>
        <a:graphic>
          <a:graphicData uri="http://schemas.openxmlformats.org/drawingml/2006/table">
            <a:tbl>
              <a:tblPr/>
              <a:tblGrid>
                <a:gridCol w="642173">
                  <a:extLst>
                    <a:ext uri="{9D8B030D-6E8A-4147-A177-3AD203B41FA5}">
                      <a16:colId xmlns:a16="http://schemas.microsoft.com/office/drawing/2014/main" val="3169810743"/>
                    </a:ext>
                  </a:extLst>
                </a:gridCol>
                <a:gridCol w="642173">
                  <a:extLst>
                    <a:ext uri="{9D8B030D-6E8A-4147-A177-3AD203B41FA5}">
                      <a16:colId xmlns:a16="http://schemas.microsoft.com/office/drawing/2014/main" val="1401057691"/>
                    </a:ext>
                  </a:extLst>
                </a:gridCol>
                <a:gridCol w="642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2173">
                  <a:extLst>
                    <a:ext uri="{9D8B030D-6E8A-4147-A177-3AD203B41FA5}">
                      <a16:colId xmlns:a16="http://schemas.microsoft.com/office/drawing/2014/main" val="3917971044"/>
                    </a:ext>
                  </a:extLst>
                </a:gridCol>
                <a:gridCol w="6421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2173">
                  <a:extLst>
                    <a:ext uri="{9D8B030D-6E8A-4147-A177-3AD203B41FA5}">
                      <a16:colId xmlns:a16="http://schemas.microsoft.com/office/drawing/2014/main" val="359328491"/>
                    </a:ext>
                  </a:extLst>
                </a:gridCol>
                <a:gridCol w="642173">
                  <a:extLst>
                    <a:ext uri="{9D8B030D-6E8A-4147-A177-3AD203B41FA5}">
                      <a16:colId xmlns:a16="http://schemas.microsoft.com/office/drawing/2014/main" val="3476548718"/>
                    </a:ext>
                  </a:extLst>
                </a:gridCol>
                <a:gridCol w="642173">
                  <a:extLst>
                    <a:ext uri="{9D8B030D-6E8A-4147-A177-3AD203B41FA5}">
                      <a16:colId xmlns:a16="http://schemas.microsoft.com/office/drawing/2014/main" val="2513902626"/>
                    </a:ext>
                  </a:extLst>
                </a:gridCol>
              </a:tblGrid>
              <a:tr h="3132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200" spc="-59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j-cs"/>
                        </a:rPr>
                        <a:t>구분</a:t>
                      </a:r>
                    </a:p>
                  </a:txBody>
                  <a:tcPr marL="12233" marR="12233" marT="12233" marB="1223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6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200" spc="-59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j-cs"/>
                        </a:rPr>
                        <a:t>교시</a:t>
                      </a:r>
                    </a:p>
                  </a:txBody>
                  <a:tcPr marL="12233" marR="12233" marT="12233" marB="1223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6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200" spc="-59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j-cs"/>
                        </a:rPr>
                        <a:t>월</a:t>
                      </a:r>
                    </a:p>
                  </a:txBody>
                  <a:tcPr marL="12233" marR="12233" marT="12233" marB="1223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6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200" spc="-59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j-cs"/>
                        </a:rPr>
                        <a:t>화</a:t>
                      </a:r>
                    </a:p>
                  </a:txBody>
                  <a:tcPr marL="12233" marR="12233" marT="12233" marB="1223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6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200" spc="-59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j-cs"/>
                        </a:rPr>
                        <a:t>수</a:t>
                      </a:r>
                    </a:p>
                  </a:txBody>
                  <a:tcPr marL="12233" marR="12233" marT="12233" marB="1223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6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200" spc="-59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j-cs"/>
                        </a:rPr>
                        <a:t>목</a:t>
                      </a:r>
                    </a:p>
                  </a:txBody>
                  <a:tcPr marL="12233" marR="12233" marT="12233" marB="1223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6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200" spc="-59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j-cs"/>
                        </a:rPr>
                        <a:t>금</a:t>
                      </a:r>
                    </a:p>
                  </a:txBody>
                  <a:tcPr marL="12233" marR="12233" marT="12233" marB="1223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645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200" spc="-59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j-cs"/>
                        </a:rPr>
                        <a:t>토</a:t>
                      </a:r>
                    </a:p>
                  </a:txBody>
                  <a:tcPr marL="12233" marR="12233" marT="12233" marB="1223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645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194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200" spc="-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오전</a:t>
                      </a:r>
                    </a:p>
                  </a:txBody>
                  <a:tcPr marL="12233" marR="12233" marT="12233" marB="1223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1200" spc="-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kern="1200" spc="-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교시</a:t>
                      </a:r>
                    </a:p>
                  </a:txBody>
                  <a:tcPr marL="12233" marR="12233" marT="12233" marB="1223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영단어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TEST</a:t>
                      </a:r>
                    </a:p>
                  </a:txBody>
                  <a:tcPr marL="12233" marR="12233" marT="12233" marB="1223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영단어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TEST</a:t>
                      </a:r>
                    </a:p>
                  </a:txBody>
                  <a:tcPr marL="12233" marR="12233" marT="12233" marB="1223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영단어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TEST</a:t>
                      </a:r>
                    </a:p>
                  </a:txBody>
                  <a:tcPr marL="12233" marR="12233" marT="12233" marB="1223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영단어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TEST</a:t>
                      </a:r>
                    </a:p>
                  </a:txBody>
                  <a:tcPr marL="12233" marR="12233" marT="12233" marB="1223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영단어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TEST</a:t>
                      </a:r>
                    </a:p>
                  </a:txBody>
                  <a:tcPr marL="12233" marR="12233" marT="12233" marB="1223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정규자습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1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1200" spc="-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kern="1200" spc="-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교시</a:t>
                      </a:r>
                    </a:p>
                  </a:txBody>
                  <a:tcPr marL="12233" marR="12233" marT="12233" marB="1223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200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kern="1200" spc="-100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종합반</a:t>
                      </a:r>
                      <a:r>
                        <a:rPr lang="en-US" altLang="ko-KR" sz="800" kern="1200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B</a:t>
                      </a:r>
                    </a:p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200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국어수업</a:t>
                      </a:r>
                    </a:p>
                  </a:txBody>
                  <a:tcPr marL="12233" marR="12233" marT="12233" marB="1223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200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수학 </a:t>
                      </a:r>
                      <a:r>
                        <a:rPr lang="ko-KR" altLang="en-US" sz="800" kern="1200" spc="-100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종합반</a:t>
                      </a:r>
                      <a:r>
                        <a:rPr lang="en-US" altLang="ko-KR" sz="800" kern="1200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A</a:t>
                      </a:r>
                    </a:p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200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수업</a:t>
                      </a:r>
                      <a:endParaRPr lang="en-US" altLang="ko-KR" sz="800" kern="1200" spc="-1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정규자습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정규자습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정규자습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종합반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A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수학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923221"/>
                  </a:ext>
                </a:extLst>
              </a:tr>
              <a:tr h="2561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1200" spc="-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800" kern="1200" spc="-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교시</a:t>
                      </a:r>
                    </a:p>
                  </a:txBody>
                  <a:tcPr marL="12233" marR="12233" marT="12233" marB="1223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ONE 모바일고딕 OTF Light" panose="00000300000000000000" pitchFamily="50" charset="-127"/>
                        <a:ea typeface="ONE 모바일고딕 OTF Light" panose="00000300000000000000" pitchFamily="50" charset="-127"/>
                        <a:cs typeface="+mn-cs"/>
                      </a:endParaRP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1200" spc="-100" dirty="0">
                        <a:solidFill>
                          <a:srgbClr val="111111"/>
                        </a:solidFill>
                        <a:latin typeface="a고딕16" panose="02020600000000000000" pitchFamily="18" charset="-127"/>
                        <a:ea typeface="a고딕16" panose="02020600000000000000" pitchFamily="18" charset="-127"/>
                        <a:cs typeface="+mn-cs"/>
                      </a:endParaRPr>
                    </a:p>
                  </a:txBody>
                  <a:tcPr marL="15056" marR="15056" marT="15056" marB="15056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정규자습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정규자습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정규자습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NE 모바일고딕 OTF Light" panose="00000300000000000000" pitchFamily="50" charset="-127"/>
                        <a:ea typeface="ONE 모바일고딕 OTF Light" panose="00000300000000000000" pitchFamily="50" charset="-127"/>
                        <a:cs typeface="+mn-cs"/>
                      </a:endParaRP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737545"/>
                  </a:ext>
                </a:extLst>
              </a:tr>
              <a:tr h="256194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200" spc="-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점심식사</a:t>
                      </a:r>
                    </a:p>
                  </a:txBody>
                  <a:tcPr marL="12233" marR="12233" marT="12233" marB="1223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200" spc="-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1200" spc="-100" dirty="0">
                        <a:solidFill>
                          <a:srgbClr val="111111"/>
                        </a:solidFill>
                        <a:latin typeface="a고딕16" panose="02020600000000000000" pitchFamily="18" charset="-127"/>
                        <a:ea typeface="a고딕16" panose="02020600000000000000" pitchFamily="18" charset="-127"/>
                        <a:cs typeface="+mn-cs"/>
                      </a:endParaRPr>
                    </a:p>
                  </a:txBody>
                  <a:tcPr marL="15056" marR="15056" marT="15056" marB="15056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1200" spc="-100" dirty="0">
                        <a:solidFill>
                          <a:srgbClr val="111111"/>
                        </a:solidFill>
                        <a:latin typeface="a고딕16" panose="02020600000000000000" pitchFamily="18" charset="-127"/>
                        <a:ea typeface="a고딕16" panose="02020600000000000000" pitchFamily="18" charset="-127"/>
                        <a:cs typeface="+mn-cs"/>
                      </a:endParaRPr>
                    </a:p>
                  </a:txBody>
                  <a:tcPr marL="15056" marR="15056" marT="15056" marB="15056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1200" spc="-100" dirty="0">
                        <a:solidFill>
                          <a:srgbClr val="111111"/>
                        </a:solidFill>
                        <a:latin typeface="a고딕16" panose="02020600000000000000" pitchFamily="18" charset="-127"/>
                        <a:ea typeface="a고딕16" panose="02020600000000000000" pitchFamily="18" charset="-127"/>
                        <a:cs typeface="+mn-cs"/>
                      </a:endParaRPr>
                    </a:p>
                  </a:txBody>
                  <a:tcPr marL="15056" marR="15056" marT="15056" marB="15056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6194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200" spc="-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오후</a:t>
                      </a:r>
                    </a:p>
                  </a:txBody>
                  <a:tcPr marL="12233" marR="12233" marT="12233" marB="1223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1200" spc="-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800" kern="1200" spc="-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교시</a:t>
                      </a:r>
                    </a:p>
                  </a:txBody>
                  <a:tcPr marL="12233" marR="12233" marT="12233" marB="1223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정규자습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spc="-100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종합반</a:t>
                      </a:r>
                      <a:endParaRPr lang="en-US" altLang="ko-KR" sz="800" kern="1200" spc="-1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생명과학</a:t>
                      </a:r>
                      <a:r>
                        <a:rPr lang="en-US" altLang="ko-KR" sz="800" kern="1200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kern="1200" spc="-1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종합반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A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영어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2233" marR="12233" marT="12233" marB="1223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종합반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지구과학</a:t>
                      </a:r>
                      <a:r>
                        <a:rPr lang="en-US" altLang="ko-KR" sz="800" kern="1200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kern="1200" spc="-1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정규자습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정규자습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1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1200" spc="-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800" kern="1200" spc="-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교시</a:t>
                      </a:r>
                    </a:p>
                  </a:txBody>
                  <a:tcPr marL="12233" marR="12233" marT="12233" marB="1223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정규자습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ONE 모바일고딕 OTF Light" panose="00000300000000000000" pitchFamily="50" charset="-127"/>
                        <a:ea typeface="ONE 모바일고딕 OTF Light" panose="00000300000000000000" pitchFamily="50" charset="-127"/>
                        <a:cs typeface="+mn-cs"/>
                      </a:endParaRP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1200" spc="-100" dirty="0">
                        <a:solidFill>
                          <a:srgbClr val="111111"/>
                        </a:solidFill>
                        <a:latin typeface="a고딕16" panose="02020600000000000000" pitchFamily="18" charset="-127"/>
                        <a:ea typeface="a고딕16" panose="02020600000000000000" pitchFamily="18" charset="-127"/>
                        <a:cs typeface="+mn-cs"/>
                      </a:endParaRPr>
                    </a:p>
                  </a:txBody>
                  <a:tcPr marL="15056" marR="15056" marT="15056" marB="15056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ONE 모바일고딕 OTF Light" panose="00000300000000000000" pitchFamily="50" charset="-127"/>
                        <a:ea typeface="ONE 모바일고딕 OTF Light" panose="00000300000000000000" pitchFamily="50" charset="-127"/>
                        <a:cs typeface="+mn-cs"/>
                      </a:endParaRP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정규자습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정규자습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390768"/>
                  </a:ext>
                </a:extLst>
              </a:tr>
              <a:tr h="2561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1200" spc="-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r>
                        <a:rPr lang="ko-KR" altLang="en-US" sz="800" kern="1200" spc="-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교시</a:t>
                      </a:r>
                    </a:p>
                  </a:txBody>
                  <a:tcPr marL="12233" marR="12233" marT="12233" marB="1223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정규자습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ONE 모바일고딕 OTF Light" panose="00000300000000000000" pitchFamily="50" charset="-127"/>
                        <a:ea typeface="ONE 모바일고딕 OTF Light" panose="00000300000000000000" pitchFamily="50" charset="-127"/>
                        <a:cs typeface="+mn-cs"/>
                      </a:endParaRP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1200" spc="-100" dirty="0">
                        <a:solidFill>
                          <a:srgbClr val="111111"/>
                        </a:solidFill>
                        <a:latin typeface="a고딕16" panose="02020600000000000000" pitchFamily="18" charset="-127"/>
                        <a:ea typeface="a고딕16" panose="02020600000000000000" pitchFamily="18" charset="-127"/>
                        <a:cs typeface="+mn-cs"/>
                      </a:endParaRPr>
                    </a:p>
                  </a:txBody>
                  <a:tcPr marL="15056" marR="15056" marT="15056" marB="15056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ONE 모바일고딕 OTF Light" panose="00000300000000000000" pitchFamily="50" charset="-127"/>
                        <a:ea typeface="ONE 모바일고딕 OTF Light" panose="00000300000000000000" pitchFamily="50" charset="-127"/>
                        <a:cs typeface="+mn-cs"/>
                      </a:endParaRPr>
                    </a:p>
                  </a:txBody>
                  <a:tcPr marL="12233" marR="12233" marT="12233" marB="1223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정규자습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정규자습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048351"/>
                  </a:ext>
                </a:extLst>
              </a:tr>
              <a:tr h="256194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200" spc="-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저녁식사</a:t>
                      </a:r>
                    </a:p>
                  </a:txBody>
                  <a:tcPr marL="12233" marR="12233" marT="12233" marB="1223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200" spc="-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1200" spc="-100" dirty="0">
                        <a:solidFill>
                          <a:srgbClr val="111111"/>
                        </a:solidFill>
                        <a:latin typeface="a고딕16" panose="02020600000000000000" pitchFamily="18" charset="-127"/>
                        <a:ea typeface="a고딕16" panose="02020600000000000000" pitchFamily="18" charset="-127"/>
                        <a:cs typeface="+mn-cs"/>
                      </a:endParaRPr>
                    </a:p>
                  </a:txBody>
                  <a:tcPr marL="15056" marR="15056" marT="15056" marB="15056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1200" spc="-100" dirty="0">
                        <a:solidFill>
                          <a:srgbClr val="111111"/>
                        </a:solidFill>
                        <a:latin typeface="a고딕16" panose="02020600000000000000" pitchFamily="18" charset="-127"/>
                        <a:ea typeface="a고딕16" panose="02020600000000000000" pitchFamily="18" charset="-127"/>
                        <a:cs typeface="+mn-cs"/>
                      </a:endParaRPr>
                    </a:p>
                  </a:txBody>
                  <a:tcPr marL="15056" marR="15056" marT="15056" marB="15056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1200" spc="-100" dirty="0">
                        <a:solidFill>
                          <a:srgbClr val="111111"/>
                        </a:solidFill>
                        <a:latin typeface="a고딕16" panose="02020600000000000000" pitchFamily="18" charset="-127"/>
                        <a:ea typeface="a고딕16" panose="02020600000000000000" pitchFamily="18" charset="-127"/>
                        <a:cs typeface="+mn-cs"/>
                      </a:endParaRPr>
                    </a:p>
                  </a:txBody>
                  <a:tcPr marL="15056" marR="15056" marT="15056" marB="15056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6194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200" spc="-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저녁</a:t>
                      </a:r>
                    </a:p>
                  </a:txBody>
                  <a:tcPr marL="12233" marR="12233" marT="12233" marB="1223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1200" spc="-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7</a:t>
                      </a:r>
                      <a:r>
                        <a:rPr lang="ko-KR" altLang="en-US" sz="800" kern="1200" spc="-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교시</a:t>
                      </a:r>
                    </a:p>
                  </a:txBody>
                  <a:tcPr marL="12233" marR="12233" marT="12233" marB="1223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정규자습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정규자습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정규자습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정규자습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정규자습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정규자습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61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1200" spc="-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8</a:t>
                      </a:r>
                      <a:r>
                        <a:rPr lang="ko-KR" altLang="en-US" sz="800" kern="1200" spc="-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교시</a:t>
                      </a:r>
                    </a:p>
                  </a:txBody>
                  <a:tcPr marL="12233" marR="12233" marT="12233" marB="1223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정규자습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정규자습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정규자습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정규자습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정규자습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정규자습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694915"/>
                  </a:ext>
                </a:extLst>
              </a:tr>
              <a:tr h="256194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200" spc="-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귀가</a:t>
                      </a:r>
                    </a:p>
                  </a:txBody>
                  <a:tcPr marL="12233" marR="12233" marT="12233" marB="1223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200" spc="-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2233" marR="12233" marT="12233" marB="1223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1200" spc="-100" dirty="0">
                        <a:solidFill>
                          <a:srgbClr val="111111"/>
                        </a:solidFill>
                        <a:latin typeface="a고딕16" panose="02020600000000000000" pitchFamily="18" charset="-127"/>
                        <a:ea typeface="a고딕16" panose="02020600000000000000" pitchFamily="18" charset="-127"/>
                        <a:cs typeface="+mn-cs"/>
                      </a:endParaRPr>
                    </a:p>
                  </a:txBody>
                  <a:tcPr marL="15056" marR="15056" marT="15056" marB="15056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1200" spc="-100" dirty="0">
                        <a:solidFill>
                          <a:srgbClr val="111111"/>
                        </a:solidFill>
                        <a:latin typeface="a고딕16" panose="02020600000000000000" pitchFamily="18" charset="-127"/>
                        <a:ea typeface="a고딕16" panose="02020600000000000000" pitchFamily="18" charset="-127"/>
                        <a:cs typeface="+mn-cs"/>
                      </a:endParaRPr>
                    </a:p>
                  </a:txBody>
                  <a:tcPr marL="15056" marR="15056" marT="15056" marB="15056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1200" spc="-100" dirty="0">
                        <a:solidFill>
                          <a:srgbClr val="111111"/>
                        </a:solidFill>
                        <a:latin typeface="a고딕16" panose="02020600000000000000" pitchFamily="18" charset="-127"/>
                        <a:ea typeface="a고딕16" panose="02020600000000000000" pitchFamily="18" charset="-127"/>
                        <a:cs typeface="+mn-cs"/>
                      </a:endParaRPr>
                    </a:p>
                  </a:txBody>
                  <a:tcPr marL="15056" marR="15056" marT="15056" marB="15056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ED684D-4779-4F97-8FB3-A1B1FFC5A9C0}"/>
              </a:ext>
            </a:extLst>
          </p:cNvPr>
          <p:cNvSpPr/>
          <p:nvPr/>
        </p:nvSpPr>
        <p:spPr>
          <a:xfrm>
            <a:off x="1440320" y="5380681"/>
            <a:ext cx="182109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수업 및 자습 예시이며</a:t>
            </a:r>
            <a:r>
              <a:rPr lang="en-US" altLang="ko-KR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변경이 가능합니다</a:t>
            </a:r>
            <a:r>
              <a:rPr lang="en-US" altLang="ko-KR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 </a:t>
            </a:r>
            <a:endParaRPr lang="ko-KR" altLang="en-US" spc="-15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5726E16-5B6A-4037-9F34-DC7F0D9691F7}"/>
              </a:ext>
            </a:extLst>
          </p:cNvPr>
          <p:cNvGrpSpPr/>
          <p:nvPr/>
        </p:nvGrpSpPr>
        <p:grpSpPr>
          <a:xfrm>
            <a:off x="326872" y="5263854"/>
            <a:ext cx="2865324" cy="70838"/>
            <a:chOff x="4016896" y="2994487"/>
            <a:chExt cx="2865324" cy="125492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67783DE4-0BC7-4578-B2AB-2DE392E3BD68}"/>
                </a:ext>
              </a:extLst>
            </p:cNvPr>
            <p:cNvSpPr/>
            <p:nvPr/>
          </p:nvSpPr>
          <p:spPr bwMode="auto">
            <a:xfrm>
              <a:off x="4019009" y="2994487"/>
              <a:ext cx="2863211" cy="12549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0A39D43A-B4A1-4488-BF66-EC28927102FB}"/>
                </a:ext>
              </a:extLst>
            </p:cNvPr>
            <p:cNvSpPr/>
            <p:nvPr/>
          </p:nvSpPr>
          <p:spPr bwMode="auto">
            <a:xfrm>
              <a:off x="4016896" y="2994487"/>
              <a:ext cx="319758" cy="12549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C18B735-90ED-46ED-AF53-CC394FF6AA43}"/>
              </a:ext>
            </a:extLst>
          </p:cNvPr>
          <p:cNvSpPr/>
          <p:nvPr/>
        </p:nvSpPr>
        <p:spPr>
          <a:xfrm>
            <a:off x="282849" y="198160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6820746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종합반</a:t>
            </a:r>
            <a:r>
              <a:rPr lang="ko-KR" altLang="en-US" b="0" dirty="0"/>
              <a:t>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076789"/>
              </p:ext>
            </p:extLst>
          </p:nvPr>
        </p:nvGraphicFramePr>
        <p:xfrm>
          <a:off x="8104412" y="211913"/>
          <a:ext cx="1800000" cy="195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4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수업 안내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11353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5C2078-5EF4-48FB-8720-F289C130C4A9}"/>
              </a:ext>
            </a:extLst>
          </p:cNvPr>
          <p:cNvSpPr/>
          <p:nvPr/>
        </p:nvSpPr>
        <p:spPr>
          <a:xfrm>
            <a:off x="213815" y="620686"/>
            <a:ext cx="3012579" cy="590465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Fill">
            <a:extLst>
              <a:ext uri="{FF2B5EF4-FFF2-40B4-BE49-F238E27FC236}">
                <a16:creationId xmlns:a16="http://schemas.microsoft.com/office/drawing/2014/main" id="{A5D3F91E-B953-4ECE-96C7-8A23FCE107AA}"/>
              </a:ext>
            </a:extLst>
          </p:cNvPr>
          <p:cNvSpPr>
            <a:spLocks/>
          </p:cNvSpPr>
          <p:nvPr/>
        </p:nvSpPr>
        <p:spPr bwMode="auto">
          <a:xfrm rot="5400000">
            <a:off x="1634982" y="5519081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83A036-94DA-43CA-BA81-0534FE1107E6}"/>
              </a:ext>
            </a:extLst>
          </p:cNvPr>
          <p:cNvSpPr txBox="1"/>
          <p:nvPr/>
        </p:nvSpPr>
        <p:spPr>
          <a:xfrm>
            <a:off x="366294" y="1082351"/>
            <a:ext cx="27864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latin typeface="+mn-ea"/>
                <a:ea typeface="+mn-ea"/>
              </a:rPr>
              <a:t>수능 리듬에 맞춘 </a:t>
            </a:r>
            <a:r>
              <a:rPr lang="ko-KR" altLang="en-US" sz="1000" b="1" spc="-150" dirty="0" err="1">
                <a:latin typeface="+mn-ea"/>
                <a:ea typeface="+mn-ea"/>
              </a:rPr>
              <a:t>종합반</a:t>
            </a:r>
            <a:r>
              <a:rPr lang="ko-KR" altLang="en-US" sz="1000" b="1" spc="-150" dirty="0">
                <a:latin typeface="+mn-ea"/>
                <a:ea typeface="+mn-ea"/>
              </a:rPr>
              <a:t> 수업 및</a:t>
            </a:r>
            <a:br>
              <a:rPr lang="en-US" altLang="ko-KR" sz="1000" b="1" spc="-150" dirty="0">
                <a:latin typeface="+mn-ea"/>
                <a:ea typeface="+mn-ea"/>
              </a:rPr>
            </a:br>
            <a:r>
              <a:rPr lang="ko-KR" altLang="en-US" sz="1000" b="1" spc="-150" dirty="0" err="1">
                <a:latin typeface="+mn-ea"/>
                <a:ea typeface="+mn-ea"/>
              </a:rPr>
              <a:t>바른공부</a:t>
            </a:r>
            <a:r>
              <a:rPr lang="ko-KR" altLang="en-US" sz="1000" b="1" spc="-150" dirty="0">
                <a:latin typeface="+mn-ea"/>
                <a:ea typeface="+mn-ea"/>
              </a:rPr>
              <a:t> 자습전용관 표준 시간표구성으로</a:t>
            </a:r>
            <a:br>
              <a:rPr lang="en-US" altLang="ko-KR" sz="1000" b="1" spc="-150" dirty="0">
                <a:latin typeface="+mn-ea"/>
                <a:ea typeface="+mn-ea"/>
              </a:rPr>
            </a:br>
            <a:r>
              <a:rPr lang="ko-KR" altLang="en-US" sz="1000" b="1" spc="-150" dirty="0">
                <a:solidFill>
                  <a:srgbClr val="0070C0"/>
                </a:solidFill>
                <a:latin typeface="+mn-ea"/>
                <a:ea typeface="+mn-ea"/>
              </a:rPr>
              <a:t>규칙적인 학습습관을 </a:t>
            </a:r>
            <a:r>
              <a:rPr lang="ko-KR" altLang="en-US" sz="1000" b="1" spc="-150" dirty="0" err="1">
                <a:solidFill>
                  <a:srgbClr val="0070C0"/>
                </a:solidFill>
                <a:latin typeface="+mn-ea"/>
                <a:ea typeface="+mn-ea"/>
              </a:rPr>
              <a:t>체화</a:t>
            </a:r>
            <a:r>
              <a:rPr lang="ko-KR" altLang="en-US" sz="1000" b="1" spc="-150" dirty="0" err="1">
                <a:latin typeface="+mn-ea"/>
                <a:ea typeface="+mn-ea"/>
              </a:rPr>
              <a:t>할</a:t>
            </a:r>
            <a:r>
              <a:rPr lang="ko-KR" altLang="en-US" sz="1000" b="1" spc="-150" dirty="0">
                <a:latin typeface="+mn-ea"/>
                <a:ea typeface="+mn-ea"/>
              </a:rPr>
              <a:t> 수 있습니다</a:t>
            </a:r>
            <a:r>
              <a:rPr lang="en-US" altLang="ko-KR" sz="1000" b="1" spc="-150" dirty="0">
                <a:latin typeface="+mn-ea"/>
                <a:ea typeface="+mn-ea"/>
              </a:rPr>
              <a:t>.</a:t>
            </a:r>
            <a:endParaRPr lang="en-US" altLang="ko-KR" sz="1000" spc="-150" dirty="0">
              <a:latin typeface="+mn-ea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040018-A9F2-4F33-A760-BD8E6EADBDB9}"/>
              </a:ext>
            </a:extLst>
          </p:cNvPr>
          <p:cNvSpPr txBox="1"/>
          <p:nvPr/>
        </p:nvSpPr>
        <p:spPr>
          <a:xfrm>
            <a:off x="397190" y="620686"/>
            <a:ext cx="2810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러셀</a:t>
            </a:r>
            <a:r>
              <a:rPr lang="en-US" altLang="ko-KR" sz="1200" b="1" spc="-150" dirty="0">
                <a:latin typeface="+mn-ea"/>
                <a:ea typeface="+mn-ea"/>
              </a:rPr>
              <a:t>CORE </a:t>
            </a:r>
            <a:r>
              <a:rPr lang="ko-KR" altLang="en-US" sz="1200" b="1" spc="-150" dirty="0">
                <a:latin typeface="+mn-ea"/>
                <a:ea typeface="+mn-ea"/>
              </a:rPr>
              <a:t>광주</a:t>
            </a:r>
            <a:r>
              <a:rPr lang="en-US" altLang="ko-KR" sz="1200" b="1" spc="-150" dirty="0">
                <a:latin typeface="+mn-ea"/>
                <a:ea typeface="+mn-ea"/>
              </a:rPr>
              <a:t> </a:t>
            </a:r>
            <a:r>
              <a:rPr lang="ko-KR" altLang="en-US" sz="1200" b="1" spc="-150" dirty="0">
                <a:latin typeface="+mn-ea"/>
                <a:ea typeface="+mn-ea"/>
              </a:rPr>
              <a:t>재수종합반</a:t>
            </a:r>
            <a:br>
              <a:rPr lang="en-US" altLang="ko-KR" sz="1200" b="1" spc="-150" dirty="0">
                <a:latin typeface="+mn-ea"/>
                <a:ea typeface="+mn-ea"/>
              </a:rPr>
            </a:br>
            <a:r>
              <a:rPr lang="ko-KR" altLang="en-US" sz="1200" b="1" spc="-150" dirty="0">
                <a:solidFill>
                  <a:srgbClr val="0070C0"/>
                </a:solidFill>
                <a:latin typeface="+mn-ea"/>
                <a:ea typeface="+mn-ea"/>
              </a:rPr>
              <a:t>연간 커리큘럼</a:t>
            </a:r>
            <a:endParaRPr lang="en-US" altLang="ko-KR" sz="1200" b="1" spc="-15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89CCEDE-889A-4968-9402-80F38FBE9E83}"/>
              </a:ext>
            </a:extLst>
          </p:cNvPr>
          <p:cNvGrpSpPr/>
          <p:nvPr/>
        </p:nvGrpSpPr>
        <p:grpSpPr>
          <a:xfrm>
            <a:off x="560512" y="1763364"/>
            <a:ext cx="1476000" cy="973813"/>
            <a:chOff x="6152128" y="1356605"/>
            <a:chExt cx="1476000" cy="973813"/>
          </a:xfrm>
        </p:grpSpPr>
        <p:sp>
          <p:nvSpPr>
            <p:cNvPr id="28" name="모서리가 둥근 직사각형 11">
              <a:extLst>
                <a:ext uri="{FF2B5EF4-FFF2-40B4-BE49-F238E27FC236}">
                  <a16:creationId xmlns:a16="http://schemas.microsoft.com/office/drawing/2014/main" id="{863C532D-50F8-45CE-B8F1-C2B91D2653A6}"/>
                </a:ext>
              </a:extLst>
            </p:cNvPr>
            <p:cNvSpPr/>
            <p:nvPr/>
          </p:nvSpPr>
          <p:spPr bwMode="auto">
            <a:xfrm>
              <a:off x="6152128" y="1356605"/>
              <a:ext cx="1476000" cy="973813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FC985E8-FD0C-4482-83F3-0426E4461F5E}"/>
                </a:ext>
              </a:extLst>
            </p:cNvPr>
            <p:cNvSpPr/>
            <p:nvPr/>
          </p:nvSpPr>
          <p:spPr>
            <a:xfrm>
              <a:off x="6152130" y="1411463"/>
              <a:ext cx="1475998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b="1" spc="-100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심화 개념 및 정리</a:t>
              </a:r>
              <a:endParaRPr lang="en-US" altLang="ko-KR" sz="1000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&amp;</a:t>
              </a:r>
            </a:p>
            <a:p>
              <a:pPr algn="ctr"/>
              <a:r>
                <a:rPr lang="ko-KR" altLang="en-US" sz="10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문제풀이 적용</a:t>
              </a:r>
              <a:endParaRPr lang="en-US" altLang="ko-KR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&amp;</a:t>
              </a:r>
            </a:p>
            <a:p>
              <a:pPr algn="ctr"/>
              <a:r>
                <a:rPr lang="en-US" altLang="ko-KR" sz="1000" b="1" spc="-100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  <a:r>
                <a:rPr lang="ko-KR" altLang="en-US" sz="1000" b="1" spc="-100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월 </a:t>
              </a:r>
              <a:r>
                <a:rPr lang="ko-KR" altLang="en-US" sz="1000" b="1" spc="-100" dirty="0" err="1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모평</a:t>
              </a:r>
              <a:r>
                <a:rPr lang="ko-KR" altLang="en-US" sz="1000" b="1" spc="-100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대비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91A4711-3C6E-4459-978E-649714BB87F9}"/>
              </a:ext>
            </a:extLst>
          </p:cNvPr>
          <p:cNvGrpSpPr/>
          <p:nvPr/>
        </p:nvGrpSpPr>
        <p:grpSpPr>
          <a:xfrm>
            <a:off x="560512" y="2988806"/>
            <a:ext cx="1476000" cy="973813"/>
            <a:chOff x="6152128" y="2843176"/>
            <a:chExt cx="1476000" cy="973813"/>
          </a:xfrm>
        </p:grpSpPr>
        <p:sp>
          <p:nvSpPr>
            <p:cNvPr id="30" name="모서리가 둥근 직사각형 18">
              <a:extLst>
                <a:ext uri="{FF2B5EF4-FFF2-40B4-BE49-F238E27FC236}">
                  <a16:creationId xmlns:a16="http://schemas.microsoft.com/office/drawing/2014/main" id="{D9E6B896-E3FA-4A5B-B0BF-74EF139EE306}"/>
                </a:ext>
              </a:extLst>
            </p:cNvPr>
            <p:cNvSpPr/>
            <p:nvPr/>
          </p:nvSpPr>
          <p:spPr bwMode="auto">
            <a:xfrm>
              <a:off x="6152128" y="2843176"/>
              <a:ext cx="1476000" cy="973813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865A677-581C-44CB-9BBE-5FB0426FB99E}"/>
                </a:ext>
              </a:extLst>
            </p:cNvPr>
            <p:cNvSpPr/>
            <p:nvPr/>
          </p:nvSpPr>
          <p:spPr>
            <a:xfrm>
              <a:off x="6158460" y="2898034"/>
              <a:ext cx="1469668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약점 및 킬러 대비</a:t>
              </a:r>
              <a:endParaRPr lang="en-US" altLang="ko-KR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&amp;</a:t>
              </a:r>
            </a:p>
            <a:p>
              <a:pPr algn="ctr"/>
              <a:r>
                <a:rPr lang="ko-KR" altLang="en-US" sz="1000" b="1" spc="-100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실전 모의고사</a:t>
              </a:r>
              <a:endParaRPr lang="en-US" altLang="ko-KR" sz="1000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&amp;</a:t>
              </a:r>
            </a:p>
            <a:p>
              <a:pPr algn="ctr"/>
              <a:r>
                <a:rPr lang="en-US" altLang="ko-KR" sz="1000" b="1" spc="-100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</a:t>
              </a:r>
              <a:r>
                <a:rPr lang="ko-KR" altLang="en-US" sz="1000" b="1" spc="-100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월 </a:t>
              </a:r>
              <a:r>
                <a:rPr lang="ko-KR" altLang="en-US" sz="1000" b="1" spc="-100" dirty="0" err="1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모평</a:t>
              </a:r>
              <a:r>
                <a:rPr lang="ko-KR" altLang="en-US" sz="1000" b="1" spc="-100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대비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2AF724E-4A4F-4D56-BDD3-B6949C43B6B8}"/>
              </a:ext>
            </a:extLst>
          </p:cNvPr>
          <p:cNvGrpSpPr/>
          <p:nvPr/>
        </p:nvGrpSpPr>
        <p:grpSpPr>
          <a:xfrm>
            <a:off x="560512" y="4194622"/>
            <a:ext cx="1476000" cy="1015663"/>
            <a:chOff x="6152128" y="4280125"/>
            <a:chExt cx="1476000" cy="1015663"/>
          </a:xfrm>
        </p:grpSpPr>
        <p:sp>
          <p:nvSpPr>
            <p:cNvPr id="29" name="모서리가 둥근 직사각형 14">
              <a:extLst>
                <a:ext uri="{FF2B5EF4-FFF2-40B4-BE49-F238E27FC236}">
                  <a16:creationId xmlns:a16="http://schemas.microsoft.com/office/drawing/2014/main" id="{107FA7E3-8B30-416F-A0E4-99963AA5F376}"/>
                </a:ext>
              </a:extLst>
            </p:cNvPr>
            <p:cNvSpPr/>
            <p:nvPr/>
          </p:nvSpPr>
          <p:spPr bwMode="auto">
            <a:xfrm>
              <a:off x="6152128" y="4302212"/>
              <a:ext cx="1476000" cy="973813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C5EF519-3F88-4B46-8EB0-99EC20E80DFE}"/>
                </a:ext>
              </a:extLst>
            </p:cNvPr>
            <p:cNvSpPr/>
            <p:nvPr/>
          </p:nvSpPr>
          <p:spPr>
            <a:xfrm>
              <a:off x="6152130" y="4280125"/>
              <a:ext cx="147599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b="1" spc="-100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최종 개념 정리</a:t>
              </a:r>
              <a:r>
                <a:rPr lang="en-US" altLang="ko-KR" sz="1000" b="1" spc="-100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00" b="1" spc="-100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및</a:t>
              </a:r>
              <a:endParaRPr lang="en-US" altLang="ko-KR" sz="1000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000" b="1" spc="-100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출제 예상 </a:t>
              </a:r>
              <a:r>
                <a:rPr lang="ko-KR" altLang="en-US" sz="10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대비</a:t>
              </a:r>
              <a:endParaRPr lang="en-US" altLang="ko-KR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&amp;</a:t>
              </a:r>
            </a:p>
            <a:p>
              <a:pPr algn="ctr"/>
              <a:r>
                <a:rPr lang="ko-KR" altLang="en-US" sz="1000" b="1" spc="-100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파이널 모의고사</a:t>
              </a:r>
              <a:endParaRPr lang="en-US" altLang="ko-KR" sz="1000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&amp;</a:t>
              </a:r>
            </a:p>
            <a:p>
              <a:pPr algn="ctr"/>
              <a:r>
                <a:rPr lang="ko-KR" altLang="en-US" sz="10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수능 대비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3FA672-1989-4FAC-8B4A-5F30894455C9}"/>
              </a:ext>
            </a:extLst>
          </p:cNvPr>
          <p:cNvGrpSpPr/>
          <p:nvPr/>
        </p:nvGrpSpPr>
        <p:grpSpPr>
          <a:xfrm>
            <a:off x="570743" y="5424515"/>
            <a:ext cx="1476000" cy="973813"/>
            <a:chOff x="6162359" y="5729664"/>
            <a:chExt cx="1476000" cy="973813"/>
          </a:xfrm>
        </p:grpSpPr>
        <p:sp>
          <p:nvSpPr>
            <p:cNvPr id="31" name="모서리가 둥근 직사각형 19">
              <a:extLst>
                <a:ext uri="{FF2B5EF4-FFF2-40B4-BE49-F238E27FC236}">
                  <a16:creationId xmlns:a16="http://schemas.microsoft.com/office/drawing/2014/main" id="{12C61BD3-739F-4AB1-9BEB-7CD2CDD785F9}"/>
                </a:ext>
              </a:extLst>
            </p:cNvPr>
            <p:cNvSpPr/>
            <p:nvPr/>
          </p:nvSpPr>
          <p:spPr bwMode="auto">
            <a:xfrm>
              <a:off x="6162359" y="5729664"/>
              <a:ext cx="1476000" cy="973813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94E7297-CAE4-4849-A2F8-B2BD0D91CBBB}"/>
                </a:ext>
              </a:extLst>
            </p:cNvPr>
            <p:cNvSpPr/>
            <p:nvPr/>
          </p:nvSpPr>
          <p:spPr>
            <a:xfrm>
              <a:off x="6168139" y="5826623"/>
              <a:ext cx="1470219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수능 이후</a:t>
              </a:r>
              <a:endParaRPr lang="en-US" altLang="ko-KR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000" b="1" spc="-100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대학별 논술 </a:t>
              </a:r>
              <a:r>
                <a:rPr lang="ko-KR" altLang="en-US" sz="10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대비</a:t>
              </a:r>
              <a:endParaRPr lang="en-US" altLang="ko-KR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or</a:t>
              </a:r>
            </a:p>
            <a:p>
              <a:pPr algn="ctr"/>
              <a:r>
                <a:rPr lang="ko-KR" altLang="en-US" sz="1000" b="1" spc="-100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면접</a:t>
              </a:r>
              <a:r>
                <a:rPr lang="ko-KR" altLang="en-US" sz="10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등 준비</a:t>
              </a:r>
            </a:p>
          </p:txBody>
        </p:sp>
      </p:grpSp>
      <p:sp>
        <p:nvSpPr>
          <p:cNvPr id="38" name="갈매기형 수장 25">
            <a:extLst>
              <a:ext uri="{FF2B5EF4-FFF2-40B4-BE49-F238E27FC236}">
                <a16:creationId xmlns:a16="http://schemas.microsoft.com/office/drawing/2014/main" id="{FF9CDD2D-63FD-4D51-A126-A47031290483}"/>
              </a:ext>
            </a:extLst>
          </p:cNvPr>
          <p:cNvSpPr/>
          <p:nvPr/>
        </p:nvSpPr>
        <p:spPr bwMode="auto">
          <a:xfrm rot="5400000">
            <a:off x="1258869" y="2671679"/>
            <a:ext cx="162302" cy="378705"/>
          </a:xfrm>
          <a:prstGeom prst="chevron">
            <a:avLst/>
          </a:prstGeom>
          <a:solidFill>
            <a:schemeClr val="bg1">
              <a:lumMod val="7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사각형 설명선 27">
            <a:extLst>
              <a:ext uri="{FF2B5EF4-FFF2-40B4-BE49-F238E27FC236}">
                <a16:creationId xmlns:a16="http://schemas.microsoft.com/office/drawing/2014/main" id="{5E7F6927-F4F9-406D-B4F5-05A96ED7B5DF}"/>
              </a:ext>
            </a:extLst>
          </p:cNvPr>
          <p:cNvSpPr/>
          <p:nvPr/>
        </p:nvSpPr>
        <p:spPr bwMode="auto">
          <a:xfrm>
            <a:off x="1769159" y="2323841"/>
            <a:ext cx="927155" cy="371513"/>
          </a:xfrm>
          <a:prstGeom prst="wedgeRectCallout">
            <a:avLst>
              <a:gd name="adj1" fmla="val 3191"/>
              <a:gd name="adj2" fmla="val 112207"/>
            </a:avLst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평가원 모의고사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(6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사각형 설명선 28">
            <a:extLst>
              <a:ext uri="{FF2B5EF4-FFF2-40B4-BE49-F238E27FC236}">
                <a16:creationId xmlns:a16="http://schemas.microsoft.com/office/drawing/2014/main" id="{ABE60445-E861-4A06-A915-7EC91A6681D6}"/>
              </a:ext>
            </a:extLst>
          </p:cNvPr>
          <p:cNvSpPr/>
          <p:nvPr/>
        </p:nvSpPr>
        <p:spPr bwMode="auto">
          <a:xfrm>
            <a:off x="1769158" y="3530238"/>
            <a:ext cx="927155" cy="371513"/>
          </a:xfrm>
          <a:prstGeom prst="wedgeRectCallout">
            <a:avLst>
              <a:gd name="adj1" fmla="val 3191"/>
              <a:gd name="adj2" fmla="val 112207"/>
            </a:avLst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평가원 모의고사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(9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사각형 설명선 29">
            <a:extLst>
              <a:ext uri="{FF2B5EF4-FFF2-40B4-BE49-F238E27FC236}">
                <a16:creationId xmlns:a16="http://schemas.microsoft.com/office/drawing/2014/main" id="{20CB218D-20E3-4F0A-A64F-04AFBB0BAC0D}"/>
              </a:ext>
            </a:extLst>
          </p:cNvPr>
          <p:cNvSpPr/>
          <p:nvPr/>
        </p:nvSpPr>
        <p:spPr bwMode="auto">
          <a:xfrm>
            <a:off x="1751706" y="4716524"/>
            <a:ext cx="1002495" cy="371513"/>
          </a:xfrm>
          <a:prstGeom prst="wedgeRectCallout">
            <a:avLst>
              <a:gd name="adj1" fmla="val 3191"/>
              <a:gd name="adj2" fmla="val 112207"/>
            </a:avLst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대학수학능력시험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11/14(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</a:t>
            </a:r>
            <a:r>
              <a: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AACCCFC-4778-4240-9396-980079E15380}"/>
              </a:ext>
            </a:extLst>
          </p:cNvPr>
          <p:cNvGrpSpPr/>
          <p:nvPr/>
        </p:nvGrpSpPr>
        <p:grpSpPr>
          <a:xfrm>
            <a:off x="3561990" y="4029675"/>
            <a:ext cx="2865324" cy="70838"/>
            <a:chOff x="4016896" y="2994487"/>
            <a:chExt cx="2865324" cy="12549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EB3EB688-400F-4A08-B019-A387F234B00A}"/>
                </a:ext>
              </a:extLst>
            </p:cNvPr>
            <p:cNvSpPr/>
            <p:nvPr/>
          </p:nvSpPr>
          <p:spPr bwMode="auto">
            <a:xfrm>
              <a:off x="4019009" y="2994487"/>
              <a:ext cx="2863211" cy="12549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33DDF22E-A77C-4F9B-A18D-2448C732034D}"/>
                </a:ext>
              </a:extLst>
            </p:cNvPr>
            <p:cNvSpPr/>
            <p:nvPr/>
          </p:nvSpPr>
          <p:spPr bwMode="auto">
            <a:xfrm>
              <a:off x="4016896" y="2994487"/>
              <a:ext cx="319758" cy="12549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8" name="갈매기형 수장 25">
            <a:extLst>
              <a:ext uri="{FF2B5EF4-FFF2-40B4-BE49-F238E27FC236}">
                <a16:creationId xmlns:a16="http://schemas.microsoft.com/office/drawing/2014/main" id="{629BA378-7AE9-4C51-BE2E-4CB60BDDA1D1}"/>
              </a:ext>
            </a:extLst>
          </p:cNvPr>
          <p:cNvSpPr/>
          <p:nvPr/>
        </p:nvSpPr>
        <p:spPr bwMode="auto">
          <a:xfrm rot="5400000">
            <a:off x="1258869" y="3883037"/>
            <a:ext cx="162302" cy="378705"/>
          </a:xfrm>
          <a:prstGeom prst="chevron">
            <a:avLst/>
          </a:prstGeom>
          <a:solidFill>
            <a:schemeClr val="bg1">
              <a:lumMod val="7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갈매기형 수장 25">
            <a:extLst>
              <a:ext uri="{FF2B5EF4-FFF2-40B4-BE49-F238E27FC236}">
                <a16:creationId xmlns:a16="http://schemas.microsoft.com/office/drawing/2014/main" id="{08307CAC-1E38-485C-9F3B-24920A78A3C9}"/>
              </a:ext>
            </a:extLst>
          </p:cNvPr>
          <p:cNvSpPr/>
          <p:nvPr/>
        </p:nvSpPr>
        <p:spPr bwMode="auto">
          <a:xfrm rot="5400000">
            <a:off x="1258869" y="5122457"/>
            <a:ext cx="162302" cy="378705"/>
          </a:xfrm>
          <a:prstGeom prst="chevron">
            <a:avLst/>
          </a:prstGeom>
          <a:solidFill>
            <a:schemeClr val="bg1">
              <a:lumMod val="7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BD6811F-3754-4DE8-810A-3E79FD348E88}"/>
              </a:ext>
            </a:extLst>
          </p:cNvPr>
          <p:cNvSpPr/>
          <p:nvPr/>
        </p:nvSpPr>
        <p:spPr>
          <a:xfrm>
            <a:off x="3499472" y="1082350"/>
            <a:ext cx="3012579" cy="544299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Fill">
            <a:extLst>
              <a:ext uri="{FF2B5EF4-FFF2-40B4-BE49-F238E27FC236}">
                <a16:creationId xmlns:a16="http://schemas.microsoft.com/office/drawing/2014/main" id="{8DB838B9-AD41-4C4B-9626-E6A2378EA6EF}"/>
              </a:ext>
            </a:extLst>
          </p:cNvPr>
          <p:cNvSpPr>
            <a:spLocks/>
          </p:cNvSpPr>
          <p:nvPr/>
        </p:nvSpPr>
        <p:spPr bwMode="auto">
          <a:xfrm rot="5400000">
            <a:off x="4920639" y="5519081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24683159-34F3-40B0-9E2C-75362537BE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621962"/>
              </p:ext>
            </p:extLst>
          </p:nvPr>
        </p:nvGraphicFramePr>
        <p:xfrm>
          <a:off x="3561990" y="1268760"/>
          <a:ext cx="5651534" cy="26261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66470">
                  <a:extLst>
                    <a:ext uri="{9D8B030D-6E8A-4147-A177-3AD203B41FA5}">
                      <a16:colId xmlns:a16="http://schemas.microsoft.com/office/drawing/2014/main" val="1010037554"/>
                    </a:ext>
                  </a:extLst>
                </a:gridCol>
                <a:gridCol w="1268413">
                  <a:extLst>
                    <a:ext uri="{9D8B030D-6E8A-4147-A177-3AD203B41FA5}">
                      <a16:colId xmlns:a16="http://schemas.microsoft.com/office/drawing/2014/main" val="2771823779"/>
                    </a:ext>
                  </a:extLst>
                </a:gridCol>
                <a:gridCol w="400151">
                  <a:extLst>
                    <a:ext uri="{9D8B030D-6E8A-4147-A177-3AD203B41FA5}">
                      <a16:colId xmlns:a16="http://schemas.microsoft.com/office/drawing/2014/main" val="2932124012"/>
                    </a:ext>
                  </a:extLst>
                </a:gridCol>
                <a:gridCol w="1365250">
                  <a:extLst>
                    <a:ext uri="{9D8B030D-6E8A-4147-A177-3AD203B41FA5}">
                      <a16:colId xmlns:a16="http://schemas.microsoft.com/office/drawing/2014/main" val="2944650610"/>
                    </a:ext>
                  </a:extLst>
                </a:gridCol>
                <a:gridCol w="400151">
                  <a:extLst>
                    <a:ext uri="{9D8B030D-6E8A-4147-A177-3AD203B41FA5}">
                      <a16:colId xmlns:a16="http://schemas.microsoft.com/office/drawing/2014/main" val="1404066252"/>
                    </a:ext>
                  </a:extLst>
                </a:gridCol>
                <a:gridCol w="1517650">
                  <a:extLst>
                    <a:ext uri="{9D8B030D-6E8A-4147-A177-3AD203B41FA5}">
                      <a16:colId xmlns:a16="http://schemas.microsoft.com/office/drawing/2014/main" val="2460999911"/>
                    </a:ext>
                  </a:extLst>
                </a:gridCol>
                <a:gridCol w="433449">
                  <a:extLst>
                    <a:ext uri="{9D8B030D-6E8A-4147-A177-3AD203B41FA5}">
                      <a16:colId xmlns:a16="http://schemas.microsoft.com/office/drawing/2014/main" val="1086848384"/>
                    </a:ext>
                  </a:extLst>
                </a:gridCol>
              </a:tblGrid>
              <a:tr h="2020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spc="-5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800" b="1" i="0" u="none" strike="noStrike" spc="-5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spc="-5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2~6</a:t>
                      </a:r>
                      <a:r>
                        <a:rPr lang="ko-KR" altLang="en-US" sz="800" b="1" i="0" u="none" strike="noStrike" spc="-5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spc="-5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800" b="1" i="0" u="none" strike="noStrike" spc="-5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ko-KR" altLang="en-US" sz="800" b="1" i="0" u="none" strike="noStrike" spc="-5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모평</a:t>
                      </a:r>
                      <a:endParaRPr lang="ko-KR" altLang="en-US" sz="800" b="1" i="0" u="none" strike="noStrike" spc="-5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spc="-5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800" b="1" i="0" u="none" strike="noStrike" spc="-5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800" b="1" i="0" u="none" strike="noStrike" spc="-5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~8</a:t>
                      </a:r>
                      <a:r>
                        <a:rPr lang="ko-KR" altLang="en-US" sz="800" b="1" i="0" u="none" strike="noStrike" spc="-5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spc="-5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800" b="1" i="0" u="none" strike="noStrike" spc="-5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ko-KR" altLang="en-US" sz="800" b="1" i="0" u="none" strike="noStrike" spc="-5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1" i="0" u="none" strike="noStrike" spc="-5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모평</a:t>
                      </a:r>
                      <a:endParaRPr lang="ko-KR" altLang="en-US" sz="800" b="1" i="0" u="none" strike="noStrike" spc="-5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spc="-5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800" b="1" i="0" u="none" strike="noStrike" spc="-5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800" b="1" i="0" u="none" strike="noStrike" spc="-5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~11</a:t>
                      </a:r>
                      <a:r>
                        <a:rPr lang="ko-KR" altLang="en-US" sz="800" b="1" i="0" u="none" strike="noStrike" spc="-5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spc="-5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수능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375649"/>
                  </a:ext>
                </a:extLst>
              </a:tr>
              <a:tr h="6060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spc="-5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국어</a:t>
                      </a:r>
                      <a:endParaRPr lang="ko-KR" altLang="en-US" sz="800" b="1" i="0" u="none" strike="noStrike" spc="-5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기출 </a:t>
                      </a:r>
                      <a:r>
                        <a:rPr lang="ko-KR" altLang="en-US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문제 접근 확립</a:t>
                      </a:r>
                      <a:endParaRPr lang="en-US" altLang="ko-KR" sz="800" b="0" i="0" u="none" strike="noStrike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800" b="0" i="0" u="none" strike="noStrike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원리와 논리 적용 심화</a:t>
                      </a:r>
                      <a:endParaRPr lang="en-US" altLang="ko-KR" sz="800" b="0" i="0" u="none" strike="noStrike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평가원 및 고난도 기출 연습</a:t>
                      </a:r>
                      <a:r>
                        <a:rPr lang="en-US" altLang="ko-KR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0" i="0" u="none" strike="noStrike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평가원</a:t>
                      </a:r>
                      <a:endParaRPr lang="en-US" altLang="ko-KR" sz="800" b="0" i="0" u="none" strike="noStrike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800" b="0" i="0" u="none" strike="noStrike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모의고사</a:t>
                      </a:r>
                      <a:endParaRPr lang="en-US" altLang="ko-KR" sz="800" b="0" i="0" u="none" strike="noStrike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800" b="0" i="0" u="none" strike="noStrike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[6</a:t>
                      </a:r>
                      <a:r>
                        <a:rPr lang="ko-KR" altLang="en-US" sz="800" b="0" i="0" u="none" strike="noStrike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800" b="0" i="0" u="none" strike="noStrike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  <a:endParaRPr lang="ko-KR" altLang="en-US" sz="800" b="0" i="0" u="none" strike="noStrike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EBS </a:t>
                      </a:r>
                      <a:r>
                        <a:rPr lang="ko-KR" altLang="en-US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수능특강 및 고난이도 연습</a:t>
                      </a:r>
                      <a:endParaRPr lang="en-US" altLang="ko-KR" sz="800" b="0" i="0" u="none" strike="noStrike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실전모의고사</a:t>
                      </a:r>
                      <a:r>
                        <a:rPr lang="en-US" altLang="ko-KR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0" i="0" u="none" strike="noStrike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평가원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모의고사</a:t>
                      </a:r>
                    </a:p>
                    <a:p>
                      <a:pPr algn="ctr" fontAlgn="ctr"/>
                      <a:r>
                        <a:rPr lang="en-US" altLang="ko-KR" sz="800" b="0" i="0" u="none" strike="noStrike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[9</a:t>
                      </a:r>
                      <a:r>
                        <a:rPr lang="ko-KR" altLang="en-US" sz="800" b="0" i="0" u="none" strike="noStrike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800" b="0" i="0" u="none" strike="noStrike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파이널 실전모의고사와</a:t>
                      </a:r>
                      <a:endParaRPr lang="en-US" altLang="ko-KR" sz="800" b="0" i="0" u="none" strike="noStrike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800" b="0" i="0" u="none" strike="noStrike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800" b="0" i="0" u="none" strike="noStrike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ko-KR" altLang="en-US" sz="800" b="0" i="0" u="none" strike="noStrike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모평</a:t>
                      </a:r>
                      <a:r>
                        <a:rPr lang="ko-KR" altLang="en-US" sz="800" b="0" i="0" u="none" strike="noStrike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기준</a:t>
                      </a:r>
                      <a:r>
                        <a:rPr lang="ko-KR" altLang="en-US" sz="800" b="0" i="0" u="none" strike="noStrike" spc="-5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i="0" u="none" strike="noStrike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핵심 원리 최종 정리</a:t>
                      </a:r>
                      <a:endParaRPr lang="en-US" altLang="ko-KR" sz="800" b="0" i="0" u="none" strike="noStrike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수능 대비 총 정리</a:t>
                      </a:r>
                      <a:r>
                        <a:rPr lang="en-US" altLang="ko-KR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0" i="0" u="none" strike="noStrike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대학수학</a:t>
                      </a:r>
                      <a:endParaRPr lang="en-US" altLang="ko-KR" sz="800" b="0" i="0" u="none" strike="noStrike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800" b="0" i="0" u="none" strike="noStrike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능력시험</a:t>
                      </a:r>
                      <a:endParaRPr lang="en-US" altLang="ko-KR" sz="800" b="0" i="0" u="none" strike="noStrike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800" b="0" i="0" u="none" strike="noStrike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[11</a:t>
                      </a:r>
                      <a:r>
                        <a:rPr lang="ko-KR" altLang="en-US" sz="800" b="0" i="0" u="none" strike="noStrike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800" b="0" i="0" u="none" strike="noStrike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  <a:endParaRPr lang="ko-KR" altLang="en-US" sz="800" b="0" i="0" u="none" strike="noStrike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856753"/>
                  </a:ext>
                </a:extLst>
              </a:tr>
              <a:tr h="6060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spc="-5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수학</a:t>
                      </a:r>
                    </a:p>
                  </a:txBody>
                  <a:tcPr marL="9525" marR="9525" marT="9525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실전개념</a:t>
                      </a:r>
                      <a:r>
                        <a:rPr lang="en-US" altLang="ko-KR" sz="800" b="0" i="0" u="none" strike="noStrike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+</a:t>
                      </a:r>
                      <a:r>
                        <a:rPr lang="ko-KR" altLang="en-US" sz="800" b="0" i="0" u="none" strike="noStrike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수능기출</a:t>
                      </a:r>
                      <a:r>
                        <a:rPr lang="ko-KR" altLang="en-US" sz="800" b="0" i="0" u="none" strike="noStrike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완성</a:t>
                      </a:r>
                      <a:endParaRPr lang="en-US" altLang="ko-KR" sz="800" b="0" i="0" u="none" strike="noStrike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800" b="0" i="0" u="none" strike="noStrike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i="0" u="none" strike="noStrike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기출 심화  연습</a:t>
                      </a:r>
                      <a:r>
                        <a:rPr lang="en-US" altLang="ko-KR" sz="800" b="0" i="0" u="none" strike="noStrike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0" i="0" u="none" strike="noStrike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고난도 실전연습</a:t>
                      </a:r>
                      <a:endParaRPr lang="en-US" altLang="ko-KR" sz="800" b="0" i="0" u="none" strike="noStrike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실전모의고사</a:t>
                      </a:r>
                      <a:r>
                        <a:rPr lang="en-US" altLang="ko-KR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800" b="0" i="0" u="none" strike="noStrike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핵심 개념 정리 및 </a:t>
                      </a:r>
                      <a:endParaRPr lang="en-US" altLang="ko-KR" sz="800" b="0" i="0" u="none" strike="noStrike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FINAL </a:t>
                      </a:r>
                      <a:r>
                        <a:rPr lang="ko-KR" altLang="en-US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실전모의고사</a:t>
                      </a:r>
                      <a:endParaRPr lang="en-US" altLang="ko-KR" sz="800" b="0" i="0" u="none" strike="noStrike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수능 대비 총 정리</a:t>
                      </a:r>
                      <a:r>
                        <a:rPr lang="en-US" altLang="ko-KR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800" b="0" i="0" u="none" strike="noStrike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693185"/>
                  </a:ext>
                </a:extLst>
              </a:tr>
              <a:tr h="6060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spc="-5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영어</a:t>
                      </a:r>
                    </a:p>
                  </a:txBody>
                  <a:tcPr marL="9525" marR="9525" marT="9525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개념 및 빈칸순서삽입 완성</a:t>
                      </a:r>
                      <a:endParaRPr lang="en-US" altLang="ko-KR" sz="800" b="0" i="0" u="none" strike="noStrike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기출문제 심화 연습</a:t>
                      </a:r>
                      <a:endParaRPr lang="en-US" altLang="ko-KR" sz="800" b="0" i="0" u="none" strike="noStrike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(6</a:t>
                      </a:r>
                      <a:r>
                        <a:rPr lang="ko-KR" altLang="en-US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평 대비 연습</a:t>
                      </a:r>
                      <a:r>
                        <a:rPr lang="en-US" altLang="ko-KR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0" i="0" u="none" strike="noStrike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심회개념 완성 </a:t>
                      </a:r>
                      <a:endParaRPr lang="en-US" altLang="ko-KR" sz="800" b="0" i="0" u="none" strike="noStrike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800" b="0" i="0" u="none" strike="noStrike" spc="-5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실전 </a:t>
                      </a:r>
                      <a:r>
                        <a:rPr lang="ko-KR" altLang="en-US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모의고사</a:t>
                      </a:r>
                      <a:endParaRPr lang="en-US" altLang="ko-KR" sz="800" b="0" i="0" u="none" strike="noStrike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(9</a:t>
                      </a:r>
                      <a:r>
                        <a:rPr lang="ko-KR" altLang="en-US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평 대비 연습</a:t>
                      </a:r>
                      <a:r>
                        <a:rPr lang="en-US" altLang="ko-KR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800" b="0" i="0" u="none" strike="noStrike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6,9</a:t>
                      </a:r>
                      <a:r>
                        <a:rPr lang="ko-KR" altLang="en-US" sz="800" b="0" i="0" u="none" strike="noStrike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평 분석 및</a:t>
                      </a:r>
                      <a:r>
                        <a:rPr lang="ko-KR" altLang="en-US" sz="800" b="0" i="0" u="none" strike="noStrike" spc="-5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유형별 최종 정리</a:t>
                      </a:r>
                      <a:r>
                        <a:rPr lang="en-US" altLang="ko-KR" sz="800" b="0" i="0" u="none" strike="noStrike" spc="-5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spc="-5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파이널 실전 모의고사</a:t>
                      </a:r>
                      <a:endParaRPr lang="en-US" altLang="ko-KR" sz="800" b="0" i="0" u="none" strike="noStrike" spc="-50" baseline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476138"/>
                  </a:ext>
                </a:extLst>
              </a:tr>
              <a:tr h="6060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spc="-5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과학</a:t>
                      </a:r>
                      <a:endParaRPr lang="en-US" altLang="ko-KR" sz="800" b="1" i="0" u="none" strike="noStrike" spc="-5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800" b="1" i="0" u="none" strike="noStrike" spc="-5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탐구</a:t>
                      </a:r>
                    </a:p>
                  </a:txBody>
                  <a:tcPr marL="9525" marR="9525" marT="9525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개념완성 및 심화연습</a:t>
                      </a:r>
                      <a:endParaRPr lang="en-US" altLang="ko-KR" sz="800" b="0" i="0" u="none" strike="noStrike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기출 심화 연습</a:t>
                      </a:r>
                      <a:r>
                        <a:rPr lang="en-US" altLang="ko-KR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EBS </a:t>
                      </a:r>
                      <a:r>
                        <a:rPr lang="ko-KR" altLang="en-US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수능특강</a:t>
                      </a:r>
                      <a:r>
                        <a:rPr lang="en-US" altLang="ko-KR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고난도 문제풀이</a:t>
                      </a:r>
                      <a:endParaRPr lang="en-US" altLang="ko-KR" sz="800" b="0" i="0" u="none" strike="noStrike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실전모의고사</a:t>
                      </a:r>
                      <a:r>
                        <a:rPr lang="en-US" altLang="ko-KR" sz="800" b="0" i="0" u="none" strike="noStrike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800" b="0" i="0" u="none" strike="noStrike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FINAL</a:t>
                      </a:r>
                      <a:r>
                        <a:rPr lang="en-US" altLang="ko-KR" sz="800" b="0" i="0" u="none" strike="noStrike" spc="-5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i="0" u="none" strike="noStrike" spc="-5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실전 모의고사</a:t>
                      </a:r>
                      <a:endParaRPr lang="en-US" altLang="ko-KR" sz="800" b="0" i="0" u="none" strike="noStrike" spc="-5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800" b="0" i="0" u="none" strike="noStrike" spc="-5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i="0" u="none" strike="noStrike" spc="-5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최신 기출 경향 반영</a:t>
                      </a:r>
                      <a:r>
                        <a:rPr lang="en-US" altLang="ko-KR" sz="800" b="0" i="0" u="none" strike="noStrike" spc="-5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800" b="0" i="0" u="none" strike="noStrike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45345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739AF1EC-8C3E-402A-85A7-836B7ECE47B8}"/>
              </a:ext>
            </a:extLst>
          </p:cNvPr>
          <p:cNvSpPr txBox="1"/>
          <p:nvPr/>
        </p:nvSpPr>
        <p:spPr>
          <a:xfrm>
            <a:off x="3368824" y="4183901"/>
            <a:ext cx="3091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pc="-100" dirty="0">
                <a:latin typeface="+mn-ea"/>
                <a:ea typeface="+mn-ea"/>
              </a:rPr>
              <a:t>※ </a:t>
            </a:r>
            <a:r>
              <a:rPr lang="ko-KR" altLang="en-US" spc="-100" dirty="0">
                <a:latin typeface="+mn-ea"/>
                <a:ea typeface="+mn-ea"/>
              </a:rPr>
              <a:t>학원 사정에 의해 연간 커리큘럼 내용은 변경될 수 있습니다</a:t>
            </a:r>
            <a:r>
              <a:rPr lang="en-US" altLang="ko-KR" spc="-100" dirty="0">
                <a:latin typeface="+mn-ea"/>
                <a:ea typeface="+mn-ea"/>
              </a:rPr>
              <a:t>.</a:t>
            </a:r>
            <a:endParaRPr lang="ko-KR" altLang="en-US" spc="-1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550451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종합반</a:t>
            </a:r>
            <a:r>
              <a:rPr lang="ko-KR" altLang="en-US" b="0" dirty="0"/>
              <a:t>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1E531B4D-DF40-405C-98D8-91B478EFB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929605"/>
              </p:ext>
            </p:extLst>
          </p:nvPr>
        </p:nvGraphicFramePr>
        <p:xfrm>
          <a:off x="8104412" y="211913"/>
          <a:ext cx="1800000" cy="1326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5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재수종합반 시스템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29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영역 자동 롤링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(5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스크롤 가능하도록 작업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상세 내용 다음 페이지 참고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4561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#1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집단적인 면학분위기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CORE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광주학원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바자관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집단적인 면학분위기와 동일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9579646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2CCF29-1255-4D01-BA55-CBC0E120F111}"/>
              </a:ext>
            </a:extLst>
          </p:cNvPr>
          <p:cNvSpPr/>
          <p:nvPr/>
        </p:nvSpPr>
        <p:spPr>
          <a:xfrm>
            <a:off x="213815" y="620686"/>
            <a:ext cx="3012579" cy="590465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Fill">
            <a:extLst>
              <a:ext uri="{FF2B5EF4-FFF2-40B4-BE49-F238E27FC236}">
                <a16:creationId xmlns:a16="http://schemas.microsoft.com/office/drawing/2014/main" id="{DA91DEAF-DBE9-4A09-ABB9-0AE9386B7EBA}"/>
              </a:ext>
            </a:extLst>
          </p:cNvPr>
          <p:cNvSpPr>
            <a:spLocks/>
          </p:cNvSpPr>
          <p:nvPr/>
        </p:nvSpPr>
        <p:spPr bwMode="auto">
          <a:xfrm rot="5400000">
            <a:off x="1627179" y="5530355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FCFFA83-1CB0-4E35-A06C-6BFC2566C238}"/>
              </a:ext>
            </a:extLst>
          </p:cNvPr>
          <p:cNvSpPr txBox="1"/>
          <p:nvPr/>
        </p:nvSpPr>
        <p:spPr>
          <a:xfrm>
            <a:off x="184471" y="1773193"/>
            <a:ext cx="30125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면학분위기로 소문난</a:t>
            </a:r>
            <a:br>
              <a:rPr lang="en-US" altLang="ko-KR" sz="1200" b="1" spc="-100" dirty="0">
                <a:latin typeface="+mn-ea"/>
                <a:ea typeface="+mn-ea"/>
              </a:rPr>
            </a:b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바른공부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 자습전용관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전국 최상위권 학생들이 </a:t>
            </a:r>
            <a:r>
              <a:rPr lang="ko-KR" altLang="en-US" sz="1000" spc="-100" dirty="0" err="1">
                <a:latin typeface="+mn-ea"/>
                <a:ea typeface="+mn-ea"/>
              </a:rPr>
              <a:t>바자관에</a:t>
            </a:r>
            <a:r>
              <a:rPr lang="ko-KR" altLang="en-US" sz="1000" spc="-100" dirty="0">
                <a:latin typeface="+mn-ea"/>
                <a:ea typeface="+mn-ea"/>
              </a:rPr>
              <a:t> 모여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경쟁하는 긍정적인 학습환경</a:t>
            </a:r>
            <a:r>
              <a:rPr lang="ko-KR" altLang="en-US" sz="1000" spc="-100" dirty="0">
                <a:latin typeface="+mn-ea"/>
                <a:ea typeface="+mn-ea"/>
              </a:rPr>
              <a:t>이 만들어져 있습니다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09B1778-2234-4725-ACCF-060C0A983F80}"/>
              </a:ext>
            </a:extLst>
          </p:cNvPr>
          <p:cNvSpPr/>
          <p:nvPr/>
        </p:nvSpPr>
        <p:spPr>
          <a:xfrm>
            <a:off x="368163" y="2884487"/>
            <a:ext cx="2720489" cy="24247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4921ADD-47DE-4C91-BD27-8F9353356F64}"/>
              </a:ext>
            </a:extLst>
          </p:cNvPr>
          <p:cNvSpPr txBox="1"/>
          <p:nvPr/>
        </p:nvSpPr>
        <p:spPr>
          <a:xfrm>
            <a:off x="660214" y="2912622"/>
            <a:ext cx="20818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-100" dirty="0">
                <a:solidFill>
                  <a:srgbClr val="0000FF"/>
                </a:solidFill>
                <a:latin typeface="+mn-ea"/>
                <a:ea typeface="+mn-ea"/>
              </a:rPr>
              <a:t>집단적인 면학분위기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44C7496-2240-42B3-8D2E-AFE3F50E5861}"/>
              </a:ext>
            </a:extLst>
          </p:cNvPr>
          <p:cNvSpPr txBox="1"/>
          <p:nvPr/>
        </p:nvSpPr>
        <p:spPr>
          <a:xfrm>
            <a:off x="330516" y="3289289"/>
            <a:ext cx="2720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  <a:ea typeface="+mn-ea"/>
              </a:rPr>
              <a:t>개인의  </a:t>
            </a:r>
            <a:r>
              <a:rPr lang="ko-KR" altLang="en-US" b="1" spc="-150" dirty="0">
                <a:latin typeface="+mn-ea"/>
                <a:ea typeface="+mn-ea"/>
              </a:rPr>
              <a:t>학습에는 자율성</a:t>
            </a:r>
            <a:r>
              <a:rPr lang="ko-KR" altLang="en-US" spc="-150" dirty="0">
                <a:latin typeface="+mn-ea"/>
                <a:ea typeface="+mn-ea"/>
              </a:rPr>
              <a:t>을 </a:t>
            </a:r>
            <a:r>
              <a:rPr lang="ko-KR" altLang="en-US" b="1" spc="-150" dirty="0">
                <a:latin typeface="+mn-ea"/>
                <a:ea typeface="+mn-ea"/>
              </a:rPr>
              <a:t>단체 행동은 강력하게 통제</a:t>
            </a:r>
            <a:r>
              <a:rPr lang="ko-KR" altLang="en-US" spc="-150" dirty="0">
                <a:latin typeface="+mn-ea"/>
                <a:ea typeface="+mn-ea"/>
              </a:rPr>
              <a:t>함으로써</a:t>
            </a:r>
            <a:r>
              <a:rPr lang="en-US" altLang="ko-KR" spc="-150" dirty="0">
                <a:latin typeface="+mn-ea"/>
                <a:ea typeface="+mn-ea"/>
              </a:rPr>
              <a:t>,</a:t>
            </a:r>
          </a:p>
          <a:p>
            <a:pPr algn="ctr"/>
            <a:r>
              <a:rPr lang="ko-KR" altLang="en-US" spc="-150" dirty="0">
                <a:latin typeface="+mn-ea"/>
                <a:ea typeface="+mn-ea"/>
              </a:rPr>
              <a:t>학습 효과가 극대화되는 </a:t>
            </a:r>
            <a:r>
              <a:rPr lang="ko-KR" altLang="en-US" b="1" spc="-150" dirty="0">
                <a:latin typeface="+mn-ea"/>
                <a:ea typeface="+mn-ea"/>
              </a:rPr>
              <a:t>집단적인 면학분위기를 형성</a:t>
            </a:r>
            <a:r>
              <a:rPr lang="ko-KR" altLang="en-US" spc="-150" dirty="0">
                <a:latin typeface="+mn-ea"/>
                <a:ea typeface="+mn-ea"/>
              </a:rPr>
              <a:t>합니다</a:t>
            </a:r>
            <a:r>
              <a:rPr lang="en-US" altLang="ko-KR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61" name="순서도: 수행의 시작/종료 60">
            <a:extLst>
              <a:ext uri="{FF2B5EF4-FFF2-40B4-BE49-F238E27FC236}">
                <a16:creationId xmlns:a16="http://schemas.microsoft.com/office/drawing/2014/main" id="{0EA3B290-661E-4160-A7C9-D415A226E6E5}"/>
              </a:ext>
            </a:extLst>
          </p:cNvPr>
          <p:cNvSpPr/>
          <p:nvPr/>
        </p:nvSpPr>
        <p:spPr>
          <a:xfrm>
            <a:off x="1548174" y="5363668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4A8F1AF8-6776-49C6-8FA6-1BA46706D5D8}"/>
              </a:ext>
            </a:extLst>
          </p:cNvPr>
          <p:cNvSpPr>
            <a:spLocks noChangeAspect="1"/>
          </p:cNvSpPr>
          <p:nvPr/>
        </p:nvSpPr>
        <p:spPr>
          <a:xfrm>
            <a:off x="1760938" y="536366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C838E8A-08F1-4D35-A415-502A3F125104}"/>
              </a:ext>
            </a:extLst>
          </p:cNvPr>
          <p:cNvSpPr>
            <a:spLocks noChangeAspect="1"/>
          </p:cNvSpPr>
          <p:nvPr/>
        </p:nvSpPr>
        <p:spPr>
          <a:xfrm>
            <a:off x="1844547" y="536366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CC887D5-C5D6-4AF4-9ABB-B587C4D4D0EA}"/>
              </a:ext>
            </a:extLst>
          </p:cNvPr>
          <p:cNvSpPr/>
          <p:nvPr/>
        </p:nvSpPr>
        <p:spPr>
          <a:xfrm>
            <a:off x="155747" y="284053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E2888F6-025C-4CDF-81F9-29446CBA14E0}"/>
              </a:ext>
            </a:extLst>
          </p:cNvPr>
          <p:cNvSpPr/>
          <p:nvPr/>
        </p:nvSpPr>
        <p:spPr>
          <a:xfrm>
            <a:off x="315076" y="2846793"/>
            <a:ext cx="2821533" cy="249254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F1B0E8C-E73A-449D-8044-B433C99B6CAE}"/>
              </a:ext>
            </a:extLst>
          </p:cNvPr>
          <p:cNvSpPr>
            <a:spLocks noChangeAspect="1"/>
          </p:cNvSpPr>
          <p:nvPr/>
        </p:nvSpPr>
        <p:spPr>
          <a:xfrm>
            <a:off x="1929835" y="5365066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6EA5C12D-673C-4C41-84ED-72414610E3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1" t="31604" r="3395" b="4225"/>
          <a:stretch/>
        </p:blipFill>
        <p:spPr>
          <a:xfrm>
            <a:off x="466601" y="3904175"/>
            <a:ext cx="2550069" cy="1260406"/>
          </a:xfrm>
          <a:prstGeom prst="rect">
            <a:avLst/>
          </a:prstGeom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DCA571A6-C9B9-4209-A833-46B658B9D1A2}"/>
              </a:ext>
            </a:extLst>
          </p:cNvPr>
          <p:cNvSpPr/>
          <p:nvPr/>
        </p:nvSpPr>
        <p:spPr>
          <a:xfrm>
            <a:off x="458520" y="375965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168B93F-178A-45CE-9018-43D6514EF32A}"/>
              </a:ext>
            </a:extLst>
          </p:cNvPr>
          <p:cNvSpPr/>
          <p:nvPr/>
        </p:nvSpPr>
        <p:spPr>
          <a:xfrm>
            <a:off x="1860760" y="3839191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B77D3B3-999F-4FCB-9736-502C16889EBB}"/>
              </a:ext>
            </a:extLst>
          </p:cNvPr>
          <p:cNvSpPr txBox="1"/>
          <p:nvPr/>
        </p:nvSpPr>
        <p:spPr>
          <a:xfrm>
            <a:off x="320920" y="2871444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#1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57901D4C-9520-42D9-A332-D3F5DAC6BC4B}"/>
              </a:ext>
            </a:extLst>
          </p:cNvPr>
          <p:cNvGrpSpPr/>
          <p:nvPr/>
        </p:nvGrpSpPr>
        <p:grpSpPr>
          <a:xfrm>
            <a:off x="290833" y="692696"/>
            <a:ext cx="2828570" cy="734376"/>
            <a:chOff x="3492582" y="683495"/>
            <a:chExt cx="2828570" cy="977454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8C5CB31F-1792-44D1-A3EE-F4D1BD9F86FE}"/>
                </a:ext>
              </a:extLst>
            </p:cNvPr>
            <p:cNvSpPr/>
            <p:nvPr/>
          </p:nvSpPr>
          <p:spPr bwMode="auto">
            <a:xfrm>
              <a:off x="3492582" y="683495"/>
              <a:ext cx="1414285" cy="490075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 재수종합반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E1E54D0C-458B-4677-80A1-FF536A4638F4}"/>
                </a:ext>
              </a:extLst>
            </p:cNvPr>
            <p:cNvSpPr/>
            <p:nvPr/>
          </p:nvSpPr>
          <p:spPr bwMode="auto">
            <a:xfrm>
              <a:off x="4906867" y="683495"/>
              <a:ext cx="1414285" cy="490075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최상위권 집결</a:t>
              </a: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</a:t>
              </a: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CORE 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광주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40A1721-1070-4013-9FA6-576C4EF5DE00}"/>
                </a:ext>
              </a:extLst>
            </p:cNvPr>
            <p:cNvSpPr/>
            <p:nvPr/>
          </p:nvSpPr>
          <p:spPr bwMode="auto">
            <a:xfrm>
              <a:off x="3492582" y="1170874"/>
              <a:ext cx="946060" cy="490075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모집요강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6DC58F7E-11D2-4E0E-84B2-0E50B9D432D5}"/>
                </a:ext>
              </a:extLst>
            </p:cNvPr>
            <p:cNvSpPr/>
            <p:nvPr/>
          </p:nvSpPr>
          <p:spPr bwMode="auto">
            <a:xfrm>
              <a:off x="4427442" y="1170874"/>
              <a:ext cx="946060" cy="490075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수업 안내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07C0C0E1-E745-4A0B-ACE4-B62FB7B96C30}"/>
                </a:ext>
              </a:extLst>
            </p:cNvPr>
            <p:cNvSpPr/>
            <p:nvPr/>
          </p:nvSpPr>
          <p:spPr bwMode="auto">
            <a:xfrm>
              <a:off x="5375092" y="1170874"/>
              <a:ext cx="94606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재수종합반</a:t>
              </a:r>
              <a:b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F26E733B-B7E1-4E09-A01D-456BC49A3C73}"/>
              </a:ext>
            </a:extLst>
          </p:cNvPr>
          <p:cNvSpPr txBox="1"/>
          <p:nvPr/>
        </p:nvSpPr>
        <p:spPr>
          <a:xfrm>
            <a:off x="251790" y="1487327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01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39169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정규반</a:t>
            </a:r>
            <a:r>
              <a:rPr lang="ko-KR" altLang="en-US" b="0" dirty="0"/>
              <a:t>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1843A60-75C2-42DB-AD02-722CD54F7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089461"/>
              </p:ext>
            </p:extLst>
          </p:nvPr>
        </p:nvGraphicFramePr>
        <p:xfrm>
          <a:off x="8104412" y="211913"/>
          <a:ext cx="1800000" cy="318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CORE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광주학원 합격생 후기 적용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</a:tbl>
          </a:graphicData>
        </a:graphic>
      </p:graphicFrame>
      <p:sp>
        <p:nvSpPr>
          <p:cNvPr id="56" name="직사각형 55">
            <a:extLst>
              <a:ext uri="{FF2B5EF4-FFF2-40B4-BE49-F238E27FC236}">
                <a16:creationId xmlns:a16="http://schemas.microsoft.com/office/drawing/2014/main" id="{D7309B04-50A8-427C-8329-86A4520692AB}"/>
              </a:ext>
            </a:extLst>
          </p:cNvPr>
          <p:cNvSpPr/>
          <p:nvPr/>
        </p:nvSpPr>
        <p:spPr bwMode="auto">
          <a:xfrm>
            <a:off x="152325" y="613700"/>
            <a:ext cx="3816000" cy="2808000"/>
          </a:xfrm>
          <a:prstGeom prst="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CC7CD56-F00B-4BAD-A24F-65ECC62A5A06}"/>
              </a:ext>
            </a:extLst>
          </p:cNvPr>
          <p:cNvSpPr txBox="1"/>
          <p:nvPr/>
        </p:nvSpPr>
        <p:spPr>
          <a:xfrm>
            <a:off x="255896" y="1869918"/>
            <a:ext cx="3640845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100" spc="-150">
              <a:latin typeface="+mn-ea"/>
              <a:ea typeface="+mn-ea"/>
            </a:endParaRPr>
          </a:p>
          <a:p>
            <a:r>
              <a:rPr lang="ko-KR" altLang="en-US" sz="1100" b="1" i="1" spc="-150">
                <a:latin typeface="+mn-ea"/>
                <a:ea typeface="+mn-ea"/>
              </a:rPr>
              <a:t>“공부 하기 싫을 때도 주변을 보면서</a:t>
            </a:r>
            <a:endParaRPr lang="en-US" altLang="ko-KR" sz="1100" b="1" i="1" spc="-150">
              <a:latin typeface="+mn-ea"/>
              <a:ea typeface="+mn-ea"/>
            </a:endParaRPr>
          </a:p>
          <a:p>
            <a:r>
              <a:rPr lang="ko-KR" altLang="en-US" sz="1100" b="1" i="1" spc="-150">
                <a:latin typeface="+mn-ea"/>
                <a:ea typeface="+mn-ea"/>
              </a:rPr>
              <a:t>동기부여가 되어 좋았습니다</a:t>
            </a:r>
            <a:r>
              <a:rPr lang="en-US" altLang="ko-KR" sz="1100" b="1" i="1" spc="-150">
                <a:latin typeface="+mn-ea"/>
                <a:ea typeface="+mn-ea"/>
              </a:rPr>
              <a:t>.”</a:t>
            </a:r>
          </a:p>
          <a:p>
            <a:endParaRPr lang="en-US" altLang="ko-KR" sz="1050" spc="-15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r>
              <a:rPr lang="ko-KR" altLang="en-US" sz="1050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바른공부 자습전용관에서 공부를 하면</a:t>
            </a:r>
            <a:endParaRPr lang="en-US" altLang="ko-KR" sz="1050" spc="-15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r>
              <a:rPr lang="ko-KR" altLang="en-US" sz="1050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주변에 앉은 학생들이 우수하여</a:t>
            </a:r>
            <a:r>
              <a:rPr lang="en-US" altLang="ko-KR" sz="1050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05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공부를 하기 싫을 때도 주변을 </a:t>
            </a:r>
            <a:endParaRPr lang="en-US" altLang="ko-KR" sz="1050" b="1" spc="-15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r>
              <a:rPr lang="ko-KR" altLang="en-US" sz="105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보면서 동기부여</a:t>
            </a:r>
            <a:r>
              <a:rPr lang="ko-KR" altLang="en-US" sz="1050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가 되었고</a:t>
            </a:r>
            <a:r>
              <a:rPr lang="en-US" altLang="ko-KR" sz="1050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050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시간표가 수능 일정과 동일하게 구성되어</a:t>
            </a:r>
            <a:endParaRPr lang="en-US" altLang="ko-KR" sz="1050" spc="-15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r>
              <a:rPr lang="ko-KR" altLang="en-US" sz="1050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자연스럽게 수능 패턴에 맞게 공부할 수 있었습니다</a:t>
            </a:r>
            <a:r>
              <a:rPr lang="en-US" altLang="ko-KR" sz="1050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C8FEC59-C11F-404E-84E9-2A48B66B55CF}"/>
              </a:ext>
            </a:extLst>
          </p:cNvPr>
          <p:cNvSpPr txBox="1"/>
          <p:nvPr/>
        </p:nvSpPr>
        <p:spPr>
          <a:xfrm>
            <a:off x="537489" y="873353"/>
            <a:ext cx="267170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latin typeface="+mn-ea"/>
                <a:ea typeface="+mn-ea"/>
              </a:rPr>
              <a:t>2023</a:t>
            </a:r>
            <a:r>
              <a:rPr lang="ko-KR" altLang="en-US" sz="1400" b="1" spc="-150">
                <a:latin typeface="+mn-ea"/>
                <a:ea typeface="+mn-ea"/>
              </a:rPr>
              <a:t>학년도 서울대</a:t>
            </a:r>
            <a:r>
              <a:rPr lang="en-US" altLang="ko-KR" sz="1400" b="1" spc="-150">
                <a:latin typeface="+mn-ea"/>
                <a:ea typeface="+mn-ea"/>
              </a:rPr>
              <a:t> </a:t>
            </a:r>
            <a:r>
              <a:rPr lang="ko-KR" altLang="en-US" sz="1400" b="1" spc="-150">
                <a:latin typeface="+mn-ea"/>
                <a:ea typeface="+mn-ea"/>
              </a:rPr>
              <a:t>자유전공 합격</a:t>
            </a:r>
            <a:endParaRPr lang="en-US" altLang="ko-KR" sz="1400" b="1" spc="-150">
              <a:latin typeface="+mn-ea"/>
              <a:ea typeface="+mn-ea"/>
            </a:endParaRPr>
          </a:p>
          <a:p>
            <a:pPr algn="ctr"/>
            <a:r>
              <a:rPr lang="ko-KR" altLang="en-US" sz="110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러셀</a:t>
            </a:r>
            <a:r>
              <a:rPr lang="en-US" altLang="ko-KR" sz="110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CORE </a:t>
            </a:r>
            <a:r>
              <a:rPr lang="ko-KR" altLang="en-US" sz="110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광주 백장운</a:t>
            </a:r>
            <a:endParaRPr lang="en-US" altLang="ko-KR" sz="1100" b="1" spc="-15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algn="ctr"/>
            <a:endParaRPr lang="en-US" altLang="ko-KR" sz="1100" b="1" spc="-15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algn="ctr"/>
            <a:r>
              <a:rPr lang="en-US" altLang="ko-KR" sz="1100" b="1" spc="-150">
                <a:latin typeface="+mn-ea"/>
                <a:ea typeface="+mn-ea"/>
              </a:rPr>
              <a:t>2023</a:t>
            </a:r>
            <a:r>
              <a:rPr lang="ko-KR" altLang="en-US" sz="1100" b="1" spc="-150">
                <a:latin typeface="+mn-ea"/>
                <a:ea typeface="+mn-ea"/>
              </a:rPr>
              <a:t>학년도 </a:t>
            </a:r>
            <a:r>
              <a:rPr lang="en-US" altLang="ko-KR" sz="1100" b="1" spc="-150">
                <a:latin typeface="+mn-ea"/>
                <a:ea typeface="+mn-ea"/>
              </a:rPr>
              <a:t>296</a:t>
            </a:r>
            <a:r>
              <a:rPr lang="ko-KR" altLang="en-US" sz="1100" b="1" spc="-150">
                <a:latin typeface="+mn-ea"/>
                <a:ea typeface="+mn-ea"/>
              </a:rPr>
              <a:t>점</a:t>
            </a:r>
            <a:endParaRPr lang="en-US" altLang="ko-KR" sz="1100" b="1" spc="-150">
              <a:latin typeface="+mn-ea"/>
              <a:ea typeface="+mn-ea"/>
            </a:endParaRPr>
          </a:p>
          <a:p>
            <a:pPr algn="ctr"/>
            <a:r>
              <a:rPr lang="en-US" altLang="ko-KR" sz="110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2022</a:t>
            </a:r>
            <a:r>
              <a:rPr lang="ko-KR" altLang="en-US" sz="110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학년도 </a:t>
            </a:r>
            <a:r>
              <a:rPr lang="en-US" altLang="ko-KR" sz="110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259.5</a:t>
            </a:r>
            <a:r>
              <a:rPr lang="ko-KR" altLang="en-US" sz="110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점</a:t>
            </a:r>
            <a:endParaRPr lang="en-US" altLang="ko-KR" spc="-15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82B194A-DC77-4526-B588-CD423F913F9B}"/>
              </a:ext>
            </a:extLst>
          </p:cNvPr>
          <p:cNvSpPr/>
          <p:nvPr/>
        </p:nvSpPr>
        <p:spPr bwMode="auto">
          <a:xfrm>
            <a:off x="105305" y="565452"/>
            <a:ext cx="7823883" cy="5727096"/>
          </a:xfrm>
          <a:prstGeom prst="rect">
            <a:avLst/>
          </a:prstGeom>
          <a:noFill/>
          <a:ln w="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05EF5F2-CAA9-46D8-BDAF-AA9420958195}"/>
              </a:ext>
            </a:extLst>
          </p:cNvPr>
          <p:cNvSpPr/>
          <p:nvPr/>
        </p:nvSpPr>
        <p:spPr>
          <a:xfrm>
            <a:off x="8309" y="48925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/>
              <a:t>1</a:t>
            </a:r>
            <a:endParaRPr lang="ko-KR" altLang="en-US" sz="1000" b="1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7CAADE6-CDD1-41F7-AA06-CFBDB62D2623}"/>
              </a:ext>
            </a:extLst>
          </p:cNvPr>
          <p:cNvSpPr/>
          <p:nvPr/>
        </p:nvSpPr>
        <p:spPr bwMode="auto">
          <a:xfrm>
            <a:off x="4021647" y="613700"/>
            <a:ext cx="3816000" cy="2808000"/>
          </a:xfrm>
          <a:prstGeom prst="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F900A0D-B323-4647-A50B-890498DFF875}"/>
              </a:ext>
            </a:extLst>
          </p:cNvPr>
          <p:cNvSpPr txBox="1"/>
          <p:nvPr/>
        </p:nvSpPr>
        <p:spPr>
          <a:xfrm>
            <a:off x="4125218" y="1869918"/>
            <a:ext cx="3640845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100" spc="-150" dirty="0">
              <a:latin typeface="+mn-ea"/>
              <a:ea typeface="+mn-ea"/>
            </a:endParaRPr>
          </a:p>
          <a:p>
            <a:r>
              <a:rPr lang="ko-KR" altLang="en-US" sz="1100" b="1" i="1" spc="-150" dirty="0">
                <a:latin typeface="+mn-ea"/>
                <a:ea typeface="+mn-ea"/>
              </a:rPr>
              <a:t>“담임 선생과의 상담을 통해서</a:t>
            </a:r>
            <a:endParaRPr lang="en-US" altLang="ko-KR" sz="1100" b="1" i="1" spc="-150" dirty="0">
              <a:latin typeface="+mn-ea"/>
              <a:ea typeface="+mn-ea"/>
            </a:endParaRPr>
          </a:p>
          <a:p>
            <a:r>
              <a:rPr lang="ko-KR" altLang="en-US" sz="1100" b="1" i="1" spc="-150" dirty="0">
                <a:latin typeface="+mn-ea"/>
                <a:ea typeface="+mn-ea"/>
              </a:rPr>
              <a:t>어떻게 공부방향을  잡아야 할지 결정할 수 있었습니다</a:t>
            </a:r>
            <a:r>
              <a:rPr lang="en-US" altLang="ko-KR" sz="1100" b="1" i="1" spc="-150" dirty="0">
                <a:latin typeface="+mn-ea"/>
                <a:ea typeface="+mn-ea"/>
              </a:rPr>
              <a:t>.”</a:t>
            </a:r>
          </a:p>
          <a:p>
            <a:endParaRPr lang="en-US" altLang="ko-KR" sz="1050" spc="-15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r>
              <a:rPr lang="ko-KR" altLang="en-US" sz="1050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담임선생님의 격려의 말씀이 항상 저에게 위로가 되었고</a:t>
            </a:r>
            <a:r>
              <a:rPr lang="en-US" altLang="ko-KR" sz="1050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,</a:t>
            </a:r>
          </a:p>
          <a:p>
            <a:r>
              <a:rPr lang="ko-KR" altLang="en-US" sz="1050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언제나 찾아갈 수 있어 좋았습니다</a:t>
            </a:r>
            <a:r>
              <a:rPr lang="en-US" altLang="ko-KR" sz="1050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 </a:t>
            </a:r>
          </a:p>
          <a:p>
            <a:r>
              <a:rPr lang="ko-KR" altLang="en-US" sz="1050" b="1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담임 선생님과 상담을 통해서 어떤 공부방법을 </a:t>
            </a:r>
            <a:r>
              <a:rPr lang="ko-KR" altLang="en-US" sz="1050" b="1" spc="-15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해야할지</a:t>
            </a:r>
            <a:r>
              <a:rPr lang="ko-KR" altLang="en-US" sz="1050" b="1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endParaRPr lang="en-US" altLang="ko-KR" sz="1050" b="1" spc="-15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r>
              <a:rPr lang="ko-KR" altLang="en-US" sz="1050" b="1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결정할 수 있어</a:t>
            </a:r>
            <a:r>
              <a:rPr lang="en-US" altLang="ko-KR" sz="1050" b="1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050" b="1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좋은 공부 방법을 알려주었습니다</a:t>
            </a:r>
            <a:r>
              <a:rPr lang="en-US" altLang="ko-KR" sz="1050" b="1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2C060AE-74B6-4954-AF41-37200F73675A}"/>
              </a:ext>
            </a:extLst>
          </p:cNvPr>
          <p:cNvSpPr/>
          <p:nvPr/>
        </p:nvSpPr>
        <p:spPr bwMode="auto">
          <a:xfrm>
            <a:off x="152325" y="3472868"/>
            <a:ext cx="3816000" cy="2808000"/>
          </a:xfrm>
          <a:prstGeom prst="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CE71B5D-1EB6-403E-92FA-159817C6D318}"/>
              </a:ext>
            </a:extLst>
          </p:cNvPr>
          <p:cNvSpPr txBox="1"/>
          <p:nvPr/>
        </p:nvSpPr>
        <p:spPr>
          <a:xfrm>
            <a:off x="255896" y="4729086"/>
            <a:ext cx="3640845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100" spc="-150">
              <a:latin typeface="+mn-ea"/>
              <a:ea typeface="+mn-ea"/>
            </a:endParaRPr>
          </a:p>
          <a:p>
            <a:r>
              <a:rPr lang="ko-KR" altLang="en-US" sz="1100" b="1" i="1" spc="-150">
                <a:latin typeface="+mn-ea"/>
                <a:ea typeface="+mn-ea"/>
              </a:rPr>
              <a:t>“실전과 유사한 환경에서 </a:t>
            </a:r>
            <a:endParaRPr lang="en-US" altLang="ko-KR" sz="1100" b="1" i="1" spc="-150">
              <a:latin typeface="+mn-ea"/>
              <a:ea typeface="+mn-ea"/>
            </a:endParaRPr>
          </a:p>
          <a:p>
            <a:r>
              <a:rPr lang="ko-KR" altLang="en-US" sz="1100" b="1" i="1" spc="-150">
                <a:latin typeface="+mn-ea"/>
                <a:ea typeface="+mn-ea"/>
              </a:rPr>
              <a:t>연습을 할 수 있다는 점이 매우 마음에 들었습니다</a:t>
            </a:r>
            <a:r>
              <a:rPr lang="en-US" altLang="ko-KR" sz="1100" b="1" i="1" spc="-150">
                <a:latin typeface="+mn-ea"/>
                <a:ea typeface="+mn-ea"/>
              </a:rPr>
              <a:t>.”</a:t>
            </a:r>
          </a:p>
          <a:p>
            <a:endParaRPr lang="en-US" altLang="ko-KR" sz="1050" spc="-15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r>
              <a:rPr lang="ko-KR" altLang="en-US" sz="1050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제가 환경에 예민한 편임에도 넓은 책상</a:t>
            </a:r>
            <a:r>
              <a:rPr lang="en-US" altLang="ko-KR" sz="1050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050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숯</a:t>
            </a:r>
            <a:r>
              <a:rPr lang="en-US" altLang="ko-KR" sz="1050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050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공기청정기로 </a:t>
            </a:r>
            <a:endParaRPr lang="en-US" altLang="ko-KR" sz="1050" spc="-15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r>
              <a:rPr lang="ko-KR" altLang="en-US" sz="1050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불편함을 느끼지 않았고</a:t>
            </a:r>
            <a:r>
              <a:rPr lang="en-US" altLang="ko-KR" sz="1050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050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언제든지 공부할 수 있는 바자관과 </a:t>
            </a:r>
            <a:endParaRPr lang="en-US" altLang="ko-KR" sz="1050" spc="-15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r>
              <a:rPr lang="ko-KR" altLang="en-US" sz="1050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파이널 기간내</a:t>
            </a:r>
            <a:r>
              <a:rPr lang="en-US" altLang="ko-KR" sz="1050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050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실전과 유사한 환경에서 </a:t>
            </a:r>
            <a:r>
              <a:rPr lang="ko-KR" altLang="en-US" sz="105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실전 모의고사 </a:t>
            </a:r>
            <a:endParaRPr lang="en-US" altLang="ko-KR" sz="1050" b="1" spc="-15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r>
              <a:rPr lang="ko-KR" altLang="en-US" sz="105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연습을 할 수 있다는 점이 매우 마음에 들었습니다</a:t>
            </a:r>
            <a:r>
              <a:rPr lang="en-US" altLang="ko-KR" sz="105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  <a:r>
              <a:rPr lang="ko-KR" altLang="en-US" sz="105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endParaRPr lang="en-US" altLang="ko-KR" sz="1050" b="1" spc="-15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C07DEC3-84BC-4ECD-A7D9-F4148A4097C5}"/>
              </a:ext>
            </a:extLst>
          </p:cNvPr>
          <p:cNvSpPr/>
          <p:nvPr/>
        </p:nvSpPr>
        <p:spPr bwMode="auto">
          <a:xfrm>
            <a:off x="4021647" y="3472868"/>
            <a:ext cx="3816000" cy="2808000"/>
          </a:xfrm>
          <a:prstGeom prst="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7434733-DC52-4E8B-AE3D-76F92FAE2251}"/>
              </a:ext>
            </a:extLst>
          </p:cNvPr>
          <p:cNvSpPr txBox="1"/>
          <p:nvPr/>
        </p:nvSpPr>
        <p:spPr>
          <a:xfrm>
            <a:off x="4125218" y="4729086"/>
            <a:ext cx="3640845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100" spc="-150" dirty="0">
              <a:latin typeface="+mn-ea"/>
              <a:ea typeface="+mn-ea"/>
            </a:endParaRPr>
          </a:p>
          <a:p>
            <a:r>
              <a:rPr lang="ko-KR" altLang="en-US" sz="1100" b="1" i="1" spc="-150" dirty="0">
                <a:latin typeface="+mn-ea"/>
                <a:ea typeface="+mn-ea"/>
              </a:rPr>
              <a:t>“최상위권 학생들이 공부하는 모습에 자극을 받아</a:t>
            </a:r>
            <a:endParaRPr lang="en-US" altLang="ko-KR" sz="1100" b="1" i="1" spc="-150" dirty="0">
              <a:latin typeface="+mn-ea"/>
              <a:ea typeface="+mn-ea"/>
            </a:endParaRPr>
          </a:p>
          <a:p>
            <a:r>
              <a:rPr lang="ko-KR" altLang="en-US" sz="1100" b="1" i="1" spc="-150" dirty="0">
                <a:latin typeface="+mn-ea"/>
                <a:ea typeface="+mn-ea"/>
              </a:rPr>
              <a:t>집중할 수 있었습니다</a:t>
            </a:r>
            <a:r>
              <a:rPr lang="en-US" altLang="ko-KR" sz="1100" b="1" i="1" spc="-150" dirty="0">
                <a:latin typeface="+mn-ea"/>
                <a:ea typeface="+mn-ea"/>
              </a:rPr>
              <a:t>.”</a:t>
            </a:r>
          </a:p>
          <a:p>
            <a:endParaRPr lang="en-US" altLang="ko-KR" sz="1050" spc="-15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r>
              <a:rPr lang="ko-KR" altLang="en-US" sz="1050" spc="-15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러셀에서는</a:t>
            </a:r>
            <a:r>
              <a:rPr lang="ko-KR" altLang="en-US" sz="1050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050" b="1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최상위권 학생들이 바로 옆에서 같이 공부하기에</a:t>
            </a:r>
            <a:endParaRPr lang="en-US" altLang="ko-KR" sz="1050" b="1" spc="-15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r>
              <a:rPr lang="ko-KR" altLang="en-US" sz="1050" b="1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방심하지 않고 공부할 수 있었습니다</a:t>
            </a:r>
            <a:r>
              <a:rPr lang="en-US" altLang="ko-KR" sz="1050" b="1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 </a:t>
            </a:r>
          </a:p>
          <a:p>
            <a:r>
              <a:rPr lang="ko-KR" altLang="en-US" sz="1050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수업과 자습 시간에 옆에서 집중하고 있는 친구들을 보면서</a:t>
            </a:r>
            <a:endParaRPr lang="en-US" altLang="ko-KR" sz="1050" spc="-15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r>
              <a:rPr lang="ko-KR" altLang="en-US" sz="1050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자극을 받아 더욱 더 집중할 수 있었습니다</a:t>
            </a:r>
            <a:r>
              <a:rPr lang="en-US" altLang="ko-KR" sz="1050" spc="-15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 </a:t>
            </a: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C52E126E-CF6A-4171-9396-9C27EF9D4FFE}"/>
              </a:ext>
            </a:extLst>
          </p:cNvPr>
          <p:cNvSpPr/>
          <p:nvPr/>
        </p:nvSpPr>
        <p:spPr bwMode="auto">
          <a:xfrm>
            <a:off x="3221326" y="1165751"/>
            <a:ext cx="630319" cy="620141"/>
          </a:xfrm>
          <a:prstGeom prst="ellipse">
            <a:avLst/>
          </a:prstGeom>
          <a:solidFill>
            <a:srgbClr val="FFD36C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b="1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90</a:t>
            </a:r>
            <a:r>
              <a:rPr lang="en-US" altLang="ko-KR" sz="11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%</a:t>
            </a: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향상</a:t>
            </a: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8321AB00-0DB0-47E0-8577-19B1E1D5CA99}"/>
              </a:ext>
            </a:extLst>
          </p:cNvPr>
          <p:cNvSpPr/>
          <p:nvPr/>
        </p:nvSpPr>
        <p:spPr bwMode="auto">
          <a:xfrm>
            <a:off x="7013047" y="1127220"/>
            <a:ext cx="621723" cy="615361"/>
          </a:xfrm>
          <a:prstGeom prst="ellipse">
            <a:avLst/>
          </a:prstGeom>
          <a:solidFill>
            <a:srgbClr val="FFD36C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b="1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82</a:t>
            </a:r>
            <a:r>
              <a:rPr lang="en-US" altLang="ko-KR" sz="16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%</a:t>
            </a: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향상</a:t>
            </a: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73BAE4F0-3666-4512-AAB3-11AFBA92B726}"/>
              </a:ext>
            </a:extLst>
          </p:cNvPr>
          <p:cNvSpPr/>
          <p:nvPr/>
        </p:nvSpPr>
        <p:spPr bwMode="auto">
          <a:xfrm>
            <a:off x="3195717" y="3747674"/>
            <a:ext cx="681536" cy="628875"/>
          </a:xfrm>
          <a:prstGeom prst="ellipse">
            <a:avLst/>
          </a:prstGeom>
          <a:solidFill>
            <a:srgbClr val="FFD36C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b="1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81</a:t>
            </a:r>
            <a:r>
              <a:rPr lang="en-US" altLang="ko-KR" sz="16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%</a:t>
            </a: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향상</a:t>
            </a: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4024BEF-7644-4F2E-8EC5-40222C1FD0B9}"/>
              </a:ext>
            </a:extLst>
          </p:cNvPr>
          <p:cNvSpPr/>
          <p:nvPr/>
        </p:nvSpPr>
        <p:spPr bwMode="auto">
          <a:xfrm>
            <a:off x="7035489" y="3754130"/>
            <a:ext cx="599594" cy="628785"/>
          </a:xfrm>
          <a:prstGeom prst="ellipse">
            <a:avLst/>
          </a:prstGeom>
          <a:solidFill>
            <a:srgbClr val="FFD36C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b="1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67</a:t>
            </a:r>
            <a:r>
              <a:rPr lang="en-US" altLang="ko-KR" sz="16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%</a:t>
            </a: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향상</a:t>
            </a: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94FBE0F-7F90-4FE9-926D-72B43307736C}"/>
              </a:ext>
            </a:extLst>
          </p:cNvPr>
          <p:cNvSpPr txBox="1"/>
          <p:nvPr/>
        </p:nvSpPr>
        <p:spPr>
          <a:xfrm>
            <a:off x="4515066" y="885033"/>
            <a:ext cx="267170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latin typeface="+mn-ea"/>
                <a:ea typeface="+mn-ea"/>
              </a:rPr>
              <a:t>2023</a:t>
            </a:r>
            <a:r>
              <a:rPr lang="ko-KR" altLang="en-US" sz="1400" b="1" spc="-150">
                <a:latin typeface="+mn-ea"/>
                <a:ea typeface="+mn-ea"/>
              </a:rPr>
              <a:t>학년도 조선대</a:t>
            </a:r>
            <a:r>
              <a:rPr lang="en-US" altLang="ko-KR" sz="1400" b="1" spc="-150">
                <a:latin typeface="+mn-ea"/>
                <a:ea typeface="+mn-ea"/>
              </a:rPr>
              <a:t> </a:t>
            </a:r>
            <a:r>
              <a:rPr lang="ko-KR" altLang="en-US" sz="1400" b="1" spc="-150">
                <a:latin typeface="+mn-ea"/>
                <a:ea typeface="+mn-ea"/>
              </a:rPr>
              <a:t>의예과 합격</a:t>
            </a:r>
            <a:endParaRPr lang="en-US" altLang="ko-KR" sz="1400" b="1" spc="-150">
              <a:latin typeface="+mn-ea"/>
              <a:ea typeface="+mn-ea"/>
            </a:endParaRPr>
          </a:p>
          <a:p>
            <a:pPr algn="ctr"/>
            <a:r>
              <a:rPr lang="ko-KR" altLang="en-US" sz="110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러셀</a:t>
            </a:r>
            <a:r>
              <a:rPr lang="en-US" altLang="ko-KR" sz="110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CORE </a:t>
            </a:r>
            <a:r>
              <a:rPr lang="ko-KR" altLang="en-US" sz="110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광주 송다현</a:t>
            </a:r>
            <a:endParaRPr lang="en-US" altLang="ko-KR" sz="1100" b="1" spc="-15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algn="ctr"/>
            <a:endParaRPr lang="en-US" altLang="ko-KR" sz="1100" b="1" spc="-15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algn="ctr"/>
            <a:r>
              <a:rPr lang="en-US" altLang="ko-KR" sz="1100" b="1" spc="-150">
                <a:latin typeface="+mn-ea"/>
                <a:ea typeface="+mn-ea"/>
              </a:rPr>
              <a:t>2023</a:t>
            </a:r>
            <a:r>
              <a:rPr lang="ko-KR" altLang="en-US" sz="1100" b="1" spc="-150">
                <a:latin typeface="+mn-ea"/>
                <a:ea typeface="+mn-ea"/>
              </a:rPr>
              <a:t>학년도 </a:t>
            </a:r>
            <a:r>
              <a:rPr lang="en-US" altLang="ko-KR" sz="1100" b="1" spc="-150">
                <a:latin typeface="+mn-ea"/>
                <a:ea typeface="+mn-ea"/>
              </a:rPr>
              <a:t>289</a:t>
            </a:r>
            <a:r>
              <a:rPr lang="ko-KR" altLang="en-US" sz="1100" b="1" spc="-150">
                <a:latin typeface="+mn-ea"/>
                <a:ea typeface="+mn-ea"/>
              </a:rPr>
              <a:t>점</a:t>
            </a:r>
            <a:endParaRPr lang="en-US" altLang="ko-KR" sz="1100" b="1" spc="-150">
              <a:latin typeface="+mn-ea"/>
              <a:ea typeface="+mn-ea"/>
            </a:endParaRPr>
          </a:p>
          <a:p>
            <a:pPr algn="ctr"/>
            <a:r>
              <a:rPr lang="en-US" altLang="ko-KR" sz="110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2022</a:t>
            </a:r>
            <a:r>
              <a:rPr lang="ko-KR" altLang="en-US" sz="110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학년도 </a:t>
            </a:r>
            <a:r>
              <a:rPr lang="en-US" altLang="ko-KR" sz="110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266.5</a:t>
            </a:r>
            <a:r>
              <a:rPr lang="ko-KR" altLang="en-US" sz="110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점</a:t>
            </a:r>
            <a:endParaRPr lang="en-US" altLang="ko-KR" spc="-15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27CA626-058E-483B-ACBD-BD6913D42963}"/>
              </a:ext>
            </a:extLst>
          </p:cNvPr>
          <p:cNvSpPr txBox="1"/>
          <p:nvPr/>
        </p:nvSpPr>
        <p:spPr>
          <a:xfrm>
            <a:off x="642308" y="3732521"/>
            <a:ext cx="267170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latin typeface="+mn-ea"/>
                <a:ea typeface="+mn-ea"/>
              </a:rPr>
              <a:t>2023</a:t>
            </a:r>
            <a:r>
              <a:rPr lang="ko-KR" altLang="en-US" sz="1400" b="1" spc="-150">
                <a:latin typeface="+mn-ea"/>
                <a:ea typeface="+mn-ea"/>
              </a:rPr>
              <a:t>학년도 전북대</a:t>
            </a:r>
            <a:r>
              <a:rPr lang="en-US" altLang="ko-KR" sz="1400" b="1" spc="-150">
                <a:latin typeface="+mn-ea"/>
                <a:ea typeface="+mn-ea"/>
              </a:rPr>
              <a:t> </a:t>
            </a:r>
            <a:r>
              <a:rPr lang="ko-KR" altLang="en-US" sz="1400" b="1" spc="-150">
                <a:latin typeface="+mn-ea"/>
                <a:ea typeface="+mn-ea"/>
              </a:rPr>
              <a:t>의예과 합격</a:t>
            </a:r>
            <a:endParaRPr lang="en-US" altLang="ko-KR" sz="1400" b="1" spc="-150">
              <a:latin typeface="+mn-ea"/>
              <a:ea typeface="+mn-ea"/>
            </a:endParaRPr>
          </a:p>
          <a:p>
            <a:pPr algn="ctr"/>
            <a:r>
              <a:rPr lang="ko-KR" altLang="en-US" sz="110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러셀</a:t>
            </a:r>
            <a:r>
              <a:rPr lang="en-US" altLang="ko-KR" sz="110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CORE </a:t>
            </a:r>
            <a:r>
              <a:rPr lang="ko-KR" altLang="en-US" sz="110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광주 김준표</a:t>
            </a:r>
            <a:endParaRPr lang="en-US" altLang="ko-KR" sz="1100" b="1" spc="-15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algn="ctr"/>
            <a:endParaRPr lang="en-US" altLang="ko-KR" sz="1100" b="1" spc="-15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algn="ctr"/>
            <a:r>
              <a:rPr lang="en-US" altLang="ko-KR" sz="1100" b="1" spc="-150">
                <a:latin typeface="+mn-ea"/>
                <a:ea typeface="+mn-ea"/>
              </a:rPr>
              <a:t>2023</a:t>
            </a:r>
            <a:r>
              <a:rPr lang="ko-KR" altLang="en-US" sz="1100" b="1" spc="-150">
                <a:latin typeface="+mn-ea"/>
                <a:ea typeface="+mn-ea"/>
              </a:rPr>
              <a:t>학년도 </a:t>
            </a:r>
            <a:r>
              <a:rPr lang="en-US" altLang="ko-KR" sz="1100" b="1" spc="-150">
                <a:latin typeface="+mn-ea"/>
                <a:ea typeface="+mn-ea"/>
              </a:rPr>
              <a:t>294.5</a:t>
            </a:r>
            <a:r>
              <a:rPr lang="ko-KR" altLang="en-US" sz="1100" b="1" spc="-150">
                <a:latin typeface="+mn-ea"/>
                <a:ea typeface="+mn-ea"/>
              </a:rPr>
              <a:t>점</a:t>
            </a:r>
            <a:endParaRPr lang="en-US" altLang="ko-KR" sz="1100" b="1" spc="-150">
              <a:latin typeface="+mn-ea"/>
              <a:ea typeface="+mn-ea"/>
            </a:endParaRPr>
          </a:p>
          <a:p>
            <a:pPr algn="ctr"/>
            <a:r>
              <a:rPr lang="en-US" altLang="ko-KR" sz="110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2022</a:t>
            </a:r>
            <a:r>
              <a:rPr lang="ko-KR" altLang="en-US" sz="110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학년도 </a:t>
            </a:r>
            <a:r>
              <a:rPr lang="en-US" altLang="ko-KR" sz="110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271.5</a:t>
            </a:r>
            <a:r>
              <a:rPr lang="ko-KR" altLang="en-US" sz="110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점</a:t>
            </a:r>
            <a:endParaRPr lang="en-US" altLang="ko-KR" spc="-15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E8E77DB-4E9D-4CDC-A1A3-E05149D02E69}"/>
              </a:ext>
            </a:extLst>
          </p:cNvPr>
          <p:cNvSpPr txBox="1"/>
          <p:nvPr/>
        </p:nvSpPr>
        <p:spPr>
          <a:xfrm>
            <a:off x="4531568" y="3747674"/>
            <a:ext cx="267170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latin typeface="+mn-ea"/>
                <a:ea typeface="+mn-ea"/>
              </a:rPr>
              <a:t>2023</a:t>
            </a:r>
            <a:r>
              <a:rPr lang="ko-KR" altLang="en-US" sz="1400" b="1" spc="-150">
                <a:latin typeface="+mn-ea"/>
                <a:ea typeface="+mn-ea"/>
              </a:rPr>
              <a:t>학년도 전남대</a:t>
            </a:r>
            <a:r>
              <a:rPr lang="en-US" altLang="ko-KR" sz="1400" b="1" spc="-150">
                <a:latin typeface="+mn-ea"/>
                <a:ea typeface="+mn-ea"/>
              </a:rPr>
              <a:t> </a:t>
            </a:r>
            <a:r>
              <a:rPr lang="ko-KR" altLang="en-US" sz="1400" b="1" spc="-150">
                <a:latin typeface="+mn-ea"/>
                <a:ea typeface="+mn-ea"/>
              </a:rPr>
              <a:t>약학부 합격</a:t>
            </a:r>
            <a:endParaRPr lang="en-US" altLang="ko-KR" sz="1400" b="1" spc="-150">
              <a:latin typeface="+mn-ea"/>
              <a:ea typeface="+mn-ea"/>
            </a:endParaRPr>
          </a:p>
          <a:p>
            <a:pPr algn="ctr"/>
            <a:r>
              <a:rPr lang="ko-KR" altLang="en-US" sz="110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러셀</a:t>
            </a:r>
            <a:r>
              <a:rPr lang="en-US" altLang="ko-KR" sz="110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CORE </a:t>
            </a:r>
            <a:r>
              <a:rPr lang="ko-KR" altLang="en-US" sz="110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광주 정성은</a:t>
            </a:r>
            <a:endParaRPr lang="en-US" altLang="ko-KR" sz="1100" b="1" spc="-15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algn="ctr"/>
            <a:endParaRPr lang="en-US" altLang="ko-KR" sz="1100" b="1" spc="-15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algn="ctr"/>
            <a:r>
              <a:rPr lang="en-US" altLang="ko-KR" sz="1100" b="1" spc="-150">
                <a:latin typeface="+mn-ea"/>
                <a:ea typeface="+mn-ea"/>
              </a:rPr>
              <a:t>2023</a:t>
            </a:r>
            <a:r>
              <a:rPr lang="ko-KR" altLang="en-US" sz="1100" b="1" spc="-150">
                <a:latin typeface="+mn-ea"/>
                <a:ea typeface="+mn-ea"/>
              </a:rPr>
              <a:t>학년도 </a:t>
            </a:r>
            <a:r>
              <a:rPr lang="en-US" altLang="ko-KR" sz="1100" b="1" spc="-150">
                <a:latin typeface="+mn-ea"/>
                <a:ea typeface="+mn-ea"/>
              </a:rPr>
              <a:t>283.5</a:t>
            </a:r>
            <a:r>
              <a:rPr lang="ko-KR" altLang="en-US" sz="1100" b="1" spc="-150">
                <a:latin typeface="+mn-ea"/>
                <a:ea typeface="+mn-ea"/>
              </a:rPr>
              <a:t>점</a:t>
            </a:r>
            <a:endParaRPr lang="en-US" altLang="ko-KR" sz="1100" b="1" spc="-150">
              <a:latin typeface="+mn-ea"/>
              <a:ea typeface="+mn-ea"/>
            </a:endParaRPr>
          </a:p>
          <a:p>
            <a:pPr algn="ctr"/>
            <a:r>
              <a:rPr lang="en-US" altLang="ko-KR" sz="110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2022</a:t>
            </a:r>
            <a:r>
              <a:rPr lang="ko-KR" altLang="en-US" sz="110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학년도 </a:t>
            </a:r>
            <a:r>
              <a:rPr lang="en-US" altLang="ko-KR" sz="110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249.5</a:t>
            </a:r>
            <a:r>
              <a:rPr lang="ko-KR" altLang="en-US" sz="1100" b="1" spc="-15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점</a:t>
            </a:r>
            <a:endParaRPr lang="en-US" altLang="ko-KR" spc="-15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01290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6660A26-8968-469C-B5B7-573371ABCE6B}"/>
              </a:ext>
            </a:extLst>
          </p:cNvPr>
          <p:cNvSpPr/>
          <p:nvPr/>
        </p:nvSpPr>
        <p:spPr>
          <a:xfrm>
            <a:off x="3407028" y="619659"/>
            <a:ext cx="3328890" cy="287934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0143658-47D8-497C-A54F-A838970C957B}"/>
              </a:ext>
            </a:extLst>
          </p:cNvPr>
          <p:cNvSpPr/>
          <p:nvPr/>
        </p:nvSpPr>
        <p:spPr>
          <a:xfrm>
            <a:off x="169749" y="726655"/>
            <a:ext cx="2975711" cy="266320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종합반</a:t>
            </a:r>
            <a:r>
              <a:rPr lang="ko-KR" altLang="en-US" b="0" dirty="0"/>
              <a:t>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B6EF5BF-F328-4F97-B868-5FC14A7AA108}"/>
              </a:ext>
            </a:extLst>
          </p:cNvPr>
          <p:cNvSpPr/>
          <p:nvPr/>
        </p:nvSpPr>
        <p:spPr>
          <a:xfrm>
            <a:off x="157505" y="589426"/>
            <a:ext cx="3012579" cy="313364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B437B-D69E-4A9D-AEA1-61398F8A5EEB}"/>
              </a:ext>
            </a:extLst>
          </p:cNvPr>
          <p:cNvSpPr txBox="1"/>
          <p:nvPr/>
        </p:nvSpPr>
        <p:spPr>
          <a:xfrm>
            <a:off x="123933" y="999293"/>
            <a:ext cx="303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spc="-150" dirty="0">
                <a:latin typeface="+mn-ea"/>
                <a:ea typeface="+mn-ea"/>
              </a:rPr>
              <a:t>한 건물 내에서 강의실</a:t>
            </a:r>
            <a:r>
              <a:rPr lang="en-US" altLang="ko-KR" sz="900" spc="-150" dirty="0">
                <a:latin typeface="+mn-ea"/>
                <a:ea typeface="+mn-ea"/>
              </a:rPr>
              <a:t>-</a:t>
            </a:r>
            <a:r>
              <a:rPr lang="ko-KR" altLang="en-US" sz="900" spc="-150" dirty="0">
                <a:latin typeface="+mn-ea"/>
                <a:ea typeface="+mn-ea"/>
              </a:rPr>
              <a:t>바자관</a:t>
            </a:r>
            <a:r>
              <a:rPr lang="en-US" altLang="ko-KR" sz="900" spc="-150" dirty="0">
                <a:latin typeface="+mn-ea"/>
                <a:ea typeface="+mn-ea"/>
              </a:rPr>
              <a:t>- </a:t>
            </a:r>
            <a:r>
              <a:rPr lang="ko-KR" altLang="en-US" sz="900" spc="-150" dirty="0">
                <a:latin typeface="+mn-ea"/>
                <a:ea typeface="+mn-ea"/>
              </a:rPr>
              <a:t>자체 식당을 한 번에 해결하여</a:t>
            </a:r>
            <a:endParaRPr lang="en-US" altLang="ko-KR" sz="900" spc="-150" dirty="0">
              <a:latin typeface="+mn-ea"/>
              <a:ea typeface="+mn-ea"/>
            </a:endParaRPr>
          </a:p>
          <a:p>
            <a:pPr algn="ctr"/>
            <a:r>
              <a:rPr lang="ko-KR" altLang="en-US" sz="900" spc="-150" dirty="0">
                <a:latin typeface="+mn-ea"/>
                <a:ea typeface="+mn-ea"/>
              </a:rPr>
              <a:t>이동에 낭비되는 시간없이 </a:t>
            </a:r>
            <a:r>
              <a:rPr lang="ko-KR" altLang="en-US" sz="900" b="1" spc="-150" dirty="0">
                <a:latin typeface="+mn-ea"/>
                <a:ea typeface="+mn-ea"/>
              </a:rPr>
              <a:t>학습 동선을 최소화</a:t>
            </a:r>
            <a:r>
              <a:rPr lang="ko-KR" altLang="en-US" sz="900" spc="-150" dirty="0">
                <a:latin typeface="+mn-ea"/>
                <a:ea typeface="+mn-ea"/>
              </a:rPr>
              <a:t>하였습니다</a:t>
            </a:r>
            <a:r>
              <a:rPr lang="en-US" altLang="ko-KR" sz="9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87617CF-0EC2-444A-964C-30F82B8F8834}"/>
              </a:ext>
            </a:extLst>
          </p:cNvPr>
          <p:cNvSpPr txBox="1"/>
          <p:nvPr/>
        </p:nvSpPr>
        <p:spPr>
          <a:xfrm>
            <a:off x="62624" y="753352"/>
            <a:ext cx="3162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-150" dirty="0">
                <a:latin typeface="+mn-ea"/>
                <a:ea typeface="+mn-ea"/>
              </a:rPr>
              <a:t>학습 동선 최소화</a:t>
            </a:r>
            <a:endParaRPr lang="en-US" altLang="ko-KR" sz="1050" b="1" spc="-150" dirty="0">
              <a:latin typeface="+mn-ea"/>
              <a:ea typeface="+mn-ea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8036098-789C-4331-A628-608AC5687BF6}"/>
              </a:ext>
            </a:extLst>
          </p:cNvPr>
          <p:cNvSpPr txBox="1"/>
          <p:nvPr/>
        </p:nvSpPr>
        <p:spPr>
          <a:xfrm>
            <a:off x="3407028" y="690881"/>
            <a:ext cx="3162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-150">
                <a:latin typeface="+mn-ea"/>
                <a:ea typeface="+mn-ea"/>
              </a:rPr>
              <a:t>개방형 구조</a:t>
            </a:r>
            <a:endParaRPr lang="en-US" altLang="ko-KR" sz="1050" b="1" spc="-150" dirty="0">
              <a:latin typeface="+mn-ea"/>
              <a:ea typeface="+mn-ea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E959A70-A462-414A-8AFE-19194FCAD7D0}"/>
              </a:ext>
            </a:extLst>
          </p:cNvPr>
          <p:cNvSpPr txBox="1"/>
          <p:nvPr/>
        </p:nvSpPr>
        <p:spPr>
          <a:xfrm>
            <a:off x="3407027" y="1085533"/>
            <a:ext cx="316218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50" dirty="0">
                <a:latin typeface="+mn-ea"/>
                <a:ea typeface="+mn-ea"/>
              </a:rPr>
              <a:t>개방형 구조</a:t>
            </a:r>
            <a:r>
              <a:rPr lang="ko-KR" altLang="en-US" sz="900" spc="-150" dirty="0">
                <a:latin typeface="+mn-ea"/>
                <a:ea typeface="+mn-ea"/>
              </a:rPr>
              <a:t>로 되어 있어 지속적으로 긴장감을 유지하고</a:t>
            </a:r>
            <a:br>
              <a:rPr lang="en-US" altLang="ko-KR" sz="900" spc="-150" dirty="0">
                <a:latin typeface="+mn-ea"/>
                <a:ea typeface="+mn-ea"/>
              </a:rPr>
            </a:br>
            <a:r>
              <a:rPr lang="ko-KR" altLang="en-US" sz="900" spc="-150" dirty="0">
                <a:latin typeface="+mn-ea"/>
                <a:ea typeface="+mn-ea"/>
              </a:rPr>
              <a:t>학습 동기를 부여합니다</a:t>
            </a:r>
            <a:r>
              <a:rPr lang="en-US" altLang="ko-KR" sz="900" spc="-150" dirty="0">
                <a:latin typeface="+mn-ea"/>
                <a:ea typeface="+mn-ea"/>
              </a:rPr>
              <a:t>.</a:t>
            </a:r>
          </a:p>
          <a:p>
            <a:pPr algn="ctr"/>
            <a:r>
              <a:rPr lang="ko-KR" altLang="en-US" sz="900" b="1" spc="-150" dirty="0">
                <a:latin typeface="+mn-ea"/>
                <a:ea typeface="+mn-ea"/>
              </a:rPr>
              <a:t>학습에 최적화된 시설과 환경</a:t>
            </a:r>
            <a:r>
              <a:rPr lang="ko-KR" altLang="en-US" sz="900" spc="-150" dirty="0">
                <a:latin typeface="+mn-ea"/>
                <a:ea typeface="+mn-ea"/>
              </a:rPr>
              <a:t>에서 온전히 학습에만 집중할 수 있습니다</a:t>
            </a:r>
            <a:r>
              <a:rPr lang="en-US" altLang="ko-KR" sz="9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21266F7-CBB2-42DE-9E67-D36A15B5F2A6}"/>
              </a:ext>
            </a:extLst>
          </p:cNvPr>
          <p:cNvSpPr txBox="1"/>
          <p:nvPr/>
        </p:nvSpPr>
        <p:spPr>
          <a:xfrm>
            <a:off x="172352" y="728634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#2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DBB8633-9F99-462E-A9B9-349798967B8F}"/>
              </a:ext>
            </a:extLst>
          </p:cNvPr>
          <p:cNvSpPr txBox="1"/>
          <p:nvPr/>
        </p:nvSpPr>
        <p:spPr>
          <a:xfrm>
            <a:off x="3384369" y="635570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#3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graphicFrame>
        <p:nvGraphicFramePr>
          <p:cNvPr id="110" name="표 109">
            <a:extLst>
              <a:ext uri="{FF2B5EF4-FFF2-40B4-BE49-F238E27FC236}">
                <a16:creationId xmlns:a16="http://schemas.microsoft.com/office/drawing/2014/main" id="{71E68D82-4B85-44EF-8E89-F7E5DFCD7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013992"/>
              </p:ext>
            </p:extLst>
          </p:nvPr>
        </p:nvGraphicFramePr>
        <p:xfrm>
          <a:off x="8104412" y="211913"/>
          <a:ext cx="1800000" cy="1697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#2.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학습 동선 최소화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CORE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광주학원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학습 동선 최소화와 동일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#3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개방형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구조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이미지 유지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3179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#4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자체 식당 운영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CORE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광주학원 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바자관 자체 식당 운영과 동일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3812623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8D060E7-5B05-416D-A69B-5B450536E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980" y="1775330"/>
            <a:ext cx="2946782" cy="1544205"/>
          </a:xfrm>
          <a:prstGeom prst="rect">
            <a:avLst/>
          </a:prstGeom>
        </p:spPr>
      </p:pic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43F620F4-7069-4DFC-ACC1-F228F968DEB8}"/>
              </a:ext>
            </a:extLst>
          </p:cNvPr>
          <p:cNvSpPr/>
          <p:nvPr/>
        </p:nvSpPr>
        <p:spPr>
          <a:xfrm>
            <a:off x="3533028" y="173299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DAB3491-354B-4CB0-8003-CC28F599CAD8}"/>
              </a:ext>
            </a:extLst>
          </p:cNvPr>
          <p:cNvSpPr/>
          <p:nvPr/>
        </p:nvSpPr>
        <p:spPr>
          <a:xfrm>
            <a:off x="5569340" y="1651681"/>
            <a:ext cx="1080000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이미지 유지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B7C895C-FE35-4392-8928-D252FD4BAE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4" t="31601" r="4481" b="9152"/>
          <a:stretch/>
        </p:blipFill>
        <p:spPr>
          <a:xfrm>
            <a:off x="269706" y="1543959"/>
            <a:ext cx="2805150" cy="1348596"/>
          </a:xfrm>
          <a:prstGeom prst="rect">
            <a:avLst/>
          </a:prstGeom>
        </p:spPr>
      </p:pic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C498AFF-2179-4AC3-9CE6-07FCB16A9087}"/>
              </a:ext>
            </a:extLst>
          </p:cNvPr>
          <p:cNvSpPr/>
          <p:nvPr/>
        </p:nvSpPr>
        <p:spPr>
          <a:xfrm>
            <a:off x="182622" y="146216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C7BF18A-EE82-45A4-B57B-CAEF8A0724FB}"/>
              </a:ext>
            </a:extLst>
          </p:cNvPr>
          <p:cNvSpPr/>
          <p:nvPr/>
        </p:nvSpPr>
        <p:spPr>
          <a:xfrm>
            <a:off x="1994856" y="1543959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154096C-726A-466F-BEB2-D8D5C25A3A0C}"/>
              </a:ext>
            </a:extLst>
          </p:cNvPr>
          <p:cNvSpPr/>
          <p:nvPr/>
        </p:nvSpPr>
        <p:spPr>
          <a:xfrm>
            <a:off x="3401009" y="3622649"/>
            <a:ext cx="3328890" cy="287934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32E978-C0FD-4966-837D-FCBD814212E9}"/>
              </a:ext>
            </a:extLst>
          </p:cNvPr>
          <p:cNvSpPr txBox="1"/>
          <p:nvPr/>
        </p:nvSpPr>
        <p:spPr>
          <a:xfrm>
            <a:off x="3401009" y="3693871"/>
            <a:ext cx="3162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-150" dirty="0">
                <a:latin typeface="+mn-ea"/>
                <a:ea typeface="+mn-ea"/>
              </a:rPr>
              <a:t>자체 식당 운영</a:t>
            </a:r>
            <a:endParaRPr lang="en-US" altLang="ko-KR" sz="1050" b="1" spc="-150" dirty="0">
              <a:latin typeface="+mn-ea"/>
              <a:ea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93B9A-C017-4EBD-B3B4-B59A536E5CDC}"/>
              </a:ext>
            </a:extLst>
          </p:cNvPr>
          <p:cNvSpPr txBox="1"/>
          <p:nvPr/>
        </p:nvSpPr>
        <p:spPr>
          <a:xfrm>
            <a:off x="3401008" y="4088523"/>
            <a:ext cx="316218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50" dirty="0">
                <a:latin typeface="+mn-ea"/>
                <a:ea typeface="+mn-ea"/>
              </a:rPr>
              <a:t>자체 식당 운영</a:t>
            </a:r>
            <a:r>
              <a:rPr lang="ko-KR" altLang="en-US" sz="900" spc="-150" dirty="0">
                <a:latin typeface="+mn-ea"/>
                <a:ea typeface="+mn-ea"/>
              </a:rPr>
              <a:t>으로</a:t>
            </a:r>
            <a:r>
              <a:rPr lang="ko-KR" altLang="en-US" sz="900" b="1" spc="-150" dirty="0">
                <a:latin typeface="+mn-ea"/>
                <a:ea typeface="+mn-ea"/>
              </a:rPr>
              <a:t> 균형 잡힌 수험생 식단 유지</a:t>
            </a:r>
            <a:r>
              <a:rPr lang="ko-KR" altLang="en-US" sz="900" spc="-150" dirty="0">
                <a:latin typeface="+mn-ea"/>
                <a:ea typeface="+mn-ea"/>
              </a:rPr>
              <a:t>가 가능합니다</a:t>
            </a:r>
            <a:r>
              <a:rPr lang="en-US" altLang="ko-KR" sz="900" spc="-150" dirty="0">
                <a:latin typeface="+mn-ea"/>
                <a:ea typeface="+mn-ea"/>
              </a:rPr>
              <a:t>.</a:t>
            </a:r>
            <a:br>
              <a:rPr lang="en-US" altLang="ko-KR" sz="900" spc="-150" dirty="0">
                <a:latin typeface="+mn-ea"/>
                <a:ea typeface="+mn-ea"/>
              </a:rPr>
            </a:br>
            <a:r>
              <a:rPr lang="ko-KR" altLang="en-US" sz="900" spc="-150" dirty="0">
                <a:latin typeface="+mn-ea"/>
                <a:ea typeface="+mn-ea"/>
              </a:rPr>
              <a:t>외부와의 접촉을 최소화하고</a:t>
            </a:r>
            <a:r>
              <a:rPr lang="en-US" altLang="ko-KR" sz="900" spc="-150" dirty="0">
                <a:latin typeface="+mn-ea"/>
                <a:ea typeface="+mn-ea"/>
              </a:rPr>
              <a:t>,</a:t>
            </a:r>
            <a:r>
              <a:rPr lang="en-US" altLang="ko-KR" sz="900" b="1" spc="-150" dirty="0">
                <a:latin typeface="+mn-ea"/>
                <a:ea typeface="+mn-ea"/>
              </a:rPr>
              <a:t> </a:t>
            </a:r>
            <a:br>
              <a:rPr lang="en-US" altLang="ko-KR" sz="900" b="1" spc="-150" dirty="0">
                <a:latin typeface="+mn-ea"/>
                <a:ea typeface="+mn-ea"/>
              </a:rPr>
            </a:br>
            <a:r>
              <a:rPr lang="ko-KR" altLang="en-US" sz="900" b="1" spc="-150" dirty="0">
                <a:latin typeface="+mn-ea"/>
                <a:ea typeface="+mn-ea"/>
              </a:rPr>
              <a:t>이동시간을 줄여 학습에 몰입</a:t>
            </a:r>
            <a:r>
              <a:rPr lang="ko-KR" altLang="en-US" sz="900" spc="-150" dirty="0">
                <a:latin typeface="+mn-ea"/>
                <a:ea typeface="+mn-ea"/>
              </a:rPr>
              <a:t>할 수 있습니다</a:t>
            </a:r>
            <a:r>
              <a:rPr lang="en-US" altLang="ko-KR" sz="9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5E99833-F341-45C7-85D6-0F12E4B2B402}"/>
              </a:ext>
            </a:extLst>
          </p:cNvPr>
          <p:cNvSpPr txBox="1"/>
          <p:nvPr/>
        </p:nvSpPr>
        <p:spPr>
          <a:xfrm>
            <a:off x="3378350" y="3638560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#4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C9EFA908-1C94-403E-B4E4-8E3CDC0BD8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50" t="32323" r="3297" b="9553"/>
          <a:stretch/>
        </p:blipFill>
        <p:spPr>
          <a:xfrm>
            <a:off x="3527009" y="4791529"/>
            <a:ext cx="3090969" cy="1431912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89012966-C346-4BA1-8B40-5DBE0EB5BA34}"/>
              </a:ext>
            </a:extLst>
          </p:cNvPr>
          <p:cNvSpPr/>
          <p:nvPr/>
        </p:nvSpPr>
        <p:spPr>
          <a:xfrm>
            <a:off x="3527009" y="473598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40253747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종합반</a:t>
            </a:r>
            <a:r>
              <a:rPr lang="ko-KR" altLang="en-US" b="0" dirty="0"/>
              <a:t>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E0ADAB-8998-4BD3-8989-CF2D7A68276B}"/>
              </a:ext>
            </a:extLst>
          </p:cNvPr>
          <p:cNvSpPr txBox="1"/>
          <p:nvPr/>
        </p:nvSpPr>
        <p:spPr>
          <a:xfrm>
            <a:off x="117269" y="1117201"/>
            <a:ext cx="322149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전문 입시 담임선생님의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 err="1">
                <a:latin typeface="+mn-ea"/>
                <a:ea typeface="+mn-ea"/>
              </a:rPr>
              <a:t>담임으로서의</a:t>
            </a:r>
            <a:r>
              <a:rPr lang="ko-KR" altLang="en-US" sz="1000" spc="-100" dirty="0">
                <a:latin typeface="+mn-ea"/>
                <a:ea typeface="+mn-ea"/>
              </a:rPr>
              <a:t> 역량과 입시 전문가로서의 전문성으로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최상위권 대입성공을 위해</a:t>
            </a:r>
            <a:endParaRPr lang="en-US" altLang="ko-KR" sz="10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 err="1">
                <a:latin typeface="+mn-ea"/>
                <a:ea typeface="+mn-ea"/>
              </a:rPr>
              <a:t>입시∙학습∙생활관리</a:t>
            </a:r>
            <a:r>
              <a:rPr lang="ko-KR" altLang="en-US" sz="1000" spc="-100" dirty="0" err="1">
                <a:latin typeface="+mn-ea"/>
                <a:ea typeface="+mn-ea"/>
              </a:rPr>
              <a:t>를</a:t>
            </a:r>
            <a:r>
              <a:rPr lang="ko-KR" altLang="en-US" sz="1000" spc="-100" dirty="0">
                <a:latin typeface="+mn-ea"/>
                <a:ea typeface="+mn-ea"/>
              </a:rPr>
              <a:t>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571958"/>
              </p:ext>
            </p:extLst>
          </p:nvPr>
        </p:nvGraphicFramePr>
        <p:xfrm>
          <a:off x="8104412" y="211913"/>
          <a:ext cx="1800000" cy="282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5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재수종합반 시스템</a:t>
                      </a:r>
                      <a:endParaRPr lang="en-US" altLang="ko-KR" sz="900" b="0" spc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990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 자동 롤링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 내 이미지 활용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https://russeldata.megastudy.net/campus/images/russel/core_gj/2023/winter/cont06_tab01_img01.jpg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 내 이미지 활용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https://russeldata.megastudy.net/campus/images/russel/core_gj/2023/winter/cont06_tab01_img02.jpg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1187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 내 이미지 활용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https://russeldata.megastudy.net/campus/images/russel/core_gj/2023/winter/cont06_tab01_img03.jpg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5189653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55CFA6BC-7970-4CE1-98EA-FA1554C5A05D}"/>
              </a:ext>
            </a:extLst>
          </p:cNvPr>
          <p:cNvSpPr/>
          <p:nvPr/>
        </p:nvSpPr>
        <p:spPr>
          <a:xfrm>
            <a:off x="213815" y="747815"/>
            <a:ext cx="3012579" cy="554461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Fill">
            <a:extLst>
              <a:ext uri="{FF2B5EF4-FFF2-40B4-BE49-F238E27FC236}">
                <a16:creationId xmlns:a16="http://schemas.microsoft.com/office/drawing/2014/main" id="{978F1105-8435-4B12-8FDD-E6CF6078179F}"/>
              </a:ext>
            </a:extLst>
          </p:cNvPr>
          <p:cNvSpPr>
            <a:spLocks/>
          </p:cNvSpPr>
          <p:nvPr/>
        </p:nvSpPr>
        <p:spPr bwMode="auto">
          <a:xfrm rot="5400000">
            <a:off x="1688838" y="5292147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7AAF49-EEDF-4E1D-84C0-2BA3A9D060F6}"/>
              </a:ext>
            </a:extLst>
          </p:cNvPr>
          <p:cNvSpPr txBox="1"/>
          <p:nvPr/>
        </p:nvSpPr>
        <p:spPr>
          <a:xfrm>
            <a:off x="251790" y="796080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02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6F533E6-3051-4354-BA87-827F6EA91887}"/>
              </a:ext>
            </a:extLst>
          </p:cNvPr>
          <p:cNvGrpSpPr/>
          <p:nvPr/>
        </p:nvGrpSpPr>
        <p:grpSpPr>
          <a:xfrm>
            <a:off x="575040" y="2187976"/>
            <a:ext cx="2290127" cy="297522"/>
            <a:chOff x="1101232" y="1844825"/>
            <a:chExt cx="5940000" cy="360001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54F94FD-9FB5-4644-9DEE-B2D7D7F0EDF1}"/>
                </a:ext>
              </a:extLst>
            </p:cNvPr>
            <p:cNvSpPr/>
            <p:nvPr/>
          </p:nvSpPr>
          <p:spPr bwMode="auto">
            <a:xfrm>
              <a:off x="1101232" y="1844826"/>
              <a:ext cx="1980000" cy="360000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b="1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입시관리</a:t>
              </a:r>
              <a:endParaRPr lang="en-US" altLang="ko-KR" sz="900" b="1" spc="-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93C3D8F-296F-43DC-B43B-E67065AF0FA3}"/>
                </a:ext>
              </a:extLst>
            </p:cNvPr>
            <p:cNvSpPr/>
            <p:nvPr/>
          </p:nvSpPr>
          <p:spPr bwMode="auto">
            <a:xfrm>
              <a:off x="3081232" y="1844826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학습관리</a:t>
              </a:r>
              <a:endParaRPr lang="en-US" altLang="ko-KR" sz="900" spc="-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61E1E97-1BC5-4FDE-983B-38118E6FD5AE}"/>
                </a:ext>
              </a:extLst>
            </p:cNvPr>
            <p:cNvSpPr/>
            <p:nvPr/>
          </p:nvSpPr>
          <p:spPr bwMode="auto">
            <a:xfrm>
              <a:off x="5061232" y="1844825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생활관리</a:t>
              </a:r>
              <a:endParaRPr lang="en-US" altLang="ko-KR" sz="900" spc="-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2AFA123-A84A-454F-9FDA-D5016B5E807B}"/>
              </a:ext>
            </a:extLst>
          </p:cNvPr>
          <p:cNvSpPr txBox="1"/>
          <p:nvPr/>
        </p:nvSpPr>
        <p:spPr>
          <a:xfrm>
            <a:off x="497763" y="2664484"/>
            <a:ext cx="2444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00" dirty="0">
                <a:latin typeface="+mn-ea"/>
                <a:ea typeface="+mn-ea"/>
              </a:rPr>
              <a:t>치열한 입시에서 목표 대학 합격</a:t>
            </a:r>
            <a:r>
              <a:rPr lang="ko-KR" altLang="en-US" sz="900" spc="-100" dirty="0">
                <a:latin typeface="+mn-ea"/>
                <a:ea typeface="+mn-ea"/>
              </a:rPr>
              <a:t>을 위한</a:t>
            </a:r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spc="-100" dirty="0">
                <a:latin typeface="+mn-ea"/>
                <a:ea typeface="+mn-ea"/>
              </a:rPr>
              <a:t>전문적인 입시관리를 진행합니다</a:t>
            </a:r>
            <a:r>
              <a:rPr lang="en-US" altLang="ko-KR" sz="900" spc="-100" dirty="0">
                <a:latin typeface="+mn-ea"/>
                <a:ea typeface="+mn-ea"/>
              </a:rPr>
              <a:t>.</a:t>
            </a:r>
            <a:endParaRPr lang="ko-KR" altLang="en-US" sz="900" spc="-100" dirty="0">
              <a:latin typeface="+mn-ea"/>
              <a:ea typeface="+mn-ea"/>
            </a:endParaRPr>
          </a:p>
        </p:txBody>
      </p:sp>
      <p:sp>
        <p:nvSpPr>
          <p:cNvPr id="33" name="모서리가 둥근 직사각형 5">
            <a:extLst>
              <a:ext uri="{FF2B5EF4-FFF2-40B4-BE49-F238E27FC236}">
                <a16:creationId xmlns:a16="http://schemas.microsoft.com/office/drawing/2014/main" id="{690894A8-F819-4864-B476-58CE56D18981}"/>
              </a:ext>
            </a:extLst>
          </p:cNvPr>
          <p:cNvSpPr/>
          <p:nvPr/>
        </p:nvSpPr>
        <p:spPr bwMode="auto">
          <a:xfrm>
            <a:off x="676502" y="3153729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6CE9CB4-9ABF-4E9C-8DC1-391AD5262659}"/>
              </a:ext>
            </a:extLst>
          </p:cNvPr>
          <p:cNvCxnSpPr/>
          <p:nvPr/>
        </p:nvCxnSpPr>
        <p:spPr bwMode="auto">
          <a:xfrm>
            <a:off x="764516" y="4881921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50BEE0F-4099-42DE-8E86-E268B8E66CD6}"/>
              </a:ext>
            </a:extLst>
          </p:cNvPr>
          <p:cNvSpPr txBox="1"/>
          <p:nvPr/>
        </p:nvSpPr>
        <p:spPr>
          <a:xfrm>
            <a:off x="764516" y="4601509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맞춤 입시전략 제시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B9F99C-84BE-499D-8C97-BD40E821E0AC}"/>
              </a:ext>
            </a:extLst>
          </p:cNvPr>
          <p:cNvSpPr txBox="1"/>
          <p:nvPr/>
        </p:nvSpPr>
        <p:spPr>
          <a:xfrm>
            <a:off x="764516" y="4961549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수능 성적부터 모의고사까지 재원생들의 </a:t>
            </a:r>
            <a:r>
              <a:rPr lang="ko-KR" altLang="en-US" sz="900" b="1" spc="-100" dirty="0">
                <a:latin typeface="+mn-ea"/>
                <a:ea typeface="+mn-ea"/>
              </a:rPr>
              <a:t>성적 데이터를 체계적으로 누적 관리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누적된 </a:t>
            </a:r>
            <a:r>
              <a:rPr lang="ko-KR" altLang="en-US" sz="900" spc="-100" dirty="0" err="1">
                <a:latin typeface="+mn-ea"/>
                <a:ea typeface="+mn-ea"/>
              </a:rPr>
              <a:t>재원생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spc="-100" dirty="0" err="1">
                <a:latin typeface="+mn-ea"/>
                <a:ea typeface="+mn-ea"/>
              </a:rPr>
              <a:t>입시결과</a:t>
            </a:r>
            <a:r>
              <a:rPr lang="ko-KR" altLang="en-US" sz="900" spc="-100" dirty="0">
                <a:latin typeface="+mn-ea"/>
                <a:ea typeface="+mn-ea"/>
              </a:rPr>
              <a:t> 데이터 기반으로 </a:t>
            </a:r>
            <a:r>
              <a:rPr lang="ko-KR" altLang="en-US" sz="900" b="1" spc="-100" dirty="0">
                <a:latin typeface="+mn-ea"/>
                <a:ea typeface="+mn-ea"/>
              </a:rPr>
              <a:t>개인 목표에 맞춘 입시</a:t>
            </a:r>
            <a:r>
              <a:rPr lang="en-US" altLang="ko-KR" sz="900" b="1" spc="-100" dirty="0">
                <a:latin typeface="+mn-ea"/>
                <a:ea typeface="+mn-ea"/>
              </a:rPr>
              <a:t>(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</a:t>
            </a:r>
            <a:r>
              <a:rPr lang="en-US" altLang="ko-KR" sz="900" b="1" spc="-100" dirty="0">
                <a:latin typeface="+mn-ea"/>
                <a:ea typeface="+mn-ea"/>
              </a:rPr>
              <a:t>) </a:t>
            </a:r>
            <a:r>
              <a:rPr lang="ko-KR" altLang="en-US" sz="900" b="1" spc="-100" dirty="0">
                <a:latin typeface="+mn-ea"/>
                <a:ea typeface="+mn-ea"/>
              </a:rPr>
              <a:t>방향 제시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214CFAC-9F1B-4A5F-8B30-B6F976F0A535}"/>
              </a:ext>
            </a:extLst>
          </p:cNvPr>
          <p:cNvSpPr/>
          <p:nvPr/>
        </p:nvSpPr>
        <p:spPr>
          <a:xfrm>
            <a:off x="757870" y="328336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39" name="모서리가 둥근 직사각형 17">
            <a:extLst>
              <a:ext uri="{FF2B5EF4-FFF2-40B4-BE49-F238E27FC236}">
                <a16:creationId xmlns:a16="http://schemas.microsoft.com/office/drawing/2014/main" id="{7296AF60-9C9E-4A6B-823F-9960361B7DB0}"/>
              </a:ext>
            </a:extLst>
          </p:cNvPr>
          <p:cNvSpPr/>
          <p:nvPr/>
        </p:nvSpPr>
        <p:spPr bwMode="auto">
          <a:xfrm>
            <a:off x="3317087" y="3174176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C674A3D-DFF7-487F-8F0E-8CFD9ABBE94A}"/>
              </a:ext>
            </a:extLst>
          </p:cNvPr>
          <p:cNvCxnSpPr/>
          <p:nvPr/>
        </p:nvCxnSpPr>
        <p:spPr bwMode="auto">
          <a:xfrm>
            <a:off x="3405101" y="4902368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82DFF8C-EF6E-4520-B3BE-353A335532BC}"/>
              </a:ext>
            </a:extLst>
          </p:cNvPr>
          <p:cNvSpPr txBox="1"/>
          <p:nvPr/>
        </p:nvSpPr>
        <p:spPr>
          <a:xfrm>
            <a:off x="3405101" y="4621956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pc="-100" dirty="0">
                <a:latin typeface="+mn-ea"/>
                <a:ea typeface="+mn-ea"/>
              </a:rPr>
              <a:t>1:1 </a:t>
            </a:r>
            <a:r>
              <a:rPr lang="ko-KR" altLang="en-US" sz="1000" b="1" spc="-100" dirty="0">
                <a:latin typeface="+mn-ea"/>
                <a:ea typeface="+mn-ea"/>
              </a:rPr>
              <a:t>맞춤 입시상담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A70C80-8B89-48C8-A821-0F44E0E6F411}"/>
              </a:ext>
            </a:extLst>
          </p:cNvPr>
          <p:cNvSpPr txBox="1"/>
          <p:nvPr/>
        </p:nvSpPr>
        <p:spPr>
          <a:xfrm>
            <a:off x="3405101" y="4981996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개별 성적 포트폴리오 기반으로 </a:t>
            </a:r>
            <a:r>
              <a:rPr lang="ko-KR" altLang="en-US" sz="900" b="1" spc="-100" dirty="0">
                <a:latin typeface="+mn-ea"/>
                <a:ea typeface="+mn-ea"/>
              </a:rPr>
              <a:t>체계적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전문적 </a:t>
            </a:r>
            <a:r>
              <a:rPr lang="en-US" altLang="ko-KR" sz="900" b="1" spc="-100" dirty="0">
                <a:latin typeface="+mn-ea"/>
                <a:ea typeface="+mn-ea"/>
              </a:rPr>
              <a:t>1:1 </a:t>
            </a:r>
            <a:r>
              <a:rPr lang="ko-KR" altLang="en-US" sz="900" b="1" spc="-100" dirty="0">
                <a:latin typeface="+mn-ea"/>
                <a:ea typeface="+mn-ea"/>
              </a:rPr>
              <a:t>맞춤 상담 진행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목표 대학 합격을 위한 입시 전문가의 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 지원 전략 컨설팅 진행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목표 학교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학과에 필요한 요소 및 점수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 err="1">
                <a:latin typeface="+mn-ea"/>
                <a:ea typeface="+mn-ea"/>
              </a:rPr>
              <a:t>재원생</a:t>
            </a:r>
            <a:r>
              <a:rPr lang="ko-KR" altLang="en-US" sz="900" spc="-100" dirty="0">
                <a:latin typeface="+mn-ea"/>
                <a:ea typeface="+mn-ea"/>
              </a:rPr>
              <a:t> 사례들을 통해 </a:t>
            </a:r>
            <a:r>
              <a:rPr lang="ko-KR" altLang="en-US" sz="900" b="1" spc="-100" dirty="0">
                <a:latin typeface="+mn-ea"/>
                <a:ea typeface="+mn-ea"/>
              </a:rPr>
              <a:t>학습계획 수립</a:t>
            </a:r>
          </a:p>
        </p:txBody>
      </p:sp>
      <p:sp>
        <p:nvSpPr>
          <p:cNvPr id="44" name="모서리가 둥근 직사각형 21">
            <a:extLst>
              <a:ext uri="{FF2B5EF4-FFF2-40B4-BE49-F238E27FC236}">
                <a16:creationId xmlns:a16="http://schemas.microsoft.com/office/drawing/2014/main" id="{C76AF3E3-EF06-4D36-9BA3-DDCC645E0A69}"/>
              </a:ext>
            </a:extLst>
          </p:cNvPr>
          <p:cNvSpPr/>
          <p:nvPr/>
        </p:nvSpPr>
        <p:spPr bwMode="auto">
          <a:xfrm>
            <a:off x="5544216" y="3174176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D81618F-7645-4A2A-B477-74F3C52FF246}"/>
              </a:ext>
            </a:extLst>
          </p:cNvPr>
          <p:cNvCxnSpPr/>
          <p:nvPr/>
        </p:nvCxnSpPr>
        <p:spPr bwMode="auto">
          <a:xfrm>
            <a:off x="5632230" y="4902368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ED3A460-6223-4875-BB4A-A98AEA53976C}"/>
              </a:ext>
            </a:extLst>
          </p:cNvPr>
          <p:cNvSpPr txBox="1"/>
          <p:nvPr/>
        </p:nvSpPr>
        <p:spPr>
          <a:xfrm>
            <a:off x="5632230" y="4621956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입시 특강 및 간담회 진행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77DD898-449F-4181-BA61-FD8BF9919BF4}"/>
              </a:ext>
            </a:extLst>
          </p:cNvPr>
          <p:cNvSpPr txBox="1"/>
          <p:nvPr/>
        </p:nvSpPr>
        <p:spPr>
          <a:xfrm>
            <a:off x="5632230" y="4981996"/>
            <a:ext cx="198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최상위권 합격선배와의 </a:t>
            </a:r>
            <a:r>
              <a:rPr lang="ko-KR" altLang="en-US" sz="900" b="1" spc="-100" dirty="0">
                <a:latin typeface="+mn-ea"/>
                <a:ea typeface="+mn-ea"/>
              </a:rPr>
              <a:t>간담회</a:t>
            </a:r>
            <a:r>
              <a:rPr lang="en-US" altLang="ko-KR" sz="900" b="1" spc="-100" dirty="0">
                <a:latin typeface="+mn-ea"/>
                <a:ea typeface="+mn-ea"/>
              </a:rPr>
              <a:t>, </a:t>
            </a:r>
            <a:r>
              <a:rPr lang="ko-KR" altLang="en-US" sz="900" b="1" spc="-100" dirty="0">
                <a:latin typeface="+mn-ea"/>
                <a:ea typeface="+mn-ea"/>
              </a:rPr>
              <a:t>수시 </a:t>
            </a:r>
            <a:r>
              <a:rPr lang="ko-KR" altLang="en-US" sz="900" b="1" spc="-100" dirty="0" err="1">
                <a:latin typeface="+mn-ea"/>
                <a:ea typeface="+mn-ea"/>
              </a:rPr>
              <a:t>전형별</a:t>
            </a:r>
            <a:r>
              <a:rPr lang="ko-KR" altLang="en-US" sz="900" b="1" spc="-100" dirty="0">
                <a:latin typeface="+mn-ea"/>
                <a:ea typeface="+mn-ea"/>
              </a:rPr>
              <a:t> 입시 설명회</a:t>
            </a:r>
            <a:r>
              <a:rPr lang="en-US" altLang="ko-KR" sz="900" b="1" spc="-100" dirty="0">
                <a:latin typeface="+mn-ea"/>
                <a:ea typeface="+mn-ea"/>
              </a:rPr>
              <a:t>, 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 지원전략 설명회</a:t>
            </a:r>
            <a:r>
              <a:rPr lang="ko-KR" altLang="en-US" sz="900" spc="-100" dirty="0">
                <a:latin typeface="+mn-ea"/>
                <a:ea typeface="+mn-ea"/>
              </a:rPr>
              <a:t> 등 진행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입시전략연구소 및 입시 </a:t>
            </a:r>
            <a:r>
              <a:rPr lang="ko-KR" altLang="en-US" sz="900" spc="-100" dirty="0" err="1">
                <a:latin typeface="+mn-ea"/>
                <a:ea typeface="+mn-ea"/>
              </a:rPr>
              <a:t>담임팀에서</a:t>
            </a:r>
            <a:r>
              <a:rPr lang="ko-KR" altLang="en-US" sz="900" spc="-100" dirty="0">
                <a:latin typeface="+mn-ea"/>
                <a:ea typeface="+mn-ea"/>
              </a:rPr>
              <a:t> 제작한 </a:t>
            </a:r>
            <a:r>
              <a:rPr lang="ko-KR" altLang="en-US" sz="900" b="1" spc="-100" dirty="0">
                <a:latin typeface="+mn-ea"/>
                <a:ea typeface="+mn-ea"/>
              </a:rPr>
              <a:t>최신 입시 콘텐츠 제공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04D43A9-D29B-43E0-9735-596CC37696B5}"/>
              </a:ext>
            </a:extLst>
          </p:cNvPr>
          <p:cNvSpPr/>
          <p:nvPr/>
        </p:nvSpPr>
        <p:spPr>
          <a:xfrm>
            <a:off x="599233" y="3131662"/>
            <a:ext cx="7185750" cy="286614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B3B1FCD-E84A-4A94-BCFB-D691DEC14A09}"/>
              </a:ext>
            </a:extLst>
          </p:cNvPr>
          <p:cNvSpPr/>
          <p:nvPr/>
        </p:nvSpPr>
        <p:spPr>
          <a:xfrm>
            <a:off x="527081" y="305546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4" name="순서도: 수행의 시작/종료 53">
            <a:extLst>
              <a:ext uri="{FF2B5EF4-FFF2-40B4-BE49-F238E27FC236}">
                <a16:creationId xmlns:a16="http://schemas.microsoft.com/office/drawing/2014/main" id="{7DD439B1-7E3D-4141-BEBC-DD4552F4F75A}"/>
              </a:ext>
            </a:extLst>
          </p:cNvPr>
          <p:cNvSpPr/>
          <p:nvPr/>
        </p:nvSpPr>
        <p:spPr>
          <a:xfrm>
            <a:off x="1513394" y="6011608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A0027E9-D416-4A66-AA07-93F015E2E677}"/>
              </a:ext>
            </a:extLst>
          </p:cNvPr>
          <p:cNvSpPr>
            <a:spLocks noChangeAspect="1"/>
          </p:cNvSpPr>
          <p:nvPr/>
        </p:nvSpPr>
        <p:spPr>
          <a:xfrm>
            <a:off x="1726158" y="601160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C4D0F6F9-6FB0-4F35-8E17-9C45853DF9EB}"/>
              </a:ext>
            </a:extLst>
          </p:cNvPr>
          <p:cNvSpPr>
            <a:spLocks noChangeAspect="1"/>
          </p:cNvSpPr>
          <p:nvPr/>
        </p:nvSpPr>
        <p:spPr>
          <a:xfrm>
            <a:off x="1809767" y="601160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Picture 2" descr="https://russeldata.megastudy.net/campus/images/russel/core_gj/2023/winter/cont06_tab01_img01.jpg">
            <a:extLst>
              <a:ext uri="{FF2B5EF4-FFF2-40B4-BE49-F238E27FC236}">
                <a16:creationId xmlns:a16="http://schemas.microsoft.com/office/drawing/2014/main" id="{506B77A2-70E9-461D-AF52-F3DAE6EAD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833" y="3451842"/>
            <a:ext cx="1135800" cy="117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https://russeldata.megastudy.net/campus/images/russel/core_gj/2023/winter/cont06_tab01_img02.jpg">
            <a:extLst>
              <a:ext uri="{FF2B5EF4-FFF2-40B4-BE49-F238E27FC236}">
                <a16:creationId xmlns:a16="http://schemas.microsoft.com/office/drawing/2014/main" id="{DA0A55BD-1D73-4635-9C22-3DAA1920D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918" y="3378697"/>
            <a:ext cx="1147254" cy="118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https://russeldata.megastudy.net/campus/images/russel/core_gj/2023/winter/cont06_tab01_img03.jpg">
            <a:extLst>
              <a:ext uri="{FF2B5EF4-FFF2-40B4-BE49-F238E27FC236}">
                <a16:creationId xmlns:a16="http://schemas.microsoft.com/office/drawing/2014/main" id="{CB5830F2-50C6-45F3-A309-016627971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985" y="3380684"/>
            <a:ext cx="1153413" cy="118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9B72F034-F4A0-4867-8762-AC2B27814064}"/>
              </a:ext>
            </a:extLst>
          </p:cNvPr>
          <p:cNvSpPr/>
          <p:nvPr/>
        </p:nvSpPr>
        <p:spPr>
          <a:xfrm>
            <a:off x="1606848" y="3442979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515C7CF-4CDF-4781-9C8E-C527C05EF538}"/>
              </a:ext>
            </a:extLst>
          </p:cNvPr>
          <p:cNvSpPr/>
          <p:nvPr/>
        </p:nvSpPr>
        <p:spPr>
          <a:xfrm>
            <a:off x="4294375" y="3442979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95A0175-BB43-4FB0-8C4A-1946197FB4FB}"/>
              </a:ext>
            </a:extLst>
          </p:cNvPr>
          <p:cNvSpPr/>
          <p:nvPr/>
        </p:nvSpPr>
        <p:spPr>
          <a:xfrm>
            <a:off x="6430028" y="3454326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2B93EB5-5ADC-47A5-B693-7CEA578A5F4A}"/>
              </a:ext>
            </a:extLst>
          </p:cNvPr>
          <p:cNvSpPr/>
          <p:nvPr/>
        </p:nvSpPr>
        <p:spPr>
          <a:xfrm>
            <a:off x="3326759" y="329107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44EE87A-6EB2-41F8-A944-6DB699050808}"/>
              </a:ext>
            </a:extLst>
          </p:cNvPr>
          <p:cNvSpPr/>
          <p:nvPr/>
        </p:nvSpPr>
        <p:spPr>
          <a:xfrm>
            <a:off x="5993774" y="329107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515874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모서리가 둥근 직사각형 25">
            <a:extLst>
              <a:ext uri="{FF2B5EF4-FFF2-40B4-BE49-F238E27FC236}">
                <a16:creationId xmlns:a16="http://schemas.microsoft.com/office/drawing/2014/main" id="{39803F88-22FE-4E7B-A6FB-E0C89BAF8720}"/>
              </a:ext>
            </a:extLst>
          </p:cNvPr>
          <p:cNvSpPr/>
          <p:nvPr/>
        </p:nvSpPr>
        <p:spPr bwMode="auto">
          <a:xfrm>
            <a:off x="3374265" y="2119349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모서리가 둥근 직사각형 21">
            <a:extLst>
              <a:ext uri="{FF2B5EF4-FFF2-40B4-BE49-F238E27FC236}">
                <a16:creationId xmlns:a16="http://schemas.microsoft.com/office/drawing/2014/main" id="{9CD1722F-19FB-4E22-91B2-6180CC9CFAE2}"/>
              </a:ext>
            </a:extLst>
          </p:cNvPr>
          <p:cNvSpPr/>
          <p:nvPr/>
        </p:nvSpPr>
        <p:spPr bwMode="auto">
          <a:xfrm>
            <a:off x="704850" y="2119349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모서리가 둥근 직사각형 35">
            <a:extLst>
              <a:ext uri="{FF2B5EF4-FFF2-40B4-BE49-F238E27FC236}">
                <a16:creationId xmlns:a16="http://schemas.microsoft.com/office/drawing/2014/main" id="{04C2D286-3282-47CA-A37D-45FD2E3C44B1}"/>
              </a:ext>
            </a:extLst>
          </p:cNvPr>
          <p:cNvSpPr/>
          <p:nvPr/>
        </p:nvSpPr>
        <p:spPr bwMode="auto">
          <a:xfrm>
            <a:off x="5601394" y="2119349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BFF1A5B-50B8-4939-B5AC-E33F86BCE521}"/>
              </a:ext>
            </a:extLst>
          </p:cNvPr>
          <p:cNvSpPr/>
          <p:nvPr/>
        </p:nvSpPr>
        <p:spPr>
          <a:xfrm>
            <a:off x="213815" y="751196"/>
            <a:ext cx="3012579" cy="475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99069FE3-05DF-43C4-9570-D852927F66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09"/>
          <a:stretch/>
        </p:blipFill>
        <p:spPr>
          <a:xfrm>
            <a:off x="5702318" y="2428835"/>
            <a:ext cx="1980000" cy="1164112"/>
          </a:xfrm>
          <a:prstGeom prst="rect">
            <a:avLst/>
          </a:prstGeom>
        </p:spPr>
      </p:pic>
      <p:pic>
        <p:nvPicPr>
          <p:cNvPr id="46" name="Picture 4" descr="https://russeldata.megastudy.net/campus/images/russel/core_gj/2023/winter/cont06_tab02_img02.jpg">
            <a:extLst>
              <a:ext uri="{FF2B5EF4-FFF2-40B4-BE49-F238E27FC236}">
                <a16:creationId xmlns:a16="http://schemas.microsoft.com/office/drawing/2014/main" id="{91FE97A5-F756-4712-AFDC-23DAD2C38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616" y="2428835"/>
            <a:ext cx="1131531" cy="116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https://russeldata.megastudy.net/campus/images/russel/core_gj/2023/winter/cont06_tab02_img01.jpg">
            <a:extLst>
              <a:ext uri="{FF2B5EF4-FFF2-40B4-BE49-F238E27FC236}">
                <a16:creationId xmlns:a16="http://schemas.microsoft.com/office/drawing/2014/main" id="{0D16967C-C43C-47FA-99B9-2371D5722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527" y="2423151"/>
            <a:ext cx="1137056" cy="116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종합반</a:t>
            </a:r>
            <a:r>
              <a:rPr lang="ko-KR" altLang="en-US" b="0" dirty="0"/>
              <a:t>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657275"/>
              </p:ext>
            </p:extLst>
          </p:nvPr>
        </p:nvGraphicFramePr>
        <p:xfrm>
          <a:off x="8104412" y="211913"/>
          <a:ext cx="1800000" cy="2509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 자동 롤링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87985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 내 이미지 활용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https://russeldata.megastudy.net/campus/images/russel/core_gj/2023/winter/cont06_tab02_img01.jpg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958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 내 이미지 활용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https://russeldata.megastudy.net/campus/images/russel/core_gj/2023/winter/cont06_tab02_img02.jpg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교체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첨부파일 이미지 참고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러셀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CORE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광주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폴더 내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학습법 특강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.jpg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501269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571B8CCC-DCCC-45DC-AEA4-8D2AAA37FB8F}"/>
              </a:ext>
            </a:extLst>
          </p:cNvPr>
          <p:cNvSpPr txBox="1"/>
          <p:nvPr/>
        </p:nvSpPr>
        <p:spPr>
          <a:xfrm>
            <a:off x="637639" y="1439420"/>
            <a:ext cx="21106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00" dirty="0">
                <a:latin typeface="+mn-ea"/>
                <a:ea typeface="+mn-ea"/>
              </a:rPr>
              <a:t>재원생의 학습목표와 수준에 맞춰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900" b="1" spc="-100" dirty="0">
                <a:latin typeface="+mn-ea"/>
                <a:ea typeface="+mn-ea"/>
              </a:rPr>
              <a:t>수능까지 성취도 있는 학습</a:t>
            </a:r>
            <a:r>
              <a:rPr lang="ko-KR" altLang="en-US" sz="900" spc="-100" dirty="0">
                <a:latin typeface="+mn-ea"/>
                <a:ea typeface="+mn-ea"/>
              </a:rPr>
              <a:t>을 위한 </a:t>
            </a:r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spc="-100" dirty="0">
                <a:latin typeface="+mn-ea"/>
                <a:ea typeface="+mn-ea"/>
              </a:rPr>
              <a:t>체계적인 학습관리를 진행합니다</a:t>
            </a:r>
            <a:r>
              <a:rPr lang="en-US" altLang="ko-KR" sz="900" spc="-100" dirty="0">
                <a:latin typeface="+mn-ea"/>
                <a:ea typeface="+mn-ea"/>
              </a:rPr>
              <a:t>.</a:t>
            </a:r>
            <a:endParaRPr lang="ko-KR" altLang="en-US" sz="900" spc="-100" dirty="0">
              <a:latin typeface="+mn-ea"/>
              <a:ea typeface="+mn-ea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4DF6288E-8C09-4FF6-8088-5046CE25B3C4}"/>
              </a:ext>
            </a:extLst>
          </p:cNvPr>
          <p:cNvCxnSpPr/>
          <p:nvPr/>
        </p:nvCxnSpPr>
        <p:spPr bwMode="auto">
          <a:xfrm>
            <a:off x="792864" y="3847541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188C76C-9087-4A88-996E-AEBDBD9034D3}"/>
              </a:ext>
            </a:extLst>
          </p:cNvPr>
          <p:cNvSpPr txBox="1"/>
          <p:nvPr/>
        </p:nvSpPr>
        <p:spPr>
          <a:xfrm>
            <a:off x="792864" y="3567129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올바른 학습습관 형성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C01A870-9783-4E4E-BCB5-2DE260238B99}"/>
              </a:ext>
            </a:extLst>
          </p:cNvPr>
          <p:cNvSpPr txBox="1"/>
          <p:nvPr/>
        </p:nvSpPr>
        <p:spPr>
          <a:xfrm>
            <a:off x="792864" y="3927169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러셀 </a:t>
            </a:r>
            <a:r>
              <a:rPr lang="ko-KR" altLang="en-US" sz="900" b="1" spc="-100" dirty="0" err="1">
                <a:latin typeface="+mn-ea"/>
                <a:ea typeface="+mn-ea"/>
              </a:rPr>
              <a:t>플래너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매일 학습 스케줄 관리로 학습 루틴 및 습관 점검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 err="1">
                <a:latin typeface="+mn-ea"/>
                <a:ea typeface="+mn-ea"/>
              </a:rPr>
              <a:t>자습시간</a:t>
            </a:r>
            <a:r>
              <a:rPr lang="ko-KR" altLang="en-US" sz="900" spc="-100" dirty="0">
                <a:latin typeface="+mn-ea"/>
                <a:ea typeface="+mn-ea"/>
              </a:rPr>
              <a:t> 관리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일일수학</a:t>
            </a:r>
            <a:r>
              <a:rPr lang="en-US" altLang="ko-KR" sz="900" b="1" spc="-100" dirty="0">
                <a:latin typeface="+mn-ea"/>
                <a:ea typeface="+mn-ea"/>
              </a:rPr>
              <a:t>30</a:t>
            </a:r>
            <a:r>
              <a:rPr lang="ko-KR" altLang="en-US" sz="900" b="1" spc="-100" dirty="0">
                <a:latin typeface="+mn-ea"/>
                <a:ea typeface="+mn-ea"/>
              </a:rPr>
              <a:t>제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매일 수학 문제풀이 훈련으로 올바른 문제풀이 습관 형성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총평노트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모의고사 시행 전후 </a:t>
            </a:r>
            <a:r>
              <a:rPr lang="ko-KR" altLang="en-US" sz="900" spc="-100" dirty="0" err="1">
                <a:latin typeface="+mn-ea"/>
                <a:ea typeface="+mn-ea"/>
              </a:rPr>
              <a:t>셀프</a:t>
            </a:r>
            <a:r>
              <a:rPr lang="ko-KR" altLang="en-US" sz="900" spc="-100" dirty="0">
                <a:latin typeface="+mn-ea"/>
                <a:ea typeface="+mn-ea"/>
              </a:rPr>
              <a:t> 피드백으로 실전 수능 대비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D1CE8DB1-EF2B-42D0-B228-44C0F5E9BEFA}"/>
              </a:ext>
            </a:extLst>
          </p:cNvPr>
          <p:cNvCxnSpPr/>
          <p:nvPr/>
        </p:nvCxnSpPr>
        <p:spPr bwMode="auto">
          <a:xfrm>
            <a:off x="3462279" y="3847541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DEADE63-18AD-440A-B377-4F0174F58D2F}"/>
              </a:ext>
            </a:extLst>
          </p:cNvPr>
          <p:cNvSpPr txBox="1"/>
          <p:nvPr/>
        </p:nvSpPr>
        <p:spPr>
          <a:xfrm>
            <a:off x="3462279" y="3567129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pc="-100" dirty="0">
                <a:latin typeface="+mn-ea"/>
                <a:ea typeface="+mn-ea"/>
              </a:rPr>
              <a:t>1:1 </a:t>
            </a:r>
            <a:r>
              <a:rPr lang="ko-KR" altLang="en-US" sz="1000" b="1" spc="-100" dirty="0">
                <a:latin typeface="+mn-ea"/>
                <a:ea typeface="+mn-ea"/>
              </a:rPr>
              <a:t>맞춤 학습상담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1F8BBCD-530C-4A70-9E16-89828B98950F}"/>
              </a:ext>
            </a:extLst>
          </p:cNvPr>
          <p:cNvSpPr txBox="1"/>
          <p:nvPr/>
        </p:nvSpPr>
        <p:spPr>
          <a:xfrm>
            <a:off x="3462279" y="3927169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누적되는 학생 성적데이터와 학습 현황을 바탕으로 </a:t>
            </a:r>
            <a:r>
              <a:rPr lang="ko-KR" altLang="en-US" sz="900" b="1" spc="-100" dirty="0">
                <a:latin typeface="+mn-ea"/>
                <a:ea typeface="+mn-ea"/>
              </a:rPr>
              <a:t>과목별 보완점과 목표 달성을 위한 학습 설계 및 점검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과목별 학습법 특강과 학습 </a:t>
            </a:r>
            <a:r>
              <a:rPr lang="en-US" altLang="ko-KR" sz="900" b="1" spc="-100" dirty="0">
                <a:latin typeface="+mn-ea"/>
                <a:ea typeface="+mn-ea"/>
              </a:rPr>
              <a:t>Q&amp;A</a:t>
            </a:r>
            <a:r>
              <a:rPr lang="ko-KR" altLang="en-US" sz="900" spc="-100" dirty="0">
                <a:latin typeface="+mn-ea"/>
                <a:ea typeface="+mn-ea"/>
              </a:rPr>
              <a:t>를 통해 자습하면서 생기는 궁금증을 바로 해결</a:t>
            </a:r>
            <a:endParaRPr lang="en-US" altLang="ko-KR" sz="900" spc="-100" dirty="0">
              <a:latin typeface="+mn-ea"/>
              <a:ea typeface="+mn-ea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D10D45F4-14D8-4161-911C-3D5037BB663A}"/>
              </a:ext>
            </a:extLst>
          </p:cNvPr>
          <p:cNvCxnSpPr/>
          <p:nvPr/>
        </p:nvCxnSpPr>
        <p:spPr bwMode="auto">
          <a:xfrm>
            <a:off x="5689408" y="3847541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E43158F-0267-4921-935A-DBA7E8E3C079}"/>
              </a:ext>
            </a:extLst>
          </p:cNvPr>
          <p:cNvSpPr txBox="1"/>
          <p:nvPr/>
        </p:nvSpPr>
        <p:spPr>
          <a:xfrm>
            <a:off x="5689408" y="3567129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>
                <a:latin typeface="+mn-ea"/>
                <a:ea typeface="+mn-ea"/>
              </a:rPr>
              <a:t>학습법 특강 및 설명회 </a:t>
            </a:r>
            <a:r>
              <a:rPr lang="ko-KR" altLang="en-US" sz="1000" b="1" spc="-100" dirty="0">
                <a:latin typeface="+mn-ea"/>
                <a:ea typeface="+mn-ea"/>
              </a:rPr>
              <a:t>진행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0E0EB9-6CAC-4C0A-89AF-833F9AC7FC3A}"/>
              </a:ext>
            </a:extLst>
          </p:cNvPr>
          <p:cNvSpPr txBox="1"/>
          <p:nvPr/>
        </p:nvSpPr>
        <p:spPr>
          <a:xfrm>
            <a:off x="5689408" y="3927169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과목별 선생님과 </a:t>
            </a:r>
            <a:r>
              <a:rPr lang="ko-KR" altLang="en-US" sz="900" spc="-100" dirty="0" err="1">
                <a:latin typeface="+mn-ea"/>
                <a:ea typeface="+mn-ea"/>
              </a:rPr>
              <a:t>국∙수∙영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b="1" spc="-100" dirty="0">
                <a:latin typeface="+mn-ea"/>
                <a:ea typeface="+mn-ea"/>
              </a:rPr>
              <a:t>심층 분석 및 학습법 특강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수능 </a:t>
            </a:r>
            <a:r>
              <a:rPr lang="en-US" altLang="ko-KR" sz="900" spc="-100" dirty="0">
                <a:latin typeface="+mn-ea"/>
                <a:ea typeface="+mn-ea"/>
              </a:rPr>
              <a:t>1</a:t>
            </a:r>
            <a:r>
              <a:rPr lang="ko-KR" altLang="en-US" sz="900" spc="-100" dirty="0">
                <a:latin typeface="+mn-ea"/>
                <a:ea typeface="+mn-ea"/>
              </a:rPr>
              <a:t>등급 및 고득점을 위한 </a:t>
            </a:r>
            <a:r>
              <a:rPr lang="ko-KR" altLang="en-US" sz="900" b="1" spc="-100" dirty="0">
                <a:latin typeface="+mn-ea"/>
                <a:ea typeface="+mn-ea"/>
              </a:rPr>
              <a:t>과목별 학습전략 설명회</a:t>
            </a:r>
            <a:r>
              <a:rPr lang="ko-KR" altLang="en-US" sz="900" spc="-100" dirty="0">
                <a:latin typeface="+mn-ea"/>
                <a:ea typeface="+mn-ea"/>
              </a:rPr>
              <a:t> 등 진행</a:t>
            </a:r>
            <a:endParaRPr lang="en-US" altLang="ko-KR" sz="900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모의고사 응시 후 </a:t>
            </a:r>
            <a:r>
              <a:rPr lang="ko-KR" altLang="en-US" sz="900" b="1" spc="-100" dirty="0">
                <a:latin typeface="+mn-ea"/>
                <a:ea typeface="+mn-ea"/>
              </a:rPr>
              <a:t>모의고사 분석 및 해설 특강 </a:t>
            </a:r>
            <a:r>
              <a:rPr lang="ko-KR" altLang="en-US" sz="900" spc="-100" dirty="0">
                <a:latin typeface="+mn-ea"/>
                <a:ea typeface="+mn-ea"/>
              </a:rPr>
              <a:t>진행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324C892-6663-46FB-9A80-B1901A6CA0FF}"/>
              </a:ext>
            </a:extLst>
          </p:cNvPr>
          <p:cNvSpPr/>
          <p:nvPr/>
        </p:nvSpPr>
        <p:spPr>
          <a:xfrm>
            <a:off x="637638" y="2035922"/>
            <a:ext cx="7222845" cy="300146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2FA5D3F-A045-43A5-B978-6AD125F60C67}"/>
              </a:ext>
            </a:extLst>
          </p:cNvPr>
          <p:cNvSpPr/>
          <p:nvPr/>
        </p:nvSpPr>
        <p:spPr>
          <a:xfrm>
            <a:off x="565487" y="195972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6" name="Fill">
            <a:extLst>
              <a:ext uri="{FF2B5EF4-FFF2-40B4-BE49-F238E27FC236}">
                <a16:creationId xmlns:a16="http://schemas.microsoft.com/office/drawing/2014/main" id="{D49F0C06-C8E5-4AEB-8A59-77AC11078D8D}"/>
              </a:ext>
            </a:extLst>
          </p:cNvPr>
          <p:cNvSpPr>
            <a:spLocks/>
          </p:cNvSpPr>
          <p:nvPr/>
        </p:nvSpPr>
        <p:spPr bwMode="auto">
          <a:xfrm rot="5400000">
            <a:off x="1704254" y="450005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A0EBC73-D904-438D-96B1-7B452C87EDA9}"/>
              </a:ext>
            </a:extLst>
          </p:cNvPr>
          <p:cNvGrpSpPr/>
          <p:nvPr/>
        </p:nvGrpSpPr>
        <p:grpSpPr>
          <a:xfrm>
            <a:off x="564762" y="1086072"/>
            <a:ext cx="2290127" cy="297522"/>
            <a:chOff x="1101232" y="1844825"/>
            <a:chExt cx="5940000" cy="360001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353E2A2-D056-492E-8587-F7703EA11418}"/>
                </a:ext>
              </a:extLst>
            </p:cNvPr>
            <p:cNvSpPr/>
            <p:nvPr/>
          </p:nvSpPr>
          <p:spPr bwMode="auto">
            <a:xfrm>
              <a:off x="1101232" y="1844826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입시관리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215A279-6EED-46A0-98FB-6006DB4169AA}"/>
                </a:ext>
              </a:extLst>
            </p:cNvPr>
            <p:cNvSpPr/>
            <p:nvPr/>
          </p:nvSpPr>
          <p:spPr bwMode="auto">
            <a:xfrm>
              <a:off x="3081232" y="1844826"/>
              <a:ext cx="1980000" cy="360000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학습관리</a:t>
              </a:r>
              <a:endPara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F230519-E192-47B5-A1CF-F7DEEC88D4F2}"/>
                </a:ext>
              </a:extLst>
            </p:cNvPr>
            <p:cNvSpPr/>
            <p:nvPr/>
          </p:nvSpPr>
          <p:spPr bwMode="auto">
            <a:xfrm>
              <a:off x="5061232" y="1844825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생활관리</a:t>
              </a:r>
              <a:endParaRPr lang="en-US" altLang="ko-KR" sz="900" spc="-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1" name="순서도: 수행의 시작/종료 30">
            <a:extLst>
              <a:ext uri="{FF2B5EF4-FFF2-40B4-BE49-F238E27FC236}">
                <a16:creationId xmlns:a16="http://schemas.microsoft.com/office/drawing/2014/main" id="{6F301F37-81A9-4B21-B549-1BEA6C55A530}"/>
              </a:ext>
            </a:extLst>
          </p:cNvPr>
          <p:cNvSpPr/>
          <p:nvPr/>
        </p:nvSpPr>
        <p:spPr>
          <a:xfrm>
            <a:off x="1567984" y="5080066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C211209-5297-4F9B-9446-1020799737E6}"/>
              </a:ext>
            </a:extLst>
          </p:cNvPr>
          <p:cNvSpPr>
            <a:spLocks noChangeAspect="1"/>
          </p:cNvSpPr>
          <p:nvPr/>
        </p:nvSpPr>
        <p:spPr>
          <a:xfrm>
            <a:off x="1780748" y="5080066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4E21B807-A159-42FB-930E-3EB56024F153}"/>
              </a:ext>
            </a:extLst>
          </p:cNvPr>
          <p:cNvSpPr>
            <a:spLocks noChangeAspect="1"/>
          </p:cNvSpPr>
          <p:nvPr/>
        </p:nvSpPr>
        <p:spPr>
          <a:xfrm>
            <a:off x="1864357" y="5080066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4594AA0-E7D1-48C6-87A2-1D1A56F0E142}"/>
              </a:ext>
            </a:extLst>
          </p:cNvPr>
          <p:cNvSpPr/>
          <p:nvPr/>
        </p:nvSpPr>
        <p:spPr>
          <a:xfrm>
            <a:off x="1601354" y="2411445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F485229-8927-4771-B9EE-2C086B834BE6}"/>
              </a:ext>
            </a:extLst>
          </p:cNvPr>
          <p:cNvSpPr/>
          <p:nvPr/>
        </p:nvSpPr>
        <p:spPr>
          <a:xfrm>
            <a:off x="4292724" y="2386732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A5D66BF-7028-4A98-9F70-5BF57313E6C7}"/>
              </a:ext>
            </a:extLst>
          </p:cNvPr>
          <p:cNvSpPr/>
          <p:nvPr/>
        </p:nvSpPr>
        <p:spPr>
          <a:xfrm>
            <a:off x="6537296" y="2397388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A6AD8B9-BBAC-4E10-9920-ACAEB79BB630}"/>
              </a:ext>
            </a:extLst>
          </p:cNvPr>
          <p:cNvSpPr/>
          <p:nvPr/>
        </p:nvSpPr>
        <p:spPr>
          <a:xfrm>
            <a:off x="894413" y="233310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A605564-B466-4016-8EA7-5CF604AA73F7}"/>
              </a:ext>
            </a:extLst>
          </p:cNvPr>
          <p:cNvSpPr/>
          <p:nvPr/>
        </p:nvSpPr>
        <p:spPr>
          <a:xfrm>
            <a:off x="3453089" y="235393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165A672-0408-433A-A89F-952D6BE6D13C}"/>
              </a:ext>
            </a:extLst>
          </p:cNvPr>
          <p:cNvSpPr/>
          <p:nvPr/>
        </p:nvSpPr>
        <p:spPr>
          <a:xfrm>
            <a:off x="5698448" y="235559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9013337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5">
            <a:extLst>
              <a:ext uri="{FF2B5EF4-FFF2-40B4-BE49-F238E27FC236}">
                <a16:creationId xmlns:a16="http://schemas.microsoft.com/office/drawing/2014/main" id="{F7773CD9-7056-40E1-9B0E-4EEF1A96D238}"/>
              </a:ext>
            </a:extLst>
          </p:cNvPr>
          <p:cNvSpPr/>
          <p:nvPr/>
        </p:nvSpPr>
        <p:spPr bwMode="auto">
          <a:xfrm>
            <a:off x="632520" y="206084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모서리가 둥근 직사각형 17">
            <a:extLst>
              <a:ext uri="{FF2B5EF4-FFF2-40B4-BE49-F238E27FC236}">
                <a16:creationId xmlns:a16="http://schemas.microsoft.com/office/drawing/2014/main" id="{398D2F33-D547-468D-94B6-63909F735F33}"/>
              </a:ext>
            </a:extLst>
          </p:cNvPr>
          <p:cNvSpPr/>
          <p:nvPr/>
        </p:nvSpPr>
        <p:spPr bwMode="auto">
          <a:xfrm>
            <a:off x="3374265" y="206084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모서리가 둥근 직사각형 21">
            <a:extLst>
              <a:ext uri="{FF2B5EF4-FFF2-40B4-BE49-F238E27FC236}">
                <a16:creationId xmlns:a16="http://schemas.microsoft.com/office/drawing/2014/main" id="{F36557FC-CF0B-476B-88AD-85C4671F2B28}"/>
              </a:ext>
            </a:extLst>
          </p:cNvPr>
          <p:cNvSpPr/>
          <p:nvPr/>
        </p:nvSpPr>
        <p:spPr bwMode="auto">
          <a:xfrm>
            <a:off x="5601394" y="206084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A07320-1E37-441C-9400-7D75D18D8FA9}"/>
              </a:ext>
            </a:extLst>
          </p:cNvPr>
          <p:cNvSpPr/>
          <p:nvPr/>
        </p:nvSpPr>
        <p:spPr>
          <a:xfrm>
            <a:off x="213815" y="751196"/>
            <a:ext cx="3012579" cy="475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종합반</a:t>
            </a:r>
            <a:r>
              <a:rPr lang="ko-KR" altLang="en-US" b="0" dirty="0"/>
              <a:t>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B543D8-B68A-41A3-9540-4DC7DA18E563}"/>
              </a:ext>
            </a:extLst>
          </p:cNvPr>
          <p:cNvCxnSpPr/>
          <p:nvPr/>
        </p:nvCxnSpPr>
        <p:spPr bwMode="auto">
          <a:xfrm>
            <a:off x="720534" y="378904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B896422-0C6E-4A21-8B6B-4EE15A61E0A6}"/>
              </a:ext>
            </a:extLst>
          </p:cNvPr>
          <p:cNvSpPr txBox="1"/>
          <p:nvPr/>
        </p:nvSpPr>
        <p:spPr>
          <a:xfrm>
            <a:off x="720534" y="350862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엄격한 출결 관리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660DEF-15DA-49FC-9B9D-D3CB067004A1}"/>
              </a:ext>
            </a:extLst>
          </p:cNvPr>
          <p:cNvSpPr txBox="1"/>
          <p:nvPr/>
        </p:nvSpPr>
        <p:spPr>
          <a:xfrm>
            <a:off x="720534" y="386866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매 교시 엄격한 출결 관리 및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상시 모니터링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지각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무단 외출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무단 결석 등 </a:t>
            </a:r>
            <a:r>
              <a:rPr lang="ko-KR" altLang="en-US" sz="900" b="1" spc="-100" dirty="0">
                <a:latin typeface="+mn-ea"/>
                <a:ea typeface="+mn-ea"/>
              </a:rPr>
              <a:t>면학분위기 저해 요소 엄격하게 관리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전자 출결 관리 시스템</a:t>
            </a:r>
            <a:r>
              <a:rPr lang="ko-KR" altLang="en-US" sz="900" spc="-100" dirty="0">
                <a:latin typeface="+mn-ea"/>
                <a:ea typeface="+mn-ea"/>
              </a:rPr>
              <a:t>으로 등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하원 시 부모님께 문자 발송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C19701D-B0F7-4D9E-BD51-829BFC432817}"/>
              </a:ext>
            </a:extLst>
          </p:cNvPr>
          <p:cNvCxnSpPr/>
          <p:nvPr/>
        </p:nvCxnSpPr>
        <p:spPr bwMode="auto">
          <a:xfrm>
            <a:off x="3462279" y="378904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D7700A8-3989-4EF4-9A1C-D917A425668F}"/>
              </a:ext>
            </a:extLst>
          </p:cNvPr>
          <p:cNvSpPr txBox="1"/>
          <p:nvPr/>
        </p:nvSpPr>
        <p:spPr>
          <a:xfrm>
            <a:off x="3462279" y="350862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엄격한 태도 점수 제도 운영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3902AA-9F46-4F2B-B2DE-127F7AA0E411}"/>
              </a:ext>
            </a:extLst>
          </p:cNvPr>
          <p:cNvSpPr txBox="1"/>
          <p:nvPr/>
        </p:nvSpPr>
        <p:spPr>
          <a:xfrm>
            <a:off x="3462279" y="3868668"/>
            <a:ext cx="198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휴대폰 소지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수면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자습시간 중 이동 등 </a:t>
            </a:r>
            <a:r>
              <a:rPr lang="ko-KR" altLang="en-US" sz="900" b="1" spc="-100" dirty="0">
                <a:latin typeface="+mn-ea"/>
                <a:ea typeface="+mn-ea"/>
              </a:rPr>
              <a:t>면학분위기 저해 요소를 엄격하게 관리 및 태도 점수 운영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태도 점수 제도를 통해 일정 점수 초과 시 상담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강제 퇴원 조치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3C76393-9E5A-42A6-96BF-AF575FEE2D85}"/>
              </a:ext>
            </a:extLst>
          </p:cNvPr>
          <p:cNvCxnSpPr/>
          <p:nvPr/>
        </p:nvCxnSpPr>
        <p:spPr bwMode="auto">
          <a:xfrm>
            <a:off x="5689408" y="378904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2DE5965-0323-46FC-9890-CF870F4A7F3A}"/>
              </a:ext>
            </a:extLst>
          </p:cNvPr>
          <p:cNvSpPr txBox="1"/>
          <p:nvPr/>
        </p:nvSpPr>
        <p:spPr>
          <a:xfrm>
            <a:off x="5689408" y="350862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>
                <a:latin typeface="+mn-ea"/>
                <a:ea typeface="+mn-ea"/>
              </a:rPr>
              <a:t>정신적 멘토링</a:t>
            </a:r>
            <a:endParaRPr lang="ko-KR" altLang="en-US" sz="1000" b="1" spc="-100" dirty="0">
              <a:latin typeface="+mn-ea"/>
              <a:ea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68D30A-B21C-4073-B756-FD37C3F9AA6A}"/>
              </a:ext>
            </a:extLst>
          </p:cNvPr>
          <p:cNvSpPr txBox="1"/>
          <p:nvPr/>
        </p:nvSpPr>
        <p:spPr>
          <a:xfrm>
            <a:off x="5689408" y="386866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학생중심 사고를 기반하여 학생에 대한 존중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배려 등으로 </a:t>
            </a:r>
            <a:r>
              <a:rPr lang="ko-KR" altLang="en-US" sz="900" b="1" spc="-100" dirty="0">
                <a:latin typeface="+mn-ea"/>
                <a:ea typeface="+mn-ea"/>
              </a:rPr>
              <a:t>동반자 역할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학습 고충 및 슬럼프 등으로 가장 필요할 때 가장 가까운 곳에 있기 위해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앞 또는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내 상주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endParaRPr lang="en-US" altLang="ko-KR" sz="900" spc="-100" dirty="0">
              <a:latin typeface="+mn-ea"/>
              <a:ea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74BE58-7B7D-406A-9CC8-642765810662}"/>
              </a:ext>
            </a:extLst>
          </p:cNvPr>
          <p:cNvSpPr txBox="1"/>
          <p:nvPr/>
        </p:nvSpPr>
        <p:spPr>
          <a:xfrm>
            <a:off x="213815" y="1440172"/>
            <a:ext cx="283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00" dirty="0">
                <a:latin typeface="+mn-ea"/>
                <a:ea typeface="+mn-ea"/>
              </a:rPr>
              <a:t>오직 학습에만 집중하고 집단적인 면학분위기 형성</a:t>
            </a:r>
            <a:r>
              <a:rPr lang="ko-KR" altLang="en-US" sz="900" spc="-100" dirty="0">
                <a:latin typeface="+mn-ea"/>
                <a:ea typeface="+mn-ea"/>
              </a:rPr>
              <a:t>을 위한</a:t>
            </a:r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spc="-100" dirty="0">
                <a:latin typeface="+mn-ea"/>
                <a:ea typeface="+mn-ea"/>
              </a:rPr>
              <a:t>엄격한 생활관리를 진행합니다</a:t>
            </a:r>
            <a:r>
              <a:rPr lang="en-US" altLang="ko-KR" sz="900" spc="-100" dirty="0">
                <a:latin typeface="+mn-ea"/>
                <a:ea typeface="+mn-ea"/>
              </a:rPr>
              <a:t>.</a:t>
            </a:r>
            <a:endParaRPr lang="ko-KR" altLang="en-US" sz="900" spc="-100" dirty="0">
              <a:latin typeface="+mn-ea"/>
              <a:ea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1B7505E-C799-4C1E-AE01-FBAAD4455F8C}"/>
              </a:ext>
            </a:extLst>
          </p:cNvPr>
          <p:cNvSpPr/>
          <p:nvPr/>
        </p:nvSpPr>
        <p:spPr>
          <a:xfrm>
            <a:off x="564762" y="1969660"/>
            <a:ext cx="7262166" cy="294628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0584207-B488-4A9D-94D0-A7725018B87E}"/>
              </a:ext>
            </a:extLst>
          </p:cNvPr>
          <p:cNvSpPr/>
          <p:nvPr/>
        </p:nvSpPr>
        <p:spPr>
          <a:xfrm>
            <a:off x="492610" y="189346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4" name="Fill">
            <a:extLst>
              <a:ext uri="{FF2B5EF4-FFF2-40B4-BE49-F238E27FC236}">
                <a16:creationId xmlns:a16="http://schemas.microsoft.com/office/drawing/2014/main" id="{62B7D61F-7449-4B75-B456-0C7CEB53E126}"/>
              </a:ext>
            </a:extLst>
          </p:cNvPr>
          <p:cNvSpPr>
            <a:spLocks/>
          </p:cNvSpPr>
          <p:nvPr/>
        </p:nvSpPr>
        <p:spPr bwMode="auto">
          <a:xfrm rot="5400000">
            <a:off x="1704254" y="450005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713E1E6-8C6B-441C-8DDA-CE4F506F194E}"/>
              </a:ext>
            </a:extLst>
          </p:cNvPr>
          <p:cNvGrpSpPr/>
          <p:nvPr/>
        </p:nvGrpSpPr>
        <p:grpSpPr>
          <a:xfrm>
            <a:off x="564762" y="1086072"/>
            <a:ext cx="2290127" cy="297522"/>
            <a:chOff x="1101232" y="1844825"/>
            <a:chExt cx="5940000" cy="360001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60A62BA-9A9E-4159-89B3-5316CCDE49BC}"/>
                </a:ext>
              </a:extLst>
            </p:cNvPr>
            <p:cNvSpPr/>
            <p:nvPr/>
          </p:nvSpPr>
          <p:spPr bwMode="auto">
            <a:xfrm>
              <a:off x="1101232" y="1844826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입시관리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EFDE802-289D-4257-A017-5B287E6A5B01}"/>
                </a:ext>
              </a:extLst>
            </p:cNvPr>
            <p:cNvSpPr/>
            <p:nvPr/>
          </p:nvSpPr>
          <p:spPr bwMode="auto">
            <a:xfrm>
              <a:off x="3081232" y="1844826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학습관리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F6ACD26-A1B7-4CAC-8304-020E6E19C1B3}"/>
                </a:ext>
              </a:extLst>
            </p:cNvPr>
            <p:cNvSpPr/>
            <p:nvPr/>
          </p:nvSpPr>
          <p:spPr bwMode="auto">
            <a:xfrm>
              <a:off x="5061232" y="1844825"/>
              <a:ext cx="1980000" cy="360000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생활관리</a:t>
              </a:r>
              <a:endPara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9" name="순서도: 수행의 시작/종료 48">
            <a:extLst>
              <a:ext uri="{FF2B5EF4-FFF2-40B4-BE49-F238E27FC236}">
                <a16:creationId xmlns:a16="http://schemas.microsoft.com/office/drawing/2014/main" id="{C5147FEF-358A-42D2-88D3-0838B3D31428}"/>
              </a:ext>
            </a:extLst>
          </p:cNvPr>
          <p:cNvSpPr/>
          <p:nvPr/>
        </p:nvSpPr>
        <p:spPr>
          <a:xfrm>
            <a:off x="1567984" y="4941168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59C7D034-5909-439F-B75E-1DFCF7AAB05E}"/>
              </a:ext>
            </a:extLst>
          </p:cNvPr>
          <p:cNvSpPr>
            <a:spLocks noChangeAspect="1"/>
          </p:cNvSpPr>
          <p:nvPr/>
        </p:nvSpPr>
        <p:spPr>
          <a:xfrm>
            <a:off x="1780748" y="494116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165D622-8E56-4569-AC44-680EAB6B0EE6}"/>
              </a:ext>
            </a:extLst>
          </p:cNvPr>
          <p:cNvSpPr>
            <a:spLocks noChangeAspect="1"/>
          </p:cNvSpPr>
          <p:nvPr/>
        </p:nvSpPr>
        <p:spPr>
          <a:xfrm>
            <a:off x="1864357" y="494116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DCA821B5-C6E6-41E4-9952-F1240B79A1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751677"/>
              </p:ext>
            </p:extLst>
          </p:nvPr>
        </p:nvGraphicFramePr>
        <p:xfrm>
          <a:off x="8104412" y="211913"/>
          <a:ext cx="1800000" cy="2633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 자동 롤링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87985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 내 이미지 활용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https://russeldata.megastudy.net/campus/images/russel/core_gj/2023/winter/cont06_tab03_img01.jpg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958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 내 이미지 활용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https://russeldata.megastudy.net/campus/images/russel/core_gj/2023/winter/cont06_tab03_img03.jpg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 내 이미지 활용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https://russeldata.megastudy.net/campus/images/russel/core_gj/2023/winter/cont06_tab03_img02.jpg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0836770"/>
                  </a:ext>
                </a:extLst>
              </a:tr>
            </a:tbl>
          </a:graphicData>
        </a:graphic>
      </p:graphicFrame>
      <p:pic>
        <p:nvPicPr>
          <p:cNvPr id="61" name="Picture 2" descr="https://russeldata.megastudy.net/campus/images/russel/core_gj/2023/winter/cont06_tab03_img03.jpg">
            <a:extLst>
              <a:ext uri="{FF2B5EF4-FFF2-40B4-BE49-F238E27FC236}">
                <a16:creationId xmlns:a16="http://schemas.microsoft.com/office/drawing/2014/main" id="{A7DF5D78-EFD8-47D2-86B8-F2F39BB10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003" y="2265545"/>
            <a:ext cx="1154748" cy="11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https://russeldata.megastudy.net/campus/images/russel/core_gj/2023/winter/cont06_tab03_img01.jpg">
            <a:extLst>
              <a:ext uri="{FF2B5EF4-FFF2-40B4-BE49-F238E27FC236}">
                <a16:creationId xmlns:a16="http://schemas.microsoft.com/office/drawing/2014/main" id="{01754409-AEEF-410F-ADF6-8554B395A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2" y="2267929"/>
            <a:ext cx="1154748" cy="11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" descr="https://russeldata.megastudy.net/campus/images/russel/core_gj/2023/winter/cont06_tab03_img02.jpg">
            <a:extLst>
              <a:ext uri="{FF2B5EF4-FFF2-40B4-BE49-F238E27FC236}">
                <a16:creationId xmlns:a16="http://schemas.microsoft.com/office/drawing/2014/main" id="{F0A6F693-E0FF-42B7-9D77-A29FAF782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622" y="2267929"/>
            <a:ext cx="1154748" cy="11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3AAC6397-0E83-4933-BEDE-B4A1AA042E81}"/>
              </a:ext>
            </a:extLst>
          </p:cNvPr>
          <p:cNvSpPr/>
          <p:nvPr/>
        </p:nvSpPr>
        <p:spPr>
          <a:xfrm>
            <a:off x="1598247" y="2262073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B62B239-CFCF-411A-A1CD-A7D004194DCC}"/>
              </a:ext>
            </a:extLst>
          </p:cNvPr>
          <p:cNvSpPr/>
          <p:nvPr/>
        </p:nvSpPr>
        <p:spPr>
          <a:xfrm>
            <a:off x="4333520" y="2262073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48185A2-F96B-49ED-A13B-F1B030A0BBCC}"/>
              </a:ext>
            </a:extLst>
          </p:cNvPr>
          <p:cNvSpPr/>
          <p:nvPr/>
        </p:nvSpPr>
        <p:spPr>
          <a:xfrm>
            <a:off x="6537296" y="2262073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05550C8-A437-43FC-BC37-9869BB4AF113}"/>
              </a:ext>
            </a:extLst>
          </p:cNvPr>
          <p:cNvSpPr/>
          <p:nvPr/>
        </p:nvSpPr>
        <p:spPr>
          <a:xfrm>
            <a:off x="3779987" y="222961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A8068F0-FAA0-4565-8E7B-0755F10B3759}"/>
              </a:ext>
            </a:extLst>
          </p:cNvPr>
          <p:cNvSpPr/>
          <p:nvPr/>
        </p:nvSpPr>
        <p:spPr>
          <a:xfrm>
            <a:off x="6004257" y="224271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6A34F2F-2DD0-44D2-9B75-5D2811E85BDC}"/>
              </a:ext>
            </a:extLst>
          </p:cNvPr>
          <p:cNvSpPr/>
          <p:nvPr/>
        </p:nvSpPr>
        <p:spPr>
          <a:xfrm>
            <a:off x="975814" y="222880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3671883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종합반</a:t>
            </a:r>
            <a:r>
              <a:rPr lang="ko-KR" altLang="en-US" b="0" dirty="0"/>
              <a:t>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AB1F51B-92D8-4CAA-8121-1F430BD3671E}"/>
              </a:ext>
            </a:extLst>
          </p:cNvPr>
          <p:cNvSpPr/>
          <p:nvPr/>
        </p:nvSpPr>
        <p:spPr>
          <a:xfrm>
            <a:off x="252601" y="3450897"/>
            <a:ext cx="2924602" cy="229890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604B238-7D09-495C-AD5B-616DA864198E}"/>
              </a:ext>
            </a:extLst>
          </p:cNvPr>
          <p:cNvSpPr/>
          <p:nvPr/>
        </p:nvSpPr>
        <p:spPr>
          <a:xfrm>
            <a:off x="234712" y="5431432"/>
            <a:ext cx="645015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그린반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4057A124-D100-4DA8-9C4D-AE8D6FA5F268}"/>
              </a:ext>
            </a:extLst>
          </p:cNvPr>
          <p:cNvGrpSpPr/>
          <p:nvPr/>
        </p:nvGrpSpPr>
        <p:grpSpPr>
          <a:xfrm>
            <a:off x="299964" y="3942999"/>
            <a:ext cx="2761362" cy="1492104"/>
            <a:chOff x="2211349" y="1731914"/>
            <a:chExt cx="3599999" cy="1728000"/>
          </a:xfrm>
        </p:grpSpPr>
        <p:cxnSp>
          <p:nvCxnSpPr>
            <p:cNvPr id="46" name="꺾인 연결선 50">
              <a:extLst>
                <a:ext uri="{FF2B5EF4-FFF2-40B4-BE49-F238E27FC236}">
                  <a16:creationId xmlns:a16="http://schemas.microsoft.com/office/drawing/2014/main" id="{DFA16D7D-9050-4A80-BD85-8041E925070B}"/>
                </a:ext>
              </a:extLst>
            </p:cNvPr>
            <p:cNvCxnSpPr/>
            <p:nvPr/>
          </p:nvCxnSpPr>
          <p:spPr bwMode="auto">
            <a:xfrm rot="10800000" flipV="1">
              <a:off x="2211349" y="3027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꺾인 연결선 51">
              <a:extLst>
                <a:ext uri="{FF2B5EF4-FFF2-40B4-BE49-F238E27FC236}">
                  <a16:creationId xmlns:a16="http://schemas.microsoft.com/office/drawing/2014/main" id="{A81BDF46-D543-4A28-8C34-18F775B3563D}"/>
                </a:ext>
              </a:extLst>
            </p:cNvPr>
            <p:cNvCxnSpPr/>
            <p:nvPr/>
          </p:nvCxnSpPr>
          <p:spPr bwMode="auto">
            <a:xfrm rot="10800000" flipV="1">
              <a:off x="2931348" y="2595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꺾인 연결선 52">
              <a:extLst>
                <a:ext uri="{FF2B5EF4-FFF2-40B4-BE49-F238E27FC236}">
                  <a16:creationId xmlns:a16="http://schemas.microsoft.com/office/drawing/2014/main" id="{D2DAE85A-C08B-476D-949A-067A2A0CEBEF}"/>
                </a:ext>
              </a:extLst>
            </p:cNvPr>
            <p:cNvCxnSpPr/>
            <p:nvPr/>
          </p:nvCxnSpPr>
          <p:spPr bwMode="auto">
            <a:xfrm rot="10800000" flipV="1">
              <a:off x="3651348" y="2163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꺾인 연결선 53">
              <a:extLst>
                <a:ext uri="{FF2B5EF4-FFF2-40B4-BE49-F238E27FC236}">
                  <a16:creationId xmlns:a16="http://schemas.microsoft.com/office/drawing/2014/main" id="{91891409-4026-4934-BEDC-D96C737DC53D}"/>
                </a:ext>
              </a:extLst>
            </p:cNvPr>
            <p:cNvCxnSpPr/>
            <p:nvPr/>
          </p:nvCxnSpPr>
          <p:spPr bwMode="auto">
            <a:xfrm rot="10800000" flipV="1">
              <a:off x="4371348" y="1731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3D17FCB-160F-4D76-AC3C-6279FA8A3DD4}"/>
              </a:ext>
            </a:extLst>
          </p:cNvPr>
          <p:cNvSpPr/>
          <p:nvPr/>
        </p:nvSpPr>
        <p:spPr>
          <a:xfrm>
            <a:off x="838705" y="5062076"/>
            <a:ext cx="625966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블루반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B5B9781-9EB1-4AFC-B9D2-A1BC6F760CA0}"/>
              </a:ext>
            </a:extLst>
          </p:cNvPr>
          <p:cNvSpPr/>
          <p:nvPr/>
        </p:nvSpPr>
        <p:spPr>
          <a:xfrm>
            <a:off x="1382923" y="4689049"/>
            <a:ext cx="625967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연고대반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A3BAB6E-1905-4E9F-A4F5-FC5D8A212BDB}"/>
              </a:ext>
            </a:extLst>
          </p:cNvPr>
          <p:cNvSpPr/>
          <p:nvPr/>
        </p:nvSpPr>
        <p:spPr>
          <a:xfrm>
            <a:off x="1914480" y="4321332"/>
            <a:ext cx="625966" cy="33855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서울대</a:t>
            </a:r>
            <a:endParaRPr lang="en-US" altLang="ko-KR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의치대반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1F9006F-F798-4DCE-908D-AC4F18C0D554}"/>
              </a:ext>
            </a:extLst>
          </p:cNvPr>
          <p:cNvSpPr/>
          <p:nvPr/>
        </p:nvSpPr>
        <p:spPr>
          <a:xfrm>
            <a:off x="2509053" y="3952230"/>
            <a:ext cx="625967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HS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반</a:t>
            </a:r>
          </a:p>
        </p:txBody>
      </p:sp>
      <p:sp>
        <p:nvSpPr>
          <p:cNvPr id="54" name="위쪽 화살표 58">
            <a:extLst>
              <a:ext uri="{FF2B5EF4-FFF2-40B4-BE49-F238E27FC236}">
                <a16:creationId xmlns:a16="http://schemas.microsoft.com/office/drawing/2014/main" id="{1162988F-68E2-4C48-9372-03ED3608D663}"/>
              </a:ext>
            </a:extLst>
          </p:cNvPr>
          <p:cNvSpPr/>
          <p:nvPr/>
        </p:nvSpPr>
        <p:spPr bwMode="auto">
          <a:xfrm rot="3587484">
            <a:off x="2068630" y="4031857"/>
            <a:ext cx="398045" cy="1914610"/>
          </a:xfrm>
          <a:prstGeom prst="upArrow">
            <a:avLst/>
          </a:prstGeom>
          <a:solidFill>
            <a:schemeClr val="accent2">
              <a:lumMod val="20000"/>
              <a:lumOff val="80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4495467-AF9D-4B4D-ABF7-4BB5FB90A76F}"/>
              </a:ext>
            </a:extLst>
          </p:cNvPr>
          <p:cNvSpPr/>
          <p:nvPr/>
        </p:nvSpPr>
        <p:spPr>
          <a:xfrm>
            <a:off x="1877463" y="5072645"/>
            <a:ext cx="1216532" cy="5001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5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승반</a:t>
            </a:r>
            <a:endParaRPr lang="en-US" altLang="ko-KR" sz="105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목표 달성 성취감 및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학습 만족도 상승</a:t>
            </a:r>
            <a:endParaRPr lang="ko-KR" altLang="en-US" sz="300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6" name="위쪽 화살표 60">
            <a:extLst>
              <a:ext uri="{FF2B5EF4-FFF2-40B4-BE49-F238E27FC236}">
                <a16:creationId xmlns:a16="http://schemas.microsoft.com/office/drawing/2014/main" id="{301D82D9-1A3B-4FC1-832A-0376F1C55BA3}"/>
              </a:ext>
            </a:extLst>
          </p:cNvPr>
          <p:cNvSpPr/>
          <p:nvPr/>
        </p:nvSpPr>
        <p:spPr bwMode="auto">
          <a:xfrm rot="14400000">
            <a:off x="1141601" y="3308589"/>
            <a:ext cx="398045" cy="1914610"/>
          </a:xfrm>
          <a:prstGeom prst="upArrow">
            <a:avLst/>
          </a:prstGeom>
          <a:solidFill>
            <a:schemeClr val="accent5">
              <a:lumMod val="40000"/>
              <a:lumOff val="60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38009EE-96C4-433A-BA88-ACAB0E3FD8FD}"/>
              </a:ext>
            </a:extLst>
          </p:cNvPr>
          <p:cNvSpPr/>
          <p:nvPr/>
        </p:nvSpPr>
        <p:spPr>
          <a:xfrm>
            <a:off x="275915" y="3639112"/>
            <a:ext cx="1216532" cy="5001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5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강반</a:t>
            </a:r>
            <a:endParaRPr lang="en-US" altLang="ko-KR" sz="105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학습방향</a:t>
            </a:r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및 실력 재점검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목표 재도전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8" name="타원형 설명선 63">
            <a:extLst>
              <a:ext uri="{FF2B5EF4-FFF2-40B4-BE49-F238E27FC236}">
                <a16:creationId xmlns:a16="http://schemas.microsoft.com/office/drawing/2014/main" id="{BFB7C0F0-3548-4867-9671-6669E55658C9}"/>
              </a:ext>
            </a:extLst>
          </p:cNvPr>
          <p:cNvSpPr/>
          <p:nvPr/>
        </p:nvSpPr>
        <p:spPr bwMode="auto">
          <a:xfrm>
            <a:off x="2675282" y="3550491"/>
            <a:ext cx="360040" cy="314041"/>
          </a:xfrm>
          <a:prstGeom prst="wedgeEllipseCallout">
            <a:avLst>
              <a:gd name="adj1" fmla="val -44114"/>
              <a:gd name="adj2" fmla="val 67353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장학</a:t>
            </a:r>
            <a:endParaRPr lang="en-US" altLang="ko-KR" sz="700" b="1" spc="-80" dirty="0">
              <a:latin typeface="+mn-ea"/>
              <a:ea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혜택</a:t>
            </a:r>
          </a:p>
        </p:txBody>
      </p:sp>
      <p:sp>
        <p:nvSpPr>
          <p:cNvPr id="59" name="타원형 설명선 64">
            <a:extLst>
              <a:ext uri="{FF2B5EF4-FFF2-40B4-BE49-F238E27FC236}">
                <a16:creationId xmlns:a16="http://schemas.microsoft.com/office/drawing/2014/main" id="{2DD57600-2C7D-4EA6-95D4-F3F3B83B0691}"/>
              </a:ext>
            </a:extLst>
          </p:cNvPr>
          <p:cNvSpPr/>
          <p:nvPr/>
        </p:nvSpPr>
        <p:spPr bwMode="auto">
          <a:xfrm>
            <a:off x="2110258" y="3898551"/>
            <a:ext cx="360040" cy="314041"/>
          </a:xfrm>
          <a:prstGeom prst="wedgeEllipseCallout">
            <a:avLst>
              <a:gd name="adj1" fmla="val -44114"/>
              <a:gd name="adj2" fmla="val 67353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장학</a:t>
            </a:r>
            <a:endParaRPr lang="en-US" altLang="ko-KR" sz="700" b="1" spc="-80" dirty="0">
              <a:latin typeface="+mn-ea"/>
              <a:ea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혜택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3EF0DC2-D7BD-48DA-AEB0-B1E90CC1B881}"/>
              </a:ext>
            </a:extLst>
          </p:cNvPr>
          <p:cNvSpPr txBox="1"/>
          <p:nvPr/>
        </p:nvSpPr>
        <p:spPr>
          <a:xfrm>
            <a:off x="113857" y="1115716"/>
            <a:ext cx="3240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학습 의욕을 높여주는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승반∙강반</a:t>
            </a:r>
            <a:r>
              <a:rPr lang="en-US" altLang="ko-KR" sz="1200" b="1" spc="-100" dirty="0">
                <a:solidFill>
                  <a:srgbClr val="0070C0"/>
                </a:solidFill>
                <a:latin typeface="+mn-ea"/>
                <a:ea typeface="+mn-ea"/>
              </a:rPr>
              <a:t>/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장학제도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 err="1">
                <a:latin typeface="+mn-ea"/>
                <a:ea typeface="+mn-ea"/>
              </a:rPr>
              <a:t>재원생들의</a:t>
            </a:r>
            <a:r>
              <a:rPr lang="ko-KR" altLang="en-US" sz="1000" spc="-100" dirty="0">
                <a:latin typeface="+mn-ea"/>
                <a:ea typeface="+mn-ea"/>
              </a:rPr>
              <a:t> 노력과 성공의 결과를 응원하며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더 높은 동기와 성취 부여</a:t>
            </a:r>
            <a:r>
              <a:rPr lang="ko-KR" altLang="en-US" sz="1000" spc="-100" dirty="0">
                <a:latin typeface="+mn-ea"/>
                <a:ea typeface="+mn-ea"/>
              </a:rPr>
              <a:t>를 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65" name="모서리가 둥근 직사각형 88">
            <a:extLst>
              <a:ext uri="{FF2B5EF4-FFF2-40B4-BE49-F238E27FC236}">
                <a16:creationId xmlns:a16="http://schemas.microsoft.com/office/drawing/2014/main" id="{E3050C7A-8378-48EA-AB3A-DC456210B512}"/>
              </a:ext>
            </a:extLst>
          </p:cNvPr>
          <p:cNvSpPr/>
          <p:nvPr/>
        </p:nvSpPr>
        <p:spPr bwMode="auto">
          <a:xfrm>
            <a:off x="227768" y="1944196"/>
            <a:ext cx="2968438" cy="1406633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6C92947B-536B-4B01-B5E7-8518DE6D9AA5}"/>
              </a:ext>
            </a:extLst>
          </p:cNvPr>
          <p:cNvCxnSpPr>
            <a:cxnSpLocks/>
          </p:cNvCxnSpPr>
          <p:nvPr/>
        </p:nvCxnSpPr>
        <p:spPr bwMode="auto">
          <a:xfrm>
            <a:off x="227768" y="2238690"/>
            <a:ext cx="2968438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0EFC9147-D7E0-45DC-B322-BC40347FC7F9}"/>
              </a:ext>
            </a:extLst>
          </p:cNvPr>
          <p:cNvSpPr txBox="1"/>
          <p:nvPr/>
        </p:nvSpPr>
        <p:spPr>
          <a:xfrm>
            <a:off x="11806" y="1969250"/>
            <a:ext cx="1423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 err="1">
                <a:latin typeface="+mn-ea"/>
                <a:ea typeface="+mn-ea"/>
              </a:rPr>
              <a:t>승반∙강반</a:t>
            </a:r>
            <a:r>
              <a:rPr lang="ko-KR" altLang="en-US" sz="1000" b="1" spc="-100" dirty="0">
                <a:latin typeface="+mn-ea"/>
                <a:ea typeface="+mn-ea"/>
              </a:rPr>
              <a:t> 제도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556E54B-BF4A-4E75-B057-773AB36C1525}"/>
              </a:ext>
            </a:extLst>
          </p:cNvPr>
          <p:cNvSpPr/>
          <p:nvPr/>
        </p:nvSpPr>
        <p:spPr>
          <a:xfrm>
            <a:off x="213815" y="764704"/>
            <a:ext cx="3012579" cy="543664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Fill">
            <a:extLst>
              <a:ext uri="{FF2B5EF4-FFF2-40B4-BE49-F238E27FC236}">
                <a16:creationId xmlns:a16="http://schemas.microsoft.com/office/drawing/2014/main" id="{5ED05D3A-344C-42EC-B7FE-BF959E09F575}"/>
              </a:ext>
            </a:extLst>
          </p:cNvPr>
          <p:cNvSpPr>
            <a:spLocks/>
          </p:cNvSpPr>
          <p:nvPr/>
        </p:nvSpPr>
        <p:spPr bwMode="auto">
          <a:xfrm rot="5400000">
            <a:off x="1553085" y="5195451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0C3636-FC52-483D-8EBA-E836803AC605}"/>
              </a:ext>
            </a:extLst>
          </p:cNvPr>
          <p:cNvSpPr txBox="1"/>
          <p:nvPr/>
        </p:nvSpPr>
        <p:spPr>
          <a:xfrm>
            <a:off x="245812" y="782387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833833D-3BFB-4C7A-9989-598F23BDE193}"/>
              </a:ext>
            </a:extLst>
          </p:cNvPr>
          <p:cNvSpPr/>
          <p:nvPr/>
        </p:nvSpPr>
        <p:spPr>
          <a:xfrm>
            <a:off x="879727" y="5778962"/>
            <a:ext cx="234693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※ 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반편성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및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장학혜택은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학원별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홈페이지에서 확인 바랍니다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AD701F-76BD-42FD-BF13-BD5CB627ECE4}"/>
              </a:ext>
            </a:extLst>
          </p:cNvPr>
          <p:cNvSpPr txBox="1"/>
          <p:nvPr/>
        </p:nvSpPr>
        <p:spPr>
          <a:xfrm>
            <a:off x="179444" y="2251692"/>
            <a:ext cx="302837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모의고사</a:t>
            </a:r>
            <a:r>
              <a:rPr lang="en-US" altLang="ko-KR" dirty="0"/>
              <a:t>, </a:t>
            </a:r>
            <a:r>
              <a:rPr lang="ko-KR" altLang="en-US" dirty="0"/>
              <a:t>평가원 성적과 학습 태도 점수를 바탕으로 엄격하게 </a:t>
            </a:r>
            <a:r>
              <a:rPr lang="ko-KR" altLang="en-US" b="1" dirty="0"/>
              <a:t>수준별 </a:t>
            </a:r>
            <a:r>
              <a:rPr lang="ko-KR" altLang="en-US" b="1" dirty="0" err="1"/>
              <a:t>반편성</a:t>
            </a:r>
            <a:r>
              <a:rPr lang="ko-KR" altLang="en-US" b="1" dirty="0"/>
              <a:t> 실시 및 연 </a:t>
            </a:r>
            <a:r>
              <a:rPr lang="en-US" altLang="ko-KR" b="1" dirty="0"/>
              <a:t>2~3</a:t>
            </a:r>
            <a:r>
              <a:rPr lang="ko-KR" altLang="en-US" b="1" dirty="0"/>
              <a:t>회 수준별 </a:t>
            </a:r>
            <a:r>
              <a:rPr lang="ko-KR" altLang="en-US" b="1" dirty="0" err="1"/>
              <a:t>승반</a:t>
            </a:r>
            <a:r>
              <a:rPr lang="en-US" altLang="ko-KR" b="1" dirty="0"/>
              <a:t>·</a:t>
            </a:r>
            <a:r>
              <a:rPr lang="ko-KR" altLang="en-US" b="1" dirty="0"/>
              <a:t>강반 운영</a:t>
            </a:r>
          </a:p>
          <a:p>
            <a:r>
              <a:rPr lang="ko-KR" altLang="en-US" dirty="0" err="1"/>
              <a:t>바자관</a:t>
            </a:r>
            <a:r>
              <a:rPr lang="ko-KR" altLang="en-US" dirty="0"/>
              <a:t> 재원생들간의 </a:t>
            </a:r>
            <a:r>
              <a:rPr lang="ko-KR" altLang="en-US" b="1" dirty="0"/>
              <a:t>선의의 경쟁</a:t>
            </a:r>
            <a:r>
              <a:rPr lang="en-US" altLang="ko-KR" b="1" dirty="0"/>
              <a:t>, </a:t>
            </a:r>
            <a:r>
              <a:rPr lang="ko-KR" altLang="en-US" b="1" dirty="0"/>
              <a:t>학구열에 대한 보상</a:t>
            </a:r>
            <a:r>
              <a:rPr lang="en-US" altLang="ko-KR" dirty="0"/>
              <a:t>, </a:t>
            </a:r>
            <a:r>
              <a:rPr lang="ko-KR" altLang="en-US" dirty="0"/>
              <a:t>반대로 </a:t>
            </a:r>
            <a:r>
              <a:rPr lang="ko-KR" altLang="en-US" dirty="0" err="1"/>
              <a:t>학습상태에</a:t>
            </a:r>
            <a:r>
              <a:rPr lang="ko-KR" altLang="en-US" dirty="0"/>
              <a:t> 대한 경각심을 심어주며 </a:t>
            </a:r>
            <a:r>
              <a:rPr lang="ko-KR" altLang="en-US" b="1" dirty="0" err="1"/>
              <a:t>재원생들의</a:t>
            </a:r>
            <a:r>
              <a:rPr lang="ko-KR" altLang="en-US" b="1" dirty="0"/>
              <a:t> 명확한 목표 지향점 제공</a:t>
            </a:r>
          </a:p>
          <a:p>
            <a:r>
              <a:rPr lang="ko-KR" altLang="en-US" dirty="0"/>
              <a:t>학습 동기 부여로 집단적인 면학분위기와 긍정적인 긴장감 조성</a:t>
            </a:r>
            <a:r>
              <a:rPr lang="en-US" altLang="ko-KR" dirty="0"/>
              <a:t>, </a:t>
            </a:r>
            <a:r>
              <a:rPr lang="ko-KR" altLang="en-US" dirty="0"/>
              <a:t>지속적인 학습 태도 및 성적 향상 관리 가능</a:t>
            </a:r>
          </a:p>
        </p:txBody>
      </p:sp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53892297-6C81-4C90-8CD4-D159DDCC41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299685"/>
              </p:ext>
            </p:extLst>
          </p:nvPr>
        </p:nvGraphicFramePr>
        <p:xfrm>
          <a:off x="8104412" y="211913"/>
          <a:ext cx="1800000" cy="390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5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재수종합반 시스템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4145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삭제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67557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005600-15B4-4084-8984-59FA645D64BA}"/>
              </a:ext>
            </a:extLst>
          </p:cNvPr>
          <p:cNvSpPr/>
          <p:nvPr/>
        </p:nvSpPr>
        <p:spPr bwMode="auto">
          <a:xfrm>
            <a:off x="999613" y="5786877"/>
            <a:ext cx="2208204" cy="2058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F98E1CD-2B08-40AC-864F-652131757607}"/>
              </a:ext>
            </a:extLst>
          </p:cNvPr>
          <p:cNvSpPr/>
          <p:nvPr/>
        </p:nvSpPr>
        <p:spPr>
          <a:xfrm>
            <a:off x="960841" y="570476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0458692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종합반</a:t>
            </a:r>
            <a:r>
              <a:rPr lang="ko-KR" altLang="en-US" b="0" dirty="0"/>
              <a:t>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18A06E5-41C7-463D-9960-CB69FCB2BF62}"/>
              </a:ext>
            </a:extLst>
          </p:cNvPr>
          <p:cNvSpPr/>
          <p:nvPr/>
        </p:nvSpPr>
        <p:spPr>
          <a:xfrm>
            <a:off x="272480" y="836713"/>
            <a:ext cx="3012579" cy="410445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모서리가 둥근 직사각형 88">
            <a:extLst>
              <a:ext uri="{FF2B5EF4-FFF2-40B4-BE49-F238E27FC236}">
                <a16:creationId xmlns:a16="http://schemas.microsoft.com/office/drawing/2014/main" id="{6FE084AD-C078-4565-8333-6F65B44B77E2}"/>
              </a:ext>
            </a:extLst>
          </p:cNvPr>
          <p:cNvSpPr/>
          <p:nvPr/>
        </p:nvSpPr>
        <p:spPr bwMode="auto">
          <a:xfrm>
            <a:off x="288343" y="3623677"/>
            <a:ext cx="2968438" cy="111136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BD982453-5BB0-40C7-A4AD-11559F34E67A}"/>
              </a:ext>
            </a:extLst>
          </p:cNvPr>
          <p:cNvCxnSpPr>
            <a:cxnSpLocks/>
          </p:cNvCxnSpPr>
          <p:nvPr/>
        </p:nvCxnSpPr>
        <p:spPr bwMode="auto">
          <a:xfrm>
            <a:off x="288343" y="3918171"/>
            <a:ext cx="2968438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547509B5-B005-4B7C-BD87-5784224926E0}"/>
              </a:ext>
            </a:extLst>
          </p:cNvPr>
          <p:cNvSpPr txBox="1"/>
          <p:nvPr/>
        </p:nvSpPr>
        <p:spPr>
          <a:xfrm>
            <a:off x="270759" y="3647814"/>
            <a:ext cx="793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장학제도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8DBCE3D-F0EE-44C0-9DA7-C1E24345B529}"/>
              </a:ext>
            </a:extLst>
          </p:cNvPr>
          <p:cNvSpPr txBox="1"/>
          <p:nvPr/>
        </p:nvSpPr>
        <p:spPr>
          <a:xfrm>
            <a:off x="279921" y="3954779"/>
            <a:ext cx="296843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입학 시 성적에 따라 장학 혜택 제공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우수한 </a:t>
            </a:r>
            <a:r>
              <a:rPr lang="ko-KR" altLang="en-US" sz="900" spc="-100" dirty="0" err="1">
                <a:latin typeface="+mn-ea"/>
                <a:ea typeface="+mn-ea"/>
              </a:rPr>
              <a:t>재원생들이</a:t>
            </a:r>
            <a:r>
              <a:rPr lang="ko-KR" altLang="en-US" sz="900" spc="-100" dirty="0">
                <a:latin typeface="+mn-ea"/>
                <a:ea typeface="+mn-ea"/>
              </a:rPr>
              <a:t> 수능까지 더 좋은 결과를 낼 수 있도록 적극적으로 지원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장학제도는 </a:t>
            </a:r>
            <a:r>
              <a:rPr lang="ko-KR" altLang="en-US" sz="900" b="1" spc="-100" dirty="0" err="1">
                <a:latin typeface="+mn-ea"/>
                <a:ea typeface="+mn-ea"/>
              </a:rPr>
              <a:t>승반</a:t>
            </a:r>
            <a:r>
              <a:rPr lang="ko-KR" altLang="en-US" sz="900" b="1" spc="-100" dirty="0">
                <a:latin typeface="+mn-ea"/>
                <a:ea typeface="+mn-ea"/>
              </a:rPr>
              <a:t> 적용 시 함께 적용</a:t>
            </a:r>
            <a:r>
              <a:rPr lang="ko-KR" altLang="en-US" sz="900" spc="-100" dirty="0">
                <a:latin typeface="+mn-ea"/>
                <a:ea typeface="+mn-ea"/>
              </a:rPr>
              <a:t>되어 </a:t>
            </a:r>
            <a:r>
              <a:rPr lang="ko-KR" altLang="en-US" sz="900" spc="-100" dirty="0" err="1">
                <a:latin typeface="+mn-ea"/>
                <a:ea typeface="+mn-ea"/>
              </a:rPr>
              <a:t>재원생들의</a:t>
            </a:r>
            <a:r>
              <a:rPr lang="ko-KR" altLang="en-US" sz="900" spc="-100" dirty="0">
                <a:latin typeface="+mn-ea"/>
                <a:ea typeface="+mn-ea"/>
              </a:rPr>
              <a:t> 노력과 성공의 결과를 응원하며 더 높은 동기와 성취 부여</a:t>
            </a:r>
          </a:p>
        </p:txBody>
      </p:sp>
      <p:sp>
        <p:nvSpPr>
          <p:cNvPr id="83" name="Fill">
            <a:extLst>
              <a:ext uri="{FF2B5EF4-FFF2-40B4-BE49-F238E27FC236}">
                <a16:creationId xmlns:a16="http://schemas.microsoft.com/office/drawing/2014/main" id="{FA295580-E8EC-4752-99C1-166F18F91364}"/>
              </a:ext>
            </a:extLst>
          </p:cNvPr>
          <p:cNvSpPr>
            <a:spLocks/>
          </p:cNvSpPr>
          <p:nvPr/>
        </p:nvSpPr>
        <p:spPr bwMode="auto">
          <a:xfrm rot="5400000">
            <a:off x="1675244" y="3940884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70" name="덧셈 기호 147">
            <a:extLst>
              <a:ext uri="{FF2B5EF4-FFF2-40B4-BE49-F238E27FC236}">
                <a16:creationId xmlns:a16="http://schemas.microsoft.com/office/drawing/2014/main" id="{63F99F7D-745E-44D3-B411-8301DCA9569B}"/>
              </a:ext>
            </a:extLst>
          </p:cNvPr>
          <p:cNvSpPr/>
          <p:nvPr/>
        </p:nvSpPr>
        <p:spPr bwMode="auto">
          <a:xfrm>
            <a:off x="1654748" y="3303341"/>
            <a:ext cx="252000" cy="252000"/>
          </a:xfrm>
          <a:prstGeom prst="mathPlus">
            <a:avLst/>
          </a:prstGeom>
          <a:solidFill>
            <a:schemeClr val="bg1">
              <a:lumMod val="7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순서도: 수행의 시작/종료 119">
            <a:extLst>
              <a:ext uri="{FF2B5EF4-FFF2-40B4-BE49-F238E27FC236}">
                <a16:creationId xmlns:a16="http://schemas.microsoft.com/office/drawing/2014/main" id="{5696A484-AD74-43F8-91AF-FBFF9FACE122}"/>
              </a:ext>
            </a:extLst>
          </p:cNvPr>
          <p:cNvSpPr/>
          <p:nvPr/>
        </p:nvSpPr>
        <p:spPr>
          <a:xfrm>
            <a:off x="1567984" y="3140968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291D09F0-A8E9-494F-9AD4-130D4907E280}"/>
              </a:ext>
            </a:extLst>
          </p:cNvPr>
          <p:cNvSpPr>
            <a:spLocks noChangeAspect="1"/>
          </p:cNvSpPr>
          <p:nvPr/>
        </p:nvSpPr>
        <p:spPr>
          <a:xfrm>
            <a:off x="1780748" y="314096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E8BD0B7B-8C86-44D5-B8DB-22B41E286251}"/>
              </a:ext>
            </a:extLst>
          </p:cNvPr>
          <p:cNvSpPr>
            <a:spLocks noChangeAspect="1"/>
          </p:cNvSpPr>
          <p:nvPr/>
        </p:nvSpPr>
        <p:spPr>
          <a:xfrm>
            <a:off x="1864357" y="314096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25" name="표 124">
            <a:extLst>
              <a:ext uri="{FF2B5EF4-FFF2-40B4-BE49-F238E27FC236}">
                <a16:creationId xmlns:a16="http://schemas.microsoft.com/office/drawing/2014/main" id="{7EEB24D6-6E6A-4E34-AE0B-EEADC0003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477687"/>
              </p:ext>
            </p:extLst>
          </p:nvPr>
        </p:nvGraphicFramePr>
        <p:xfrm>
          <a:off x="8104412" y="211913"/>
          <a:ext cx="1800000" cy="318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 </a:t>
                      </a:r>
                      <a:r>
                        <a:rPr lang="ko-KR" altLang="en-US" sz="900" b="0" spc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승반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내용으로 교체</a:t>
                      </a:r>
                      <a:endParaRPr lang="en-US" altLang="ko-KR" sz="900" b="0" spc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 자동 롤링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67557"/>
                  </a:ext>
                </a:extLst>
              </a:tr>
            </a:tbl>
          </a:graphicData>
        </a:graphic>
      </p:graphicFrame>
      <p:sp>
        <p:nvSpPr>
          <p:cNvPr id="63" name="직사각형 62">
            <a:extLst>
              <a:ext uri="{FF2B5EF4-FFF2-40B4-BE49-F238E27FC236}">
                <a16:creationId xmlns:a16="http://schemas.microsoft.com/office/drawing/2014/main" id="{4DFA6A5A-C066-4200-A534-C9A4C4490F5F}"/>
              </a:ext>
            </a:extLst>
          </p:cNvPr>
          <p:cNvSpPr/>
          <p:nvPr/>
        </p:nvSpPr>
        <p:spPr bwMode="auto">
          <a:xfrm>
            <a:off x="652052" y="918829"/>
            <a:ext cx="7348932" cy="2155277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F94FEF3-686F-4F9E-AEEC-237462133491}"/>
              </a:ext>
            </a:extLst>
          </p:cNvPr>
          <p:cNvSpPr/>
          <p:nvPr/>
        </p:nvSpPr>
        <p:spPr>
          <a:xfrm>
            <a:off x="704851" y="943136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FD70532-924D-40E7-AD65-559EABC1AF2C}"/>
              </a:ext>
            </a:extLst>
          </p:cNvPr>
          <p:cNvSpPr/>
          <p:nvPr/>
        </p:nvSpPr>
        <p:spPr>
          <a:xfrm>
            <a:off x="706500" y="1023113"/>
            <a:ext cx="2168732" cy="63094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연세대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서울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</a:t>
            </a: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생화학과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CORE 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광주 최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OO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51F1572-BE91-40E9-B55E-F165337AC13D}"/>
              </a:ext>
            </a:extLst>
          </p:cNvPr>
          <p:cNvSpPr/>
          <p:nvPr/>
        </p:nvSpPr>
        <p:spPr>
          <a:xfrm>
            <a:off x="5662940" y="943136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9E1FC032-1EA5-45DE-B289-A9138CB1CE81}"/>
              </a:ext>
            </a:extLst>
          </p:cNvPr>
          <p:cNvSpPr/>
          <p:nvPr/>
        </p:nvSpPr>
        <p:spPr>
          <a:xfrm>
            <a:off x="3438112" y="943136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73D0B38-7B34-4D5E-92B3-5BE64E6AB622}"/>
              </a:ext>
            </a:extLst>
          </p:cNvPr>
          <p:cNvSpPr/>
          <p:nvPr/>
        </p:nvSpPr>
        <p:spPr>
          <a:xfrm>
            <a:off x="3439761" y="1023113"/>
            <a:ext cx="2168732" cy="63094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중앙대학교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약학부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CORE 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광주 강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OO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8E2DD4EB-E814-4DD2-BA3E-5642071CBEC5}"/>
              </a:ext>
            </a:extLst>
          </p:cNvPr>
          <p:cNvSpPr/>
          <p:nvPr/>
        </p:nvSpPr>
        <p:spPr>
          <a:xfrm>
            <a:off x="5662939" y="997244"/>
            <a:ext cx="2168732" cy="6463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우석대학교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약학과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CORE 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광주 윤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OO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229A6A0E-52A5-4913-8028-CAADDC3BB7D5}"/>
              </a:ext>
            </a:extLst>
          </p:cNvPr>
          <p:cNvSpPr/>
          <p:nvPr/>
        </p:nvSpPr>
        <p:spPr>
          <a:xfrm>
            <a:off x="613281" y="83671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AB79EFF8-F0AC-4A03-B81F-A2D799D8563D}"/>
              </a:ext>
            </a:extLst>
          </p:cNvPr>
          <p:cNvSpPr/>
          <p:nvPr/>
        </p:nvSpPr>
        <p:spPr>
          <a:xfrm>
            <a:off x="8000984" y="915391"/>
            <a:ext cx="1145921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</a:t>
            </a:r>
            <a:r>
              <a:rPr lang="ko-KR" altLang="en-US" b="1" dirty="0" err="1"/>
              <a:t>승반</a:t>
            </a:r>
            <a:r>
              <a:rPr lang="ko-KR" altLang="en-US" b="1" dirty="0"/>
              <a:t> 내용 사용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AAD05E8-1D5D-41BF-8717-8EE66AE1AFF8}"/>
              </a:ext>
            </a:extLst>
          </p:cNvPr>
          <p:cNvGrpSpPr/>
          <p:nvPr/>
        </p:nvGrpSpPr>
        <p:grpSpPr>
          <a:xfrm>
            <a:off x="851364" y="1912718"/>
            <a:ext cx="1973538" cy="967910"/>
            <a:chOff x="816877" y="4725144"/>
            <a:chExt cx="1973538" cy="967910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92B064F-9DAB-4FB4-B4DA-F55247919667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78" name="꺾인 연결선 111">
                <a:extLst>
                  <a:ext uri="{FF2B5EF4-FFF2-40B4-BE49-F238E27FC236}">
                    <a16:creationId xmlns:a16="http://schemas.microsoft.com/office/drawing/2014/main" id="{30D215BB-9524-470A-B7FB-AE3B5427F6B3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9" name="꺾인 연결선 112">
                <a:extLst>
                  <a:ext uri="{FF2B5EF4-FFF2-40B4-BE49-F238E27FC236}">
                    <a16:creationId xmlns:a16="http://schemas.microsoft.com/office/drawing/2014/main" id="{83E4A2CB-9CC3-456D-B331-CC9139D21F65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6" name="꺾인 연결선 113">
                <a:extLst>
                  <a:ext uri="{FF2B5EF4-FFF2-40B4-BE49-F238E27FC236}">
                    <a16:creationId xmlns:a16="http://schemas.microsoft.com/office/drawing/2014/main" id="{CC295E86-11FD-4F4F-B0EA-8F9391F718A3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7" name="꺾인 연결선 114">
                <a:extLst>
                  <a:ext uri="{FF2B5EF4-FFF2-40B4-BE49-F238E27FC236}">
                    <a16:creationId xmlns:a16="http://schemas.microsoft.com/office/drawing/2014/main" id="{D577182E-92C0-4D50-819A-EF1829B0DD10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91180283-45EE-4087-BF96-70B63D295736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그린반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F672B94-0E7A-43E9-8388-536B961EFE6D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C1C7659-5701-4C32-A03D-08C202087FC1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6C830F33-0E3F-4B60-AB02-43FD3B984D42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615BA848-92D3-4EDA-948D-ED4B5FDEB643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HS</a:t>
              </a:r>
              <a:r>
                <a:rPr lang="ko-KR" altLang="en-US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88" name="위쪽 화살표 115">
            <a:extLst>
              <a:ext uri="{FF2B5EF4-FFF2-40B4-BE49-F238E27FC236}">
                <a16:creationId xmlns:a16="http://schemas.microsoft.com/office/drawing/2014/main" id="{DD276334-6003-426E-8465-4CCF9A6DFECE}"/>
              </a:ext>
            </a:extLst>
          </p:cNvPr>
          <p:cNvSpPr/>
          <p:nvPr/>
        </p:nvSpPr>
        <p:spPr bwMode="auto">
          <a:xfrm rot="3501043">
            <a:off x="2164879" y="1518327"/>
            <a:ext cx="152768" cy="983923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사각형 설명선 116">
            <a:extLst>
              <a:ext uri="{FF2B5EF4-FFF2-40B4-BE49-F238E27FC236}">
                <a16:creationId xmlns:a16="http://schemas.microsoft.com/office/drawing/2014/main" id="{B4D9E9F3-E53E-4B93-A538-46E099714F93}"/>
              </a:ext>
            </a:extLst>
          </p:cNvPr>
          <p:cNvSpPr/>
          <p:nvPr/>
        </p:nvSpPr>
        <p:spPr bwMode="auto">
          <a:xfrm>
            <a:off x="1179227" y="1841304"/>
            <a:ext cx="807760" cy="223835"/>
          </a:xfrm>
          <a:prstGeom prst="wedgeRectCallout">
            <a:avLst>
              <a:gd name="adj1" fmla="val 64855"/>
              <a:gd name="adj2" fmla="val -2749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>
                <a:solidFill>
                  <a:srgbClr val="0070C0"/>
                </a:solidFill>
                <a:latin typeface="+mn-ea"/>
                <a:ea typeface="+mn-ea"/>
              </a:rPr>
              <a:t>최상위권반으로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43C5C4C4-0067-4850-ADFC-583B0EF9D821}"/>
              </a:ext>
            </a:extLst>
          </p:cNvPr>
          <p:cNvGrpSpPr/>
          <p:nvPr/>
        </p:nvGrpSpPr>
        <p:grpSpPr>
          <a:xfrm>
            <a:off x="3548496" y="1912718"/>
            <a:ext cx="1973538" cy="967910"/>
            <a:chOff x="816877" y="4725144"/>
            <a:chExt cx="1973538" cy="967910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6A710F1A-3303-43C6-AC75-E953EBC31F2E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97" name="꺾인 연결선 128">
                <a:extLst>
                  <a:ext uri="{FF2B5EF4-FFF2-40B4-BE49-F238E27FC236}">
                    <a16:creationId xmlns:a16="http://schemas.microsoft.com/office/drawing/2014/main" id="{600A741F-9587-4667-90AD-AC55F769E21E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8" name="꺾인 연결선 129">
                <a:extLst>
                  <a:ext uri="{FF2B5EF4-FFF2-40B4-BE49-F238E27FC236}">
                    <a16:creationId xmlns:a16="http://schemas.microsoft.com/office/drawing/2014/main" id="{1B8121FA-24A2-4FB8-AE68-45444443555D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9" name="꺾인 연결선 130">
                <a:extLst>
                  <a:ext uri="{FF2B5EF4-FFF2-40B4-BE49-F238E27FC236}">
                    <a16:creationId xmlns:a16="http://schemas.microsoft.com/office/drawing/2014/main" id="{91321693-6C8E-451F-89D0-9923A9943930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0" name="꺾인 연결선 131">
                <a:extLst>
                  <a:ext uri="{FF2B5EF4-FFF2-40B4-BE49-F238E27FC236}">
                    <a16:creationId xmlns:a16="http://schemas.microsoft.com/office/drawing/2014/main" id="{4A33CC84-E51B-45FC-A2F8-7A3B5E22E318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7EFB2031-4252-4C66-A7B4-13AED32D0DB5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그린반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6A2FA17A-EB06-41AD-BE97-10C6130EAAE2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16E4EB18-D9E7-410A-9EF8-C5281A7038B6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연고대반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436567DB-C7EB-487B-B35E-FBBD1B57B2F4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bg2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bg2"/>
                </a:solidFill>
                <a:latin typeface="+mn-ea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5120B82B-E61A-4E2A-8BDD-8BD136DFFF83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HS</a:t>
              </a:r>
              <a:r>
                <a:rPr lang="ko-KR" altLang="en-US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101" name="사각형 설명선 132">
            <a:extLst>
              <a:ext uri="{FF2B5EF4-FFF2-40B4-BE49-F238E27FC236}">
                <a16:creationId xmlns:a16="http://schemas.microsoft.com/office/drawing/2014/main" id="{D082A3CA-553C-4A88-84CC-DB0D649F67FE}"/>
              </a:ext>
            </a:extLst>
          </p:cNvPr>
          <p:cNvSpPr/>
          <p:nvPr/>
        </p:nvSpPr>
        <p:spPr bwMode="auto">
          <a:xfrm>
            <a:off x="3634357" y="1841304"/>
            <a:ext cx="807760" cy="223835"/>
          </a:xfrm>
          <a:prstGeom prst="wedgeRectCallout">
            <a:avLst>
              <a:gd name="adj1" fmla="val 20832"/>
              <a:gd name="adj2" fmla="val 107890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>
                <a:solidFill>
                  <a:srgbClr val="0070C0"/>
                </a:solidFill>
                <a:latin typeface="+mn-ea"/>
              </a:rPr>
              <a:t>최상위권반으로 승반</a:t>
            </a:r>
            <a:endParaRPr lang="ko-KR" altLang="en-US" sz="700" b="1" spc="-8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102" name="위쪽 화살표 133">
            <a:extLst>
              <a:ext uri="{FF2B5EF4-FFF2-40B4-BE49-F238E27FC236}">
                <a16:creationId xmlns:a16="http://schemas.microsoft.com/office/drawing/2014/main" id="{95A456F5-F92F-460F-94AF-DC90BC074609}"/>
              </a:ext>
            </a:extLst>
          </p:cNvPr>
          <p:cNvSpPr/>
          <p:nvPr/>
        </p:nvSpPr>
        <p:spPr bwMode="auto">
          <a:xfrm rot="3622285">
            <a:off x="4695056" y="1526754"/>
            <a:ext cx="198001" cy="1062585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860A3BA0-FBB5-4E0B-AE6D-8D702C99B899}"/>
              </a:ext>
            </a:extLst>
          </p:cNvPr>
          <p:cNvGrpSpPr/>
          <p:nvPr/>
        </p:nvGrpSpPr>
        <p:grpSpPr>
          <a:xfrm>
            <a:off x="5777179" y="1912718"/>
            <a:ext cx="1973538" cy="967910"/>
            <a:chOff x="816877" y="4725144"/>
            <a:chExt cx="1973538" cy="967910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82153C67-901B-44B7-B85B-64E5519BE5EF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110" name="꺾인 연결선 141">
                <a:extLst>
                  <a:ext uri="{FF2B5EF4-FFF2-40B4-BE49-F238E27FC236}">
                    <a16:creationId xmlns:a16="http://schemas.microsoft.com/office/drawing/2014/main" id="{09AAAE4B-F119-45E5-9E1F-494226619FB9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1" name="꺾인 연결선 142">
                <a:extLst>
                  <a:ext uri="{FF2B5EF4-FFF2-40B4-BE49-F238E27FC236}">
                    <a16:creationId xmlns:a16="http://schemas.microsoft.com/office/drawing/2014/main" id="{58AA0EE2-58CA-4B9A-8B91-688AB46F1038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2" name="꺾인 연결선 143">
                <a:extLst>
                  <a:ext uri="{FF2B5EF4-FFF2-40B4-BE49-F238E27FC236}">
                    <a16:creationId xmlns:a16="http://schemas.microsoft.com/office/drawing/2014/main" id="{3739D3EA-D0FA-4190-9778-AAFC12EEA07F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3" name="꺾인 연결선 144">
                <a:extLst>
                  <a:ext uri="{FF2B5EF4-FFF2-40B4-BE49-F238E27FC236}">
                    <a16:creationId xmlns:a16="http://schemas.microsoft.com/office/drawing/2014/main" id="{04A6B90F-533B-432C-B95D-901235565047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3FA1505-F93F-42A1-94BE-12C430800D37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그린반</a:t>
              </a:r>
              <a:endParaRPr lang="ko-KR" altLang="en-US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3422F803-B04C-4B1D-88D4-DDFC2D4D0D51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블루반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86542E4-795E-4143-82B7-5B0E58CCE97F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연고대반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246EE4D-9A29-4BFB-9582-EF8234548CD0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A83D2311-49EA-4AAD-B55E-BA9F6DE7035A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HS</a:t>
              </a:r>
              <a:r>
                <a:rPr lang="ko-KR" altLang="en-US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114" name="사각형 설명선 145">
            <a:extLst>
              <a:ext uri="{FF2B5EF4-FFF2-40B4-BE49-F238E27FC236}">
                <a16:creationId xmlns:a16="http://schemas.microsoft.com/office/drawing/2014/main" id="{CF0EED8B-2DBF-4693-90BD-7253650952E2}"/>
              </a:ext>
            </a:extLst>
          </p:cNvPr>
          <p:cNvSpPr/>
          <p:nvPr/>
        </p:nvSpPr>
        <p:spPr bwMode="auto">
          <a:xfrm>
            <a:off x="5863040" y="1841304"/>
            <a:ext cx="807760" cy="223835"/>
          </a:xfrm>
          <a:prstGeom prst="wedgeRectCallout">
            <a:avLst>
              <a:gd name="adj1" fmla="val 20832"/>
              <a:gd name="adj2" fmla="val 107890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>
                <a:solidFill>
                  <a:srgbClr val="0070C0"/>
                </a:solidFill>
                <a:latin typeface="+mn-ea"/>
              </a:rPr>
              <a:t>최상위권반으로 승반</a:t>
            </a:r>
            <a:endParaRPr lang="ko-KR" altLang="en-US" sz="700" b="1" spc="-8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115" name="위쪽 화살표 146">
            <a:extLst>
              <a:ext uri="{FF2B5EF4-FFF2-40B4-BE49-F238E27FC236}">
                <a16:creationId xmlns:a16="http://schemas.microsoft.com/office/drawing/2014/main" id="{45A03189-A1AF-41AE-99B0-90A021FBB5C6}"/>
              </a:ext>
            </a:extLst>
          </p:cNvPr>
          <p:cNvSpPr/>
          <p:nvPr/>
        </p:nvSpPr>
        <p:spPr bwMode="auto">
          <a:xfrm rot="3622285">
            <a:off x="6955425" y="1504597"/>
            <a:ext cx="206752" cy="969057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05681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종합반</a:t>
            </a:r>
            <a:r>
              <a:rPr lang="ko-KR" altLang="en-US" b="0" dirty="0"/>
              <a:t>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039674"/>
              </p:ext>
            </p:extLst>
          </p:nvPr>
        </p:nvGraphicFramePr>
        <p:xfrm>
          <a:off x="8104412" y="211913"/>
          <a:ext cx="1800000" cy="2386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5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재수종합반 시스템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779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CORE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광주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 재수종합반 페이지에는 위클리 모의고사를 첫번째에 노출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7637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#1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러셀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CORE Weekly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모의고사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페이지 이동</a:t>
                      </a:r>
                      <a:b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https://mcoregj.megastudy.net/intro/2022/weekly/index.asp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30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#2 QUEL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모의고사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페이지 이동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https://mcoregj.megastudy.net/event/2021/quel/default.asp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0614489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3C7DF0C6-89A5-44E8-A456-7C59DA344D7C}"/>
              </a:ext>
            </a:extLst>
          </p:cNvPr>
          <p:cNvSpPr txBox="1"/>
          <p:nvPr/>
        </p:nvSpPr>
        <p:spPr>
          <a:xfrm>
            <a:off x="128170" y="1087744"/>
            <a:ext cx="309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대학에 합격한 선배들이 학습한</a:t>
            </a:r>
            <a:endParaRPr lang="en-US" altLang="ko-KR" sz="12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실전 학습 콘텐츠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내 위치를 정확하게 점검하고</a:t>
            </a:r>
            <a:endParaRPr lang="en-US" altLang="ko-KR" sz="10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지속적인 약점 보완</a:t>
            </a:r>
            <a:r>
              <a:rPr lang="ko-KR" altLang="en-US" sz="1000" spc="-100" dirty="0">
                <a:latin typeface="+mn-ea"/>
                <a:ea typeface="+mn-ea"/>
              </a:rPr>
              <a:t>할 수 있는 실전 학습 콘텐츠로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수능 </a:t>
            </a:r>
            <a:r>
              <a:rPr lang="en-US" altLang="ko-KR" sz="1000" spc="-100" dirty="0">
                <a:latin typeface="+mn-ea"/>
                <a:ea typeface="+mn-ea"/>
              </a:rPr>
              <a:t>1</a:t>
            </a:r>
            <a:r>
              <a:rPr lang="ko-KR" altLang="en-US" sz="1000" spc="-100" dirty="0">
                <a:latin typeface="+mn-ea"/>
                <a:ea typeface="+mn-ea"/>
              </a:rPr>
              <a:t>등급과 고득점을 위한 실력 완성합니다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9D65639-84DC-466B-9E6A-619D76FDE001}"/>
              </a:ext>
            </a:extLst>
          </p:cNvPr>
          <p:cNvSpPr/>
          <p:nvPr/>
        </p:nvSpPr>
        <p:spPr>
          <a:xfrm>
            <a:off x="3872880" y="2905182"/>
            <a:ext cx="2946025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125FDEB-B327-4985-AC0A-ED2B615FD61C}"/>
              </a:ext>
            </a:extLst>
          </p:cNvPr>
          <p:cNvSpPr txBox="1"/>
          <p:nvPr/>
        </p:nvSpPr>
        <p:spPr>
          <a:xfrm>
            <a:off x="5015000" y="3056917"/>
            <a:ext cx="176120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최신 출제 경향 맞춤 실전 수능</a:t>
            </a:r>
          </a:p>
          <a:p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QUEL</a:t>
            </a:r>
          </a:p>
          <a:p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모의고사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1A9FA05-2D52-4655-93A6-F9CA93EAC008}"/>
              </a:ext>
            </a:extLst>
          </p:cNvPr>
          <p:cNvSpPr txBox="1"/>
          <p:nvPr/>
        </p:nvSpPr>
        <p:spPr>
          <a:xfrm>
            <a:off x="5015000" y="4059375"/>
            <a:ext cx="17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메가스터디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통합 전 영역 실전 수능 대비 모의고사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최신 출제 경향에 맞춘 강도 있는 실전 훈련</a:t>
            </a:r>
          </a:p>
        </p:txBody>
      </p:sp>
      <p:pic>
        <p:nvPicPr>
          <p:cNvPr id="94" name="Picture 2" descr="퀄 모의고사">
            <a:extLst>
              <a:ext uri="{FF2B5EF4-FFF2-40B4-BE49-F238E27FC236}">
                <a16:creationId xmlns:a16="http://schemas.microsoft.com/office/drawing/2014/main" id="{169FDF7C-DF18-437D-8A49-A3239BCA1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571" y="3213832"/>
            <a:ext cx="1100641" cy="13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모서리가 둥근 직사각형 58">
            <a:extLst>
              <a:ext uri="{FF2B5EF4-FFF2-40B4-BE49-F238E27FC236}">
                <a16:creationId xmlns:a16="http://schemas.microsoft.com/office/drawing/2014/main" id="{55E2DECE-44DC-43F3-B1BF-D87B8690C3A6}"/>
              </a:ext>
            </a:extLst>
          </p:cNvPr>
          <p:cNvSpPr/>
          <p:nvPr/>
        </p:nvSpPr>
        <p:spPr bwMode="auto">
          <a:xfrm>
            <a:off x="5103014" y="3792420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E1847A3D-309E-4142-9FFF-A67618A9F7F2}"/>
              </a:ext>
            </a:extLst>
          </p:cNvPr>
          <p:cNvSpPr/>
          <p:nvPr/>
        </p:nvSpPr>
        <p:spPr>
          <a:xfrm>
            <a:off x="5023243" y="372933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752D5AF-B04C-4E06-A18F-4EE7AD600933}"/>
              </a:ext>
            </a:extLst>
          </p:cNvPr>
          <p:cNvSpPr/>
          <p:nvPr/>
        </p:nvSpPr>
        <p:spPr>
          <a:xfrm>
            <a:off x="213815" y="751196"/>
            <a:ext cx="3012579" cy="475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A3ECD1-E898-48A4-AB30-3947BDA738CF}"/>
              </a:ext>
            </a:extLst>
          </p:cNvPr>
          <p:cNvSpPr txBox="1"/>
          <p:nvPr/>
        </p:nvSpPr>
        <p:spPr>
          <a:xfrm>
            <a:off x="245812" y="768879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04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31B78530-7D26-47C8-94A0-92E12AC176E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1977" y="2137846"/>
          <a:ext cx="2996253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7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8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496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spc="-100" dirty="0">
                          <a:latin typeface="+mn-ea"/>
                          <a:ea typeface="+mn-ea"/>
                        </a:rPr>
                        <a:t>러셀</a:t>
                      </a:r>
                      <a:r>
                        <a:rPr lang="en-US" altLang="ko-KR" sz="900" b="1" spc="-100" dirty="0">
                          <a:latin typeface="+mn-ea"/>
                          <a:ea typeface="+mn-ea"/>
                        </a:rPr>
                        <a:t>CORE</a:t>
                      </a:r>
                    </a:p>
                    <a:p>
                      <a:pPr algn="ctr"/>
                      <a:r>
                        <a:rPr lang="en-US" altLang="ko-KR" sz="900" b="1" spc="-100" dirty="0">
                          <a:latin typeface="+mn-ea"/>
                          <a:ea typeface="+mn-ea"/>
                        </a:rPr>
                        <a:t>Weekly </a:t>
                      </a:r>
                      <a:r>
                        <a:rPr lang="ko-KR" altLang="en-US" sz="900" b="1" spc="-100" dirty="0">
                          <a:latin typeface="+mn-ea"/>
                          <a:ea typeface="+mn-ea"/>
                        </a:rPr>
                        <a:t>모의고사</a:t>
                      </a:r>
                      <a:endParaRPr lang="ko-KR" altLang="en-US" sz="900" b="1" dirty="0">
                        <a:ln>
                          <a:solidFill>
                            <a:sysClr val="windowText" lastClr="000000"/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QUEL</a:t>
                      </a:r>
                      <a:r>
                        <a:rPr lang="en-US" altLang="ko-KR" sz="900" b="0" baseline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algn="ctr" latinLnBrk="1"/>
                      <a:r>
                        <a:rPr lang="ko-KR" altLang="en-US" sz="900" b="0" baseline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모의고사</a:t>
                      </a:r>
                      <a:endParaRPr lang="ko-KR" altLang="en-US" sz="900" b="0" spc="-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96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메가</a:t>
                      </a:r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X</a:t>
                      </a:r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대성</a:t>
                      </a:r>
                      <a:endParaRPr lang="en-US" altLang="ko-KR" sz="900" b="0" spc="-1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THE PREMIUM </a:t>
                      </a:r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모의고사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월간 학습지</a:t>
                      </a:r>
                      <a:endParaRPr lang="en-US" altLang="ko-KR" sz="900" b="0" spc="-1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월간 장영진</a:t>
                      </a:r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spc="-10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9" name="Fill">
            <a:extLst>
              <a:ext uri="{FF2B5EF4-FFF2-40B4-BE49-F238E27FC236}">
                <a16:creationId xmlns:a16="http://schemas.microsoft.com/office/drawing/2014/main" id="{56046500-9AEA-4504-ABE0-A74AE5035DAB}"/>
              </a:ext>
            </a:extLst>
          </p:cNvPr>
          <p:cNvSpPr>
            <a:spLocks/>
          </p:cNvSpPr>
          <p:nvPr/>
        </p:nvSpPr>
        <p:spPr bwMode="auto">
          <a:xfrm rot="5400000">
            <a:off x="1704254" y="450005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9E415DA-5DE9-4DA5-AD48-416ACF5C4B99}"/>
              </a:ext>
            </a:extLst>
          </p:cNvPr>
          <p:cNvSpPr/>
          <p:nvPr/>
        </p:nvSpPr>
        <p:spPr>
          <a:xfrm>
            <a:off x="239575" y="2905182"/>
            <a:ext cx="2946025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92AAAB-82F9-47C1-BC37-03F0C5A5D6A0}"/>
              </a:ext>
            </a:extLst>
          </p:cNvPr>
          <p:cNvSpPr txBox="1"/>
          <p:nvPr/>
        </p:nvSpPr>
        <p:spPr>
          <a:xfrm>
            <a:off x="1596898" y="3164597"/>
            <a:ext cx="171202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러셀</a:t>
            </a:r>
            <a:r>
              <a:rPr lang="en-US" altLang="ko-KR" sz="1000" spc="-100" dirty="0">
                <a:latin typeface="+mn-ea"/>
                <a:ea typeface="+mn-ea"/>
              </a:rPr>
              <a:t>CORE </a:t>
            </a:r>
            <a:r>
              <a:rPr lang="ko-KR" altLang="en-US" sz="1000" spc="-100" dirty="0">
                <a:latin typeface="+mn-ea"/>
                <a:ea typeface="+mn-ea"/>
              </a:rPr>
              <a:t>선생님 직접 출제</a:t>
            </a:r>
          </a:p>
          <a:p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러셀</a:t>
            </a:r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CORE</a:t>
            </a:r>
          </a:p>
          <a:p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Weekly </a:t>
            </a:r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모의고사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BFB40C-3F0C-44E4-BCA1-351FF6FDC556}"/>
              </a:ext>
            </a:extLst>
          </p:cNvPr>
          <p:cNvSpPr txBox="1"/>
          <p:nvPr/>
        </p:nvSpPr>
        <p:spPr>
          <a:xfrm>
            <a:off x="1452711" y="4167055"/>
            <a:ext cx="17120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러셀</a:t>
            </a:r>
            <a:r>
              <a: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CORE 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선생님들이 직접 출제한 모의고사 콘텐츠 제공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매주 정해진 시간에 집체 모의고사 응시하여 실전 감각 향상 및 긴장감 유지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모서리가 둥근 직사각형 73">
            <a:extLst>
              <a:ext uri="{FF2B5EF4-FFF2-40B4-BE49-F238E27FC236}">
                <a16:creationId xmlns:a16="http://schemas.microsoft.com/office/drawing/2014/main" id="{AE72E555-5661-4ACC-A366-4CEF12BC621B}"/>
              </a:ext>
            </a:extLst>
          </p:cNvPr>
          <p:cNvSpPr/>
          <p:nvPr/>
        </p:nvSpPr>
        <p:spPr bwMode="auto">
          <a:xfrm>
            <a:off x="1684912" y="3895733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2E55AD-A5D8-4822-A9E1-D8B5B31255FF}"/>
              </a:ext>
            </a:extLst>
          </p:cNvPr>
          <p:cNvSpPr/>
          <p:nvPr/>
        </p:nvSpPr>
        <p:spPr>
          <a:xfrm>
            <a:off x="1605141" y="382856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5A3018-169C-4855-9259-E18292069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53" y="3336386"/>
            <a:ext cx="1285045" cy="116616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AE7D78A-8A78-4E17-8AA7-8AC962AB6188}"/>
              </a:ext>
            </a:extLst>
          </p:cNvPr>
          <p:cNvSpPr txBox="1"/>
          <p:nvPr/>
        </p:nvSpPr>
        <p:spPr>
          <a:xfrm>
            <a:off x="213815" y="2917681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#1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63D87E-C942-49E5-AFA8-AFC5F145D07A}"/>
              </a:ext>
            </a:extLst>
          </p:cNvPr>
          <p:cNvSpPr txBox="1"/>
          <p:nvPr/>
        </p:nvSpPr>
        <p:spPr>
          <a:xfrm>
            <a:off x="3875711" y="2929719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#2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70418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종합반</a:t>
            </a:r>
            <a:r>
              <a:rPr lang="ko-KR" altLang="en-US" b="0" dirty="0"/>
              <a:t>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294548"/>
              </p:ext>
            </p:extLst>
          </p:nvPr>
        </p:nvGraphicFramePr>
        <p:xfrm>
          <a:off x="8104412" y="211913"/>
          <a:ext cx="1800000" cy="1748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#3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메가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X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대성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THE PREMIUM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모의고사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페이지 이동</a:t>
                      </a:r>
                      <a:b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https://mcoregj.megastudy.net/intro/2022/premium/index.asp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906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#4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월간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학습지</a:t>
                      </a:r>
                      <a:b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페이지 이동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https://mcoregj.megastudy.net/intro/info/2022/monthly/index.asp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6208435"/>
                  </a:ext>
                </a:extLst>
              </a:tr>
            </a:tbl>
          </a:graphicData>
        </a:graphic>
      </p:graphicFrame>
      <p:sp>
        <p:nvSpPr>
          <p:cNvPr id="84" name="직사각형 83">
            <a:extLst>
              <a:ext uri="{FF2B5EF4-FFF2-40B4-BE49-F238E27FC236}">
                <a16:creationId xmlns:a16="http://schemas.microsoft.com/office/drawing/2014/main" id="{95FF35CA-DC66-4FAC-98A1-A581C0D0B06C}"/>
              </a:ext>
            </a:extLst>
          </p:cNvPr>
          <p:cNvSpPr/>
          <p:nvPr/>
        </p:nvSpPr>
        <p:spPr>
          <a:xfrm>
            <a:off x="239036" y="838854"/>
            <a:ext cx="2950893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22AC55D-267F-4630-84F4-584058E082D2}"/>
              </a:ext>
            </a:extLst>
          </p:cNvPr>
          <p:cNvSpPr txBox="1"/>
          <p:nvPr/>
        </p:nvSpPr>
        <p:spPr>
          <a:xfrm>
            <a:off x="1464927" y="1051285"/>
            <a:ext cx="1712023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전략에 실전을 </a:t>
            </a:r>
            <a:r>
              <a:rPr lang="en-US" altLang="ko-KR" sz="1000" spc="-100" dirty="0">
                <a:latin typeface="+mn-ea"/>
                <a:ea typeface="+mn-ea"/>
              </a:rPr>
              <a:t>THE</a:t>
            </a:r>
            <a:r>
              <a:rPr lang="ko-KR" altLang="en-US" sz="1000" spc="-100" dirty="0">
                <a:latin typeface="+mn-ea"/>
                <a:ea typeface="+mn-ea"/>
              </a:rPr>
              <a:t>하다</a:t>
            </a: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메가</a:t>
            </a:r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X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대성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더 프리미엄 모의고사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77C903A-EC29-4F8F-9B55-7DEB97D8EB71}"/>
              </a:ext>
            </a:extLst>
          </p:cNvPr>
          <p:cNvSpPr txBox="1"/>
          <p:nvPr/>
        </p:nvSpPr>
        <p:spPr>
          <a:xfrm>
            <a:off x="1464927" y="2053743"/>
            <a:ext cx="17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과목별 전문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출제진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 및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다회차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검토 과정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전과목 모두 구성 및 정확한 객관적인 위치 확인</a:t>
            </a:r>
          </a:p>
        </p:txBody>
      </p:sp>
      <p:pic>
        <p:nvPicPr>
          <p:cNvPr id="87" name="Picture 6" descr="메가X대성 더 프리미엄 모의고사">
            <a:extLst>
              <a:ext uri="{FF2B5EF4-FFF2-40B4-BE49-F238E27FC236}">
                <a16:creationId xmlns:a16="http://schemas.microsoft.com/office/drawing/2014/main" id="{F3699488-E647-405D-9233-E86E2A908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12" y="1315514"/>
            <a:ext cx="1140507" cy="113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모서리가 둥근 직사각형 59">
            <a:extLst>
              <a:ext uri="{FF2B5EF4-FFF2-40B4-BE49-F238E27FC236}">
                <a16:creationId xmlns:a16="http://schemas.microsoft.com/office/drawing/2014/main" id="{0811AEFD-AF9F-443C-B0CB-8B5C2E0650F3}"/>
              </a:ext>
            </a:extLst>
          </p:cNvPr>
          <p:cNvSpPr/>
          <p:nvPr/>
        </p:nvSpPr>
        <p:spPr bwMode="auto">
          <a:xfrm>
            <a:off x="1552940" y="1786788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CA47622-4691-43BE-83B3-04F93E7434DE}"/>
              </a:ext>
            </a:extLst>
          </p:cNvPr>
          <p:cNvSpPr/>
          <p:nvPr/>
        </p:nvSpPr>
        <p:spPr>
          <a:xfrm>
            <a:off x="1499754" y="172370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752D5AF-B04C-4E06-A18F-4EE7AD600933}"/>
              </a:ext>
            </a:extLst>
          </p:cNvPr>
          <p:cNvSpPr/>
          <p:nvPr/>
        </p:nvSpPr>
        <p:spPr>
          <a:xfrm>
            <a:off x="213815" y="751196"/>
            <a:ext cx="3012579" cy="475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B3B522F-B2F1-4023-91E7-689537636609}"/>
              </a:ext>
            </a:extLst>
          </p:cNvPr>
          <p:cNvSpPr txBox="1"/>
          <p:nvPr/>
        </p:nvSpPr>
        <p:spPr>
          <a:xfrm>
            <a:off x="232966" y="850521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#3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162B22B-40B0-4B3A-98DD-51E23C2D6707}"/>
              </a:ext>
            </a:extLst>
          </p:cNvPr>
          <p:cNvSpPr/>
          <p:nvPr/>
        </p:nvSpPr>
        <p:spPr>
          <a:xfrm>
            <a:off x="231799" y="3025741"/>
            <a:ext cx="2950893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0911B13-F05E-45B6-8675-D6FB0FD72810}"/>
              </a:ext>
            </a:extLst>
          </p:cNvPr>
          <p:cNvSpPr txBox="1"/>
          <p:nvPr/>
        </p:nvSpPr>
        <p:spPr>
          <a:xfrm>
            <a:off x="225729" y="3037408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#4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pic>
        <p:nvPicPr>
          <p:cNvPr id="80" name="Picture 2" descr="월간 학습지 장영진">
            <a:extLst>
              <a:ext uri="{FF2B5EF4-FFF2-40B4-BE49-F238E27FC236}">
                <a16:creationId xmlns:a16="http://schemas.microsoft.com/office/drawing/2014/main" id="{49425ADD-065E-4A80-B226-A6543340E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77" y="3541163"/>
            <a:ext cx="1077631" cy="109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D8487D15-DE24-4978-B9F0-7525C0692ADC}"/>
              </a:ext>
            </a:extLst>
          </p:cNvPr>
          <p:cNvSpPr txBox="1"/>
          <p:nvPr/>
        </p:nvSpPr>
        <p:spPr>
          <a:xfrm>
            <a:off x="1389584" y="3163847"/>
            <a:ext cx="171202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러셀 수학 월간지</a:t>
            </a: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월간 학습지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  <a:p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(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월간 장영진</a:t>
            </a:r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C89D5E2-AA40-4210-9B29-AFA1172DA995}"/>
              </a:ext>
            </a:extLst>
          </p:cNvPr>
          <p:cNvSpPr txBox="1"/>
          <p:nvPr/>
        </p:nvSpPr>
        <p:spPr>
          <a:xfrm>
            <a:off x="1389584" y="4166305"/>
            <a:ext cx="17120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수학 장영진 선생님의 자작 문항으로 매월 집체 모의고사 진행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수험생활에 필요한 다양한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수학∙입시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관련 정보 제공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모서리가 둥근 직사각형 61">
            <a:extLst>
              <a:ext uri="{FF2B5EF4-FFF2-40B4-BE49-F238E27FC236}">
                <a16:creationId xmlns:a16="http://schemas.microsoft.com/office/drawing/2014/main" id="{BF3FF1C4-8E6E-4A17-95B3-B27AD2E67025}"/>
              </a:ext>
            </a:extLst>
          </p:cNvPr>
          <p:cNvSpPr/>
          <p:nvPr/>
        </p:nvSpPr>
        <p:spPr bwMode="auto">
          <a:xfrm>
            <a:off x="1477597" y="3894983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E22D8073-40C0-4E82-8204-7F7F919CB4A7}"/>
              </a:ext>
            </a:extLst>
          </p:cNvPr>
          <p:cNvSpPr/>
          <p:nvPr/>
        </p:nvSpPr>
        <p:spPr>
          <a:xfrm>
            <a:off x="1424411" y="382781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6544388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종합반</a:t>
            </a:r>
            <a:r>
              <a:rPr lang="ko-KR" altLang="en-US" b="0" dirty="0"/>
              <a:t>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730595"/>
              </p:ext>
            </p:extLst>
          </p:nvPr>
        </p:nvGraphicFramePr>
        <p:xfrm>
          <a:off x="8104412" y="211913"/>
          <a:ext cx="1800000" cy="2088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5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재수종합반 시스템</a:t>
                      </a:r>
                      <a:endParaRPr lang="en-US" altLang="ko-KR" sz="900" b="0" spc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2482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 자동 롤링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문구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35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교체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첨부파일 이미지 참고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러셀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CORE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광주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폴더 내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모의고사 추가 사진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.jpg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4742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 내 이미지 활용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https://russeldata.megastudy.net/campus/images/russel/core_gj/2023/winter/cont07_img03.png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9387216"/>
                  </a:ext>
                </a:extLst>
              </a:tr>
            </a:tbl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39B5D2-68BC-4BD1-931C-671BCAF202DA}"/>
              </a:ext>
            </a:extLst>
          </p:cNvPr>
          <p:cNvSpPr/>
          <p:nvPr/>
        </p:nvSpPr>
        <p:spPr>
          <a:xfrm>
            <a:off x="5673402" y="75010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7" name="Picture 2" descr="https://russeldata.megastudy.net/campus/images/russel/core_gj/2023/winter_overall/program_img04.jpg">
            <a:extLst>
              <a:ext uri="{FF2B5EF4-FFF2-40B4-BE49-F238E27FC236}">
                <a16:creationId xmlns:a16="http://schemas.microsoft.com/office/drawing/2014/main" id="{42550232-B322-468C-8664-AB15EDE58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4" t="-218" r="6276" b="42165"/>
          <a:stretch/>
        </p:blipFill>
        <p:spPr bwMode="auto">
          <a:xfrm>
            <a:off x="5896708" y="1288309"/>
            <a:ext cx="1693043" cy="180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9F061AC3-94EE-421C-B603-9159023F404C}"/>
              </a:ext>
            </a:extLst>
          </p:cNvPr>
          <p:cNvSpPr/>
          <p:nvPr/>
        </p:nvSpPr>
        <p:spPr>
          <a:xfrm>
            <a:off x="3429353" y="75010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9" name="Picture 6" descr="https://russeldata.megastudy.net/campus/images/russel/intro/2023/winter/program_img03.png">
            <a:extLst>
              <a:ext uri="{FF2B5EF4-FFF2-40B4-BE49-F238E27FC236}">
                <a16:creationId xmlns:a16="http://schemas.microsoft.com/office/drawing/2014/main" id="{D4952506-0580-4F20-B203-AF5C2C7A3A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" r="8795" b="44310"/>
          <a:stretch/>
        </p:blipFill>
        <p:spPr bwMode="auto">
          <a:xfrm>
            <a:off x="3609211" y="1255523"/>
            <a:ext cx="1800200" cy="185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7F1D70-D001-4FBD-967C-BD92E18FC013}"/>
              </a:ext>
            </a:extLst>
          </p:cNvPr>
          <p:cNvSpPr/>
          <p:nvPr/>
        </p:nvSpPr>
        <p:spPr>
          <a:xfrm>
            <a:off x="632842" y="75010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44" name="Picture 4" descr="https://russeldata.megastudy.net/campus/images/russel/intro/2023/winter/program_img02.png">
            <a:extLst>
              <a:ext uri="{FF2B5EF4-FFF2-40B4-BE49-F238E27FC236}">
                <a16:creationId xmlns:a16="http://schemas.microsoft.com/office/drawing/2014/main" id="{844A9937-65E5-4E72-ACC8-EB9A8634B4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69"/>
          <a:stretch/>
        </p:blipFill>
        <p:spPr bwMode="auto">
          <a:xfrm>
            <a:off x="848544" y="1255701"/>
            <a:ext cx="1715172" cy="185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E2B1F98-C28D-4573-90FD-62667B989B9D}"/>
              </a:ext>
            </a:extLst>
          </p:cNvPr>
          <p:cNvSpPr txBox="1"/>
          <p:nvPr/>
        </p:nvSpPr>
        <p:spPr>
          <a:xfrm>
            <a:off x="632841" y="88040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러셀 학습 </a:t>
            </a:r>
            <a:r>
              <a:rPr lang="ko-KR" altLang="en-US" sz="1200" b="1" spc="-100" dirty="0" err="1">
                <a:latin typeface="+mn-ea"/>
                <a:ea typeface="+mn-ea"/>
              </a:rPr>
              <a:t>플래너</a:t>
            </a:r>
            <a:endParaRPr lang="ko-KR" altLang="en-US" sz="1200" b="1" spc="-100" dirty="0">
              <a:latin typeface="+mn-ea"/>
              <a:ea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6C0DBAE-A8E7-4817-B522-49BDC290A7C2}"/>
              </a:ext>
            </a:extLst>
          </p:cNvPr>
          <p:cNvSpPr txBox="1"/>
          <p:nvPr/>
        </p:nvSpPr>
        <p:spPr>
          <a:xfrm>
            <a:off x="638870" y="323011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학습 목표 수립 및 자기주도학습 훈련</a:t>
            </a:r>
          </a:p>
          <a:p>
            <a:r>
              <a:rPr lang="ko-KR" altLang="en-US" dirty="0"/>
              <a:t>매일 </a:t>
            </a:r>
            <a:r>
              <a:rPr lang="ko-KR" altLang="en-US" dirty="0" err="1"/>
              <a:t>시간별</a:t>
            </a:r>
            <a:r>
              <a:rPr lang="en-US" altLang="ko-KR" dirty="0"/>
              <a:t>/</a:t>
            </a:r>
            <a:r>
              <a:rPr lang="ko-KR" altLang="en-US" dirty="0"/>
              <a:t>과목별 목표 학습량과 실제 학습량 비교 후 담임선생님의 피드백을 통해 학습 상황 점검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87D000-47B8-4DA3-8241-1A3EAD0E3AE1}"/>
              </a:ext>
            </a:extLst>
          </p:cNvPr>
          <p:cNvSpPr txBox="1"/>
          <p:nvPr/>
        </p:nvSpPr>
        <p:spPr>
          <a:xfrm>
            <a:off x="3429352" y="88040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 err="1">
                <a:latin typeface="+mn-ea"/>
                <a:ea typeface="+mn-ea"/>
              </a:rPr>
              <a:t>일일수학</a:t>
            </a:r>
            <a:r>
              <a:rPr lang="ko-KR" altLang="en-US" sz="1200" b="1" spc="-100" dirty="0">
                <a:latin typeface="+mn-ea"/>
                <a:ea typeface="+mn-ea"/>
              </a:rPr>
              <a:t> </a:t>
            </a:r>
            <a:r>
              <a:rPr lang="en-US" altLang="ko-KR" sz="1200" b="1" spc="-100" dirty="0">
                <a:latin typeface="+mn-ea"/>
                <a:ea typeface="+mn-ea"/>
              </a:rPr>
              <a:t>30</a:t>
            </a:r>
            <a:r>
              <a:rPr lang="ko-KR" altLang="en-US" sz="1200" b="1" spc="-100" dirty="0">
                <a:latin typeface="+mn-ea"/>
                <a:ea typeface="+mn-ea"/>
              </a:rPr>
              <a:t>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3AE666-73E8-458E-8CF6-31222E458D0F}"/>
              </a:ext>
            </a:extLst>
          </p:cNvPr>
          <p:cNvSpPr txBox="1"/>
          <p:nvPr/>
        </p:nvSpPr>
        <p:spPr>
          <a:xfrm>
            <a:off x="3435381" y="323011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매일 일정한 양의 수학 문제풀이로 습관 형성</a:t>
            </a:r>
          </a:p>
          <a:p>
            <a:r>
              <a:rPr lang="ko-KR" altLang="en-US" dirty="0"/>
              <a:t>지속적인 훈련으로 실수 방지 및 습관 개선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3ABC8D-CA9A-4438-89AB-1836707A2683}"/>
              </a:ext>
            </a:extLst>
          </p:cNvPr>
          <p:cNvSpPr txBox="1"/>
          <p:nvPr/>
        </p:nvSpPr>
        <p:spPr>
          <a:xfrm>
            <a:off x="5673401" y="88040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러셀 </a:t>
            </a:r>
            <a:r>
              <a:rPr lang="ko-KR" altLang="en-US" sz="1200" b="1" spc="-100" dirty="0" err="1">
                <a:latin typeface="+mn-ea"/>
                <a:ea typeface="+mn-ea"/>
              </a:rPr>
              <a:t>총평노트</a:t>
            </a:r>
            <a:endParaRPr lang="ko-KR" altLang="en-US" sz="1200" b="1" spc="-100" dirty="0">
              <a:latin typeface="+mn-ea"/>
              <a:ea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42E053-914B-4ECC-8349-D54F790CC3C0}"/>
              </a:ext>
            </a:extLst>
          </p:cNvPr>
          <p:cNvSpPr txBox="1"/>
          <p:nvPr/>
        </p:nvSpPr>
        <p:spPr>
          <a:xfrm>
            <a:off x="5679430" y="323011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spc="-150" dirty="0"/>
              <a:t>시험 응시 전후 목표 성적과 실제 성적 기록</a:t>
            </a:r>
          </a:p>
          <a:p>
            <a:r>
              <a:rPr lang="ko-KR" altLang="en-US" spc="-150" dirty="0"/>
              <a:t>과목별 성적 변화 확인으로 향후 목표 설정 및 보완</a:t>
            </a:r>
          </a:p>
          <a:p>
            <a:r>
              <a:rPr lang="ko-KR" altLang="en-US" spc="-150" dirty="0"/>
              <a:t>실수</a:t>
            </a:r>
            <a:r>
              <a:rPr lang="en-US" altLang="ko-KR" spc="-150" dirty="0"/>
              <a:t>, </a:t>
            </a:r>
            <a:r>
              <a:rPr lang="ko-KR" altLang="en-US" spc="-150" dirty="0"/>
              <a:t>오답 등 자기 평가를 통해 취약점 개선 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0A3EF12-FD55-48EF-B3F4-73915AC44AA1}"/>
              </a:ext>
            </a:extLst>
          </p:cNvPr>
          <p:cNvSpPr/>
          <p:nvPr/>
        </p:nvSpPr>
        <p:spPr>
          <a:xfrm>
            <a:off x="344488" y="710298"/>
            <a:ext cx="7574719" cy="332384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A5F7D3E-AEAE-4708-8765-DC181D6A74B5}"/>
              </a:ext>
            </a:extLst>
          </p:cNvPr>
          <p:cNvSpPr/>
          <p:nvPr/>
        </p:nvSpPr>
        <p:spPr>
          <a:xfrm>
            <a:off x="272337" y="677639"/>
            <a:ext cx="182018" cy="15792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EFE0BE3-268C-4FFE-BF99-9A7C3EB4FB04}"/>
              </a:ext>
            </a:extLst>
          </p:cNvPr>
          <p:cNvSpPr/>
          <p:nvPr/>
        </p:nvSpPr>
        <p:spPr>
          <a:xfrm>
            <a:off x="213815" y="404664"/>
            <a:ext cx="3012579" cy="619268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순서도: 수행의 시작/종료 26">
            <a:extLst>
              <a:ext uri="{FF2B5EF4-FFF2-40B4-BE49-F238E27FC236}">
                <a16:creationId xmlns:a16="http://schemas.microsoft.com/office/drawing/2014/main" id="{AF058E55-0643-4546-8F82-2BDFED3A0214}"/>
              </a:ext>
            </a:extLst>
          </p:cNvPr>
          <p:cNvSpPr/>
          <p:nvPr/>
        </p:nvSpPr>
        <p:spPr>
          <a:xfrm>
            <a:off x="1522940" y="4097787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882C04F-24F0-4C6F-B3F3-11C7851341D7}"/>
              </a:ext>
            </a:extLst>
          </p:cNvPr>
          <p:cNvSpPr>
            <a:spLocks noChangeAspect="1"/>
          </p:cNvSpPr>
          <p:nvPr/>
        </p:nvSpPr>
        <p:spPr>
          <a:xfrm>
            <a:off x="1735704" y="4097787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AAF7760-8016-4E0A-B9D1-B7063836F6EE}"/>
              </a:ext>
            </a:extLst>
          </p:cNvPr>
          <p:cNvSpPr>
            <a:spLocks noChangeAspect="1"/>
          </p:cNvSpPr>
          <p:nvPr/>
        </p:nvSpPr>
        <p:spPr>
          <a:xfrm>
            <a:off x="1819313" y="4097787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Fill">
            <a:extLst>
              <a:ext uri="{FF2B5EF4-FFF2-40B4-BE49-F238E27FC236}">
                <a16:creationId xmlns:a16="http://schemas.microsoft.com/office/drawing/2014/main" id="{1FE200BA-814E-4B66-AC58-523E7EAFFA74}"/>
              </a:ext>
            </a:extLst>
          </p:cNvPr>
          <p:cNvSpPr>
            <a:spLocks/>
          </p:cNvSpPr>
          <p:nvPr/>
        </p:nvSpPr>
        <p:spPr bwMode="auto">
          <a:xfrm rot="5400000">
            <a:off x="1544231" y="5597066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D57D44-6E4C-438E-B633-E92ABAA65117}"/>
              </a:ext>
            </a:extLst>
          </p:cNvPr>
          <p:cNvSpPr txBox="1"/>
          <p:nvPr/>
        </p:nvSpPr>
        <p:spPr>
          <a:xfrm>
            <a:off x="332609" y="4605341"/>
            <a:ext cx="2961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실전 대비 훈련을 위해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정기적으로 집체 모의고사를 진행</a:t>
            </a:r>
            <a:r>
              <a:rPr lang="ko-KR" altLang="en-US" sz="1000" spc="-100" dirty="0">
                <a:latin typeface="+mn-ea"/>
                <a:ea typeface="+mn-ea"/>
              </a:rPr>
              <a:t>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41" name="순서도: 수행의 시작/종료 40">
            <a:extLst>
              <a:ext uri="{FF2B5EF4-FFF2-40B4-BE49-F238E27FC236}">
                <a16:creationId xmlns:a16="http://schemas.microsoft.com/office/drawing/2014/main" id="{3BE0E30B-3660-4B9D-9BD2-E7D5DB239E46}"/>
              </a:ext>
            </a:extLst>
          </p:cNvPr>
          <p:cNvSpPr/>
          <p:nvPr/>
        </p:nvSpPr>
        <p:spPr>
          <a:xfrm>
            <a:off x="1666951" y="6452155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418F11A-B420-400B-A61F-6122F280337F}"/>
              </a:ext>
            </a:extLst>
          </p:cNvPr>
          <p:cNvSpPr>
            <a:spLocks noChangeAspect="1"/>
          </p:cNvSpPr>
          <p:nvPr/>
        </p:nvSpPr>
        <p:spPr>
          <a:xfrm>
            <a:off x="1879715" y="6452155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4EE445B-187D-449A-8DF9-B9E2E3B2A5BB}"/>
              </a:ext>
            </a:extLst>
          </p:cNvPr>
          <p:cNvSpPr/>
          <p:nvPr/>
        </p:nvSpPr>
        <p:spPr>
          <a:xfrm>
            <a:off x="213815" y="4204252"/>
            <a:ext cx="30125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학습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플래너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일일수학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30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제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총평 노트는 러셀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재원생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대상으로 ‘전액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지원’되는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콘텐츠입니다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2017BB67-DD4F-4FE6-8B45-2AF1D51D2A8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51" t="35426"/>
          <a:stretch/>
        </p:blipFill>
        <p:spPr>
          <a:xfrm>
            <a:off x="720093" y="4984462"/>
            <a:ext cx="2036206" cy="1396445"/>
          </a:xfrm>
          <a:prstGeom prst="rect">
            <a:avLst/>
          </a:prstGeom>
        </p:spPr>
      </p:pic>
      <p:pic>
        <p:nvPicPr>
          <p:cNvPr id="59" name="Picture 2" descr="https://russeldata.megastudy.net/campus/images/russel/core_gj/2023/winter/cont07_img03.png">
            <a:extLst>
              <a:ext uri="{FF2B5EF4-FFF2-40B4-BE49-F238E27FC236}">
                <a16:creationId xmlns:a16="http://schemas.microsoft.com/office/drawing/2014/main" id="{622FE415-3691-4DBE-BEBD-74332BE296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3" t="57145" r="51436" b="4469"/>
          <a:stretch/>
        </p:blipFill>
        <p:spPr bwMode="auto">
          <a:xfrm>
            <a:off x="3955544" y="4993058"/>
            <a:ext cx="2034611" cy="138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61FAF18-5321-4B6B-A421-C37F36E3BD02}"/>
              </a:ext>
            </a:extLst>
          </p:cNvPr>
          <p:cNvSpPr/>
          <p:nvPr/>
        </p:nvSpPr>
        <p:spPr>
          <a:xfrm>
            <a:off x="632841" y="497829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1A0040C-5641-40FF-8282-A8A8ED578AB2}"/>
              </a:ext>
            </a:extLst>
          </p:cNvPr>
          <p:cNvSpPr/>
          <p:nvPr/>
        </p:nvSpPr>
        <p:spPr>
          <a:xfrm>
            <a:off x="5436066" y="4988887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4050E8F-A793-47EF-83B3-D17E81139792}"/>
              </a:ext>
            </a:extLst>
          </p:cNvPr>
          <p:cNvSpPr/>
          <p:nvPr/>
        </p:nvSpPr>
        <p:spPr>
          <a:xfrm>
            <a:off x="3849560" y="497829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E208978-9F8C-4D88-8735-E5D9B84A3DBC}"/>
              </a:ext>
            </a:extLst>
          </p:cNvPr>
          <p:cNvSpPr/>
          <p:nvPr/>
        </p:nvSpPr>
        <p:spPr>
          <a:xfrm>
            <a:off x="2040874" y="4988887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343096797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CDC1C99-BF01-4797-B778-D6AAC451678E}"/>
              </a:ext>
            </a:extLst>
          </p:cNvPr>
          <p:cNvSpPr txBox="1"/>
          <p:nvPr/>
        </p:nvSpPr>
        <p:spPr>
          <a:xfrm>
            <a:off x="416318" y="926185"/>
            <a:ext cx="2607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러셀 실전 콘텐츠 </a:t>
            </a:r>
            <a:r>
              <a:rPr lang="ko-KR" altLang="en-US" b="1" dirty="0"/>
              <a:t>연간 시행 일정</a:t>
            </a:r>
            <a:endParaRPr lang="en-US" altLang="ko-KR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FC396A5-441C-4DC7-AF6E-8A28F1CFCAF1}"/>
              </a:ext>
            </a:extLst>
          </p:cNvPr>
          <p:cNvSpPr/>
          <p:nvPr/>
        </p:nvSpPr>
        <p:spPr>
          <a:xfrm>
            <a:off x="-14144" y="4909827"/>
            <a:ext cx="324053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상기 일정은 평가원 시행 계획 및 학원 학사일정에 따라 변경 및 조정될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BFA4BC5-5850-41AB-9705-826D8A083DBA}"/>
              </a:ext>
            </a:extLst>
          </p:cNvPr>
          <p:cNvSpPr/>
          <p:nvPr/>
        </p:nvSpPr>
        <p:spPr bwMode="auto">
          <a:xfrm>
            <a:off x="227264" y="5153909"/>
            <a:ext cx="3003353" cy="5982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</a:t>
            </a:r>
            <a:r>
              <a:rPr lang="en-US" altLang="ko-KR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CORE </a:t>
            </a:r>
            <a:r>
              <a:rPr lang="ko-KR" altLang="en-US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광주 재수종합반에서</a:t>
            </a:r>
            <a:endParaRPr lang="en-US" altLang="ko-KR" sz="1000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목표하는 최상위권 대입성공을 쟁취</a:t>
            </a:r>
            <a:r>
              <a:rPr lang="ko-KR" altLang="en-US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 수 있습니다</a:t>
            </a:r>
            <a:r>
              <a:rPr lang="en-US" altLang="ko-KR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4BEE5C9-8C54-4C45-AE8C-75831B71E535}"/>
              </a:ext>
            </a:extLst>
          </p:cNvPr>
          <p:cNvSpPr/>
          <p:nvPr/>
        </p:nvSpPr>
        <p:spPr>
          <a:xfrm>
            <a:off x="213815" y="836712"/>
            <a:ext cx="3012579" cy="554461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13B09ED-5BD6-491C-8FF7-A8B37C6B713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9666" y="1227624"/>
          <a:ext cx="2888085" cy="36385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6680">
                  <a:extLst>
                    <a:ext uri="{9D8B030D-6E8A-4147-A177-3AD203B41FA5}">
                      <a16:colId xmlns:a16="http://schemas.microsoft.com/office/drawing/2014/main" val="2370094511"/>
                    </a:ext>
                  </a:extLst>
                </a:gridCol>
                <a:gridCol w="386680">
                  <a:extLst>
                    <a:ext uri="{9D8B030D-6E8A-4147-A177-3AD203B41FA5}">
                      <a16:colId xmlns:a16="http://schemas.microsoft.com/office/drawing/2014/main" val="1859245656"/>
                    </a:ext>
                  </a:extLst>
                </a:gridCol>
                <a:gridCol w="541353">
                  <a:extLst>
                    <a:ext uri="{9D8B030D-6E8A-4147-A177-3AD203B41FA5}">
                      <a16:colId xmlns:a16="http://schemas.microsoft.com/office/drawing/2014/main" val="1565457653"/>
                    </a:ext>
                  </a:extLst>
                </a:gridCol>
                <a:gridCol w="541353">
                  <a:extLst>
                    <a:ext uri="{9D8B030D-6E8A-4147-A177-3AD203B41FA5}">
                      <a16:colId xmlns:a16="http://schemas.microsoft.com/office/drawing/2014/main" val="1842447434"/>
                    </a:ext>
                  </a:extLst>
                </a:gridCol>
                <a:gridCol w="618688">
                  <a:extLst>
                    <a:ext uri="{9D8B030D-6E8A-4147-A177-3AD203B41FA5}">
                      <a16:colId xmlns:a16="http://schemas.microsoft.com/office/drawing/2014/main" val="2983966933"/>
                    </a:ext>
                  </a:extLst>
                </a:gridCol>
                <a:gridCol w="413331">
                  <a:extLst>
                    <a:ext uri="{9D8B030D-6E8A-4147-A177-3AD203B41FA5}">
                      <a16:colId xmlns:a16="http://schemas.microsoft.com/office/drawing/2014/main" val="2338773963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구분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u="none" strike="noStrike" dirty="0">
                          <a:effectLst/>
                        </a:rPr>
                        <a:t>평가원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u="none" strike="noStrike" dirty="0">
                          <a:effectLst/>
                        </a:rPr>
                        <a:t>러셀</a:t>
                      </a:r>
                      <a:r>
                        <a:rPr lang="en-US" altLang="ko-KR" sz="800" b="1" u="none" strike="noStrike" dirty="0">
                          <a:effectLst/>
                        </a:rPr>
                        <a:t>CORE Weekly</a:t>
                      </a:r>
                      <a:br>
                        <a:rPr lang="en-US" altLang="ko-KR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모의고사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effectLst/>
                        </a:rPr>
                        <a:t>QUEL</a:t>
                      </a:r>
                      <a:br>
                        <a:rPr lang="en-US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모의고사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u="none" strike="noStrike" dirty="0">
                          <a:effectLst/>
                        </a:rPr>
                        <a:t>메가</a:t>
                      </a:r>
                      <a:r>
                        <a:rPr lang="en-US" altLang="ko-KR" sz="800" b="1" u="none" strike="noStrike" dirty="0">
                          <a:effectLst/>
                        </a:rPr>
                        <a:t>X</a:t>
                      </a:r>
                      <a:r>
                        <a:rPr lang="ko-KR" altLang="en-US" sz="800" b="1" u="none" strike="noStrike" dirty="0">
                          <a:effectLst/>
                        </a:rPr>
                        <a:t>대성</a:t>
                      </a:r>
                      <a:br>
                        <a:rPr lang="ko-KR" altLang="en-US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더 프리미엄 </a:t>
                      </a:r>
                      <a:br>
                        <a:rPr lang="ko-KR" altLang="en-US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모의고사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u="none" strike="noStrike" dirty="0">
                          <a:effectLst/>
                        </a:rPr>
                        <a:t>월간 </a:t>
                      </a:r>
                      <a:br>
                        <a:rPr lang="ko-KR" altLang="en-US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학습지</a:t>
                      </a:r>
                      <a:r>
                        <a:rPr lang="en-US" altLang="ko-KR" sz="800" b="1" u="none" strike="noStrike" dirty="0">
                          <a:effectLst/>
                        </a:rPr>
                        <a:t>(</a:t>
                      </a:r>
                      <a:r>
                        <a:rPr lang="ko-KR" altLang="en-US" sz="800" b="1" u="none" strike="noStrike" dirty="0">
                          <a:effectLst/>
                        </a:rPr>
                        <a:t>월간 장영진</a:t>
                      </a:r>
                      <a:r>
                        <a:rPr lang="en-US" altLang="ko-KR" sz="800" b="1" u="none" strike="noStrike" dirty="0">
                          <a:effectLst/>
                        </a:rPr>
                        <a:t>)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47879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06199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637069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4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03246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5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78211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6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0507579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7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59389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8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50908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9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27821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10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648597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11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수능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0286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DB7E7B-9A5C-4013-AEE9-78463A1611F1}"/>
              </a:ext>
            </a:extLst>
          </p:cNvPr>
          <p:cNvSpPr/>
          <p:nvPr/>
        </p:nvSpPr>
        <p:spPr bwMode="auto">
          <a:xfrm>
            <a:off x="1017276" y="1149779"/>
            <a:ext cx="518115" cy="3711165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6375300-B535-4DB9-A9FE-6F5FE6C3FBE8}"/>
              </a:ext>
            </a:extLst>
          </p:cNvPr>
          <p:cNvSpPr/>
          <p:nvPr/>
        </p:nvSpPr>
        <p:spPr>
          <a:xfrm>
            <a:off x="978504" y="106766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E4A173D8-247A-445E-892C-0AB55EEC5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592" y="4"/>
            <a:ext cx="5957600" cy="211909"/>
          </a:xfrm>
        </p:spPr>
        <p:txBody>
          <a:bodyPr/>
          <a:lstStyle/>
          <a:p>
            <a:r>
              <a:rPr lang="en-US" altLang="ko-KR" sz="900" b="0" dirty="0"/>
              <a:t>2024 N</a:t>
            </a:r>
            <a:r>
              <a:rPr lang="ko-KR" altLang="en-US" sz="900" b="0" dirty="0"/>
              <a:t>수 </a:t>
            </a:r>
            <a:r>
              <a:rPr lang="ko-KR" altLang="en-US" sz="900" b="0" dirty="0" err="1"/>
              <a:t>정규반</a:t>
            </a:r>
            <a:r>
              <a:rPr lang="en-US" altLang="ko-KR" sz="900" b="0" dirty="0"/>
              <a:t>(CORE</a:t>
            </a:r>
            <a:r>
              <a:rPr lang="ko-KR" altLang="en-US" sz="900" b="0" dirty="0"/>
              <a:t>광주 </a:t>
            </a:r>
            <a:r>
              <a:rPr lang="ko-KR" altLang="en-US" sz="900" b="0" dirty="0" err="1"/>
              <a:t>종합반</a:t>
            </a:r>
            <a:r>
              <a:rPr lang="ko-KR" altLang="en-US" sz="900" b="0" dirty="0"/>
              <a:t> </a:t>
            </a:r>
            <a:r>
              <a:rPr lang="en-US" altLang="ko-KR" sz="900" b="0" dirty="0"/>
              <a:t>MO)</a:t>
            </a:r>
            <a:endParaRPr lang="ko-KR" altLang="en-US" sz="900" dirty="0">
              <a:latin typeface="+mn-ea"/>
              <a:ea typeface="+mn-ea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FC098FC-6E63-4D32-A2B2-FAA0D027C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763270"/>
              </p:ext>
            </p:extLst>
          </p:nvPr>
        </p:nvGraphicFramePr>
        <p:xfrm>
          <a:off x="8104412" y="211913"/>
          <a:ext cx="1800000" cy="2088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5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재수종합반 시스템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5394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러셀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CORE Weekly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모의고사 위치를 평가원 우측으로 이동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5784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4936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전화 연결될 수 있도록 작업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CORE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광주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하단 동일 영역 참고</a:t>
                      </a:r>
                      <a:b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062-462-1010</a:t>
                      </a:r>
                      <a:b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hlinkClick r:id="rId2"/>
                        </a:rPr>
                        <a:t>https://mcoregj.megastudy.net/intro/2024/first/index.asp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2848833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B84DE564-6017-4A68-B70F-3D0867C2A737}"/>
              </a:ext>
            </a:extLst>
          </p:cNvPr>
          <p:cNvSpPr/>
          <p:nvPr/>
        </p:nvSpPr>
        <p:spPr bwMode="auto">
          <a:xfrm>
            <a:off x="280719" y="4894177"/>
            <a:ext cx="2896445" cy="223108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2FDE916-205B-4B50-93DF-61653B0DEE5D}"/>
              </a:ext>
            </a:extLst>
          </p:cNvPr>
          <p:cNvSpPr/>
          <p:nvPr/>
        </p:nvSpPr>
        <p:spPr>
          <a:xfrm>
            <a:off x="241948" y="481205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7D41AE6-24FA-41A1-9134-89A721B03797}"/>
              </a:ext>
            </a:extLst>
          </p:cNvPr>
          <p:cNvSpPr/>
          <p:nvPr/>
        </p:nvSpPr>
        <p:spPr bwMode="auto">
          <a:xfrm>
            <a:off x="868435" y="5271877"/>
            <a:ext cx="845056" cy="206134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6D7BE2-4824-4C04-8410-BA0CFB327B63}"/>
              </a:ext>
            </a:extLst>
          </p:cNvPr>
          <p:cNvSpPr/>
          <p:nvPr/>
        </p:nvSpPr>
        <p:spPr>
          <a:xfrm>
            <a:off x="789340" y="519192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2435C2B-67BC-400E-B234-18D6A7455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12" y="5841167"/>
            <a:ext cx="2816138" cy="44975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0BC9C218-48CB-4E88-A344-AEF79E951088}"/>
              </a:ext>
            </a:extLst>
          </p:cNvPr>
          <p:cNvSpPr/>
          <p:nvPr/>
        </p:nvSpPr>
        <p:spPr>
          <a:xfrm>
            <a:off x="280719" y="579613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359125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정규반</a:t>
            </a:r>
            <a:r>
              <a:rPr lang="ko-KR" altLang="en-US" b="0" dirty="0"/>
              <a:t>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352BF9-71C8-4B10-A484-167919BB8314}"/>
              </a:ext>
            </a:extLst>
          </p:cNvPr>
          <p:cNvSpPr txBox="1"/>
          <p:nvPr/>
        </p:nvSpPr>
        <p:spPr>
          <a:xfrm>
            <a:off x="704850" y="1348932"/>
            <a:ext cx="6624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00" dirty="0">
                <a:latin typeface="+mn-ea"/>
                <a:ea typeface="+mn-ea"/>
              </a:rPr>
              <a:t>러셀</a:t>
            </a:r>
            <a:r>
              <a:rPr lang="en-US" altLang="ko-KR" sz="1600" b="1" spc="-100" dirty="0">
                <a:latin typeface="+mn-ea"/>
                <a:ea typeface="+mn-ea"/>
              </a:rPr>
              <a:t>CORE </a:t>
            </a:r>
            <a:r>
              <a:rPr lang="ko-KR" altLang="en-US" sz="1600" b="1" spc="-100" dirty="0">
                <a:latin typeface="+mn-ea"/>
                <a:ea typeface="+mn-ea"/>
              </a:rPr>
              <a:t>광주에서 최상위권 대입성공이 가능한 이유</a:t>
            </a:r>
            <a:r>
              <a:rPr lang="en-US" altLang="ko-KR" sz="1600" b="1" spc="-100" dirty="0">
                <a:latin typeface="+mn-ea"/>
                <a:ea typeface="+mn-ea"/>
              </a:rPr>
              <a:t>!</a:t>
            </a:r>
          </a:p>
          <a:p>
            <a:pPr algn="ctr"/>
            <a:r>
              <a:rPr lang="ko-KR" altLang="en-US" sz="1600" b="1" spc="-100" dirty="0">
                <a:latin typeface="+mn-ea"/>
                <a:ea typeface="+mn-ea"/>
              </a:rPr>
              <a:t>러셀</a:t>
            </a:r>
            <a:r>
              <a:rPr lang="en-US" altLang="ko-KR" sz="1600" b="1" spc="-100" dirty="0">
                <a:latin typeface="+mn-ea"/>
                <a:ea typeface="+mn-ea"/>
              </a:rPr>
              <a:t>CORE </a:t>
            </a:r>
            <a:r>
              <a:rPr lang="ko-KR" altLang="en-US" sz="1600" b="1" spc="-100" dirty="0">
                <a:latin typeface="+mn-ea"/>
                <a:ea typeface="+mn-ea"/>
              </a:rPr>
              <a:t>광주만의 </a:t>
            </a:r>
            <a:r>
              <a:rPr lang="ko-KR" altLang="en-US" sz="1600" b="1" spc="-100" dirty="0">
                <a:solidFill>
                  <a:srgbClr val="0070C0"/>
                </a:solidFill>
                <a:latin typeface="+mn-ea"/>
                <a:ea typeface="+mn-ea"/>
              </a:rPr>
              <a:t>수능에 최적화된 시스템</a:t>
            </a:r>
            <a:r>
              <a:rPr lang="ko-KR" altLang="en-US" sz="1600" b="1" spc="-100" dirty="0">
                <a:latin typeface="+mn-ea"/>
                <a:ea typeface="+mn-ea"/>
              </a:rPr>
              <a:t>이었습니다</a:t>
            </a:r>
            <a:r>
              <a:rPr lang="en-US" altLang="ko-KR" sz="1600" b="1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09D1229-2F8A-4AF5-BAD9-C9A1ECF06496}"/>
              </a:ext>
            </a:extLst>
          </p:cNvPr>
          <p:cNvSpPr/>
          <p:nvPr/>
        </p:nvSpPr>
        <p:spPr bwMode="auto">
          <a:xfrm>
            <a:off x="2577168" y="2564904"/>
            <a:ext cx="2880000" cy="2880000"/>
          </a:xfrm>
          <a:prstGeom prst="ellipse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5">
            <a:extLst>
              <a:ext uri="{FF2B5EF4-FFF2-40B4-BE49-F238E27FC236}">
                <a16:creationId xmlns:a16="http://schemas.microsoft.com/office/drawing/2014/main" id="{A9466AEB-A9F2-4FCE-96F2-045E93104C70}"/>
              </a:ext>
            </a:extLst>
          </p:cNvPr>
          <p:cNvSpPr/>
          <p:nvPr/>
        </p:nvSpPr>
        <p:spPr bwMode="auto">
          <a:xfrm>
            <a:off x="3116375" y="2256884"/>
            <a:ext cx="1800000" cy="936000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모서리가 둥근 직사각형 32">
            <a:extLst>
              <a:ext uri="{FF2B5EF4-FFF2-40B4-BE49-F238E27FC236}">
                <a16:creationId xmlns:a16="http://schemas.microsoft.com/office/drawing/2014/main" id="{84CE49AF-AE12-495E-AAFE-65CA02D6CF8C}"/>
              </a:ext>
            </a:extLst>
          </p:cNvPr>
          <p:cNvSpPr/>
          <p:nvPr/>
        </p:nvSpPr>
        <p:spPr bwMode="auto">
          <a:xfrm>
            <a:off x="1497781" y="3464904"/>
            <a:ext cx="1800000" cy="936000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모서리가 둥근 직사각형 33">
            <a:extLst>
              <a:ext uri="{FF2B5EF4-FFF2-40B4-BE49-F238E27FC236}">
                <a16:creationId xmlns:a16="http://schemas.microsoft.com/office/drawing/2014/main" id="{60EFEC9A-EC7D-4C7D-84F6-6AAF7D92F7B0}"/>
              </a:ext>
            </a:extLst>
          </p:cNvPr>
          <p:cNvSpPr/>
          <p:nvPr/>
        </p:nvSpPr>
        <p:spPr bwMode="auto">
          <a:xfrm>
            <a:off x="4736555" y="3464904"/>
            <a:ext cx="1800000" cy="936000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모서리가 둥근 직사각형 34">
            <a:extLst>
              <a:ext uri="{FF2B5EF4-FFF2-40B4-BE49-F238E27FC236}">
                <a16:creationId xmlns:a16="http://schemas.microsoft.com/office/drawing/2014/main" id="{A7854905-8857-4CC5-B1E4-F98C5FBCB035}"/>
              </a:ext>
            </a:extLst>
          </p:cNvPr>
          <p:cNvSpPr/>
          <p:nvPr/>
        </p:nvSpPr>
        <p:spPr bwMode="auto">
          <a:xfrm>
            <a:off x="2072680" y="4725144"/>
            <a:ext cx="1800000" cy="936000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모서리가 둥근 직사각형 35">
            <a:extLst>
              <a:ext uri="{FF2B5EF4-FFF2-40B4-BE49-F238E27FC236}">
                <a16:creationId xmlns:a16="http://schemas.microsoft.com/office/drawing/2014/main" id="{6B3274D5-0DCF-4D02-B21C-80330548B10B}"/>
              </a:ext>
            </a:extLst>
          </p:cNvPr>
          <p:cNvSpPr/>
          <p:nvPr/>
        </p:nvSpPr>
        <p:spPr bwMode="auto">
          <a:xfrm>
            <a:off x="4165324" y="4725144"/>
            <a:ext cx="1800000" cy="936000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446E986-DE51-4767-A159-B4B1AB135C05}"/>
              </a:ext>
            </a:extLst>
          </p:cNvPr>
          <p:cNvSpPr/>
          <p:nvPr/>
        </p:nvSpPr>
        <p:spPr>
          <a:xfrm>
            <a:off x="3296195" y="3791897"/>
            <a:ext cx="14403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수능에</a:t>
            </a:r>
            <a:endParaRPr lang="en-US" altLang="ko-KR" sz="12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최적화된</a:t>
            </a:r>
            <a:r>
              <a:rPr lang="en-US" altLang="ko-KR" sz="1200" b="1" spc="-100" dirty="0">
                <a:latin typeface="+mn-ea"/>
                <a:ea typeface="+mn-ea"/>
              </a:rPr>
              <a:t> </a:t>
            </a:r>
            <a:r>
              <a:rPr lang="ko-KR" altLang="en-US" sz="1200" b="1" spc="-100" dirty="0">
                <a:latin typeface="+mn-ea"/>
                <a:ea typeface="+mn-ea"/>
              </a:rPr>
              <a:t>시스템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6AB394A-1C7E-45D2-AC11-A627BDF3E748}"/>
              </a:ext>
            </a:extLst>
          </p:cNvPr>
          <p:cNvSpPr txBox="1"/>
          <p:nvPr/>
        </p:nvSpPr>
        <p:spPr>
          <a:xfrm>
            <a:off x="3265628" y="2571198"/>
            <a:ext cx="1511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>
                <a:latin typeface="+mn-ea"/>
                <a:ea typeface="+mn-ea"/>
              </a:rPr>
              <a:t>면학분위기로 소문난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 err="1">
                <a:solidFill>
                  <a:srgbClr val="0070C0"/>
                </a:solidFill>
                <a:latin typeface="+mn-ea"/>
                <a:ea typeface="+mn-ea"/>
              </a:rPr>
              <a:t>바른공부</a:t>
            </a:r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000" b="1" spc="-100" dirty="0" err="1">
                <a:solidFill>
                  <a:srgbClr val="0070C0"/>
                </a:solidFill>
                <a:latin typeface="+mn-ea"/>
                <a:ea typeface="+mn-ea"/>
              </a:rPr>
              <a:t>자습전용관</a:t>
            </a:r>
            <a:endParaRPr lang="en-US" altLang="ko-KR" sz="1000" b="1" spc="-1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B5A7ED-1D75-4B2E-BBB5-194C28B91ACD}"/>
              </a:ext>
            </a:extLst>
          </p:cNvPr>
          <p:cNvSpPr txBox="1"/>
          <p:nvPr/>
        </p:nvSpPr>
        <p:spPr>
          <a:xfrm>
            <a:off x="3125620" y="2258011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01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1674A1-68CC-4DED-88BC-CFDB7E00CF82}"/>
              </a:ext>
            </a:extLst>
          </p:cNvPr>
          <p:cNvSpPr txBox="1"/>
          <p:nvPr/>
        </p:nvSpPr>
        <p:spPr>
          <a:xfrm>
            <a:off x="4885318" y="3780907"/>
            <a:ext cx="15798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 err="1">
                <a:latin typeface="+mn-ea"/>
                <a:ea typeface="+mn-ea"/>
              </a:rPr>
              <a:t>메가스터디</a:t>
            </a:r>
            <a:r>
              <a:rPr lang="ko-KR" altLang="en-US" sz="1000" b="1" spc="-100" dirty="0">
                <a:latin typeface="+mn-ea"/>
                <a:ea typeface="+mn-ea"/>
              </a:rPr>
              <a:t> </a:t>
            </a:r>
            <a:r>
              <a:rPr lang="ko-KR" altLang="en-US" sz="1000" b="1" spc="-100" dirty="0" err="1">
                <a:latin typeface="+mn-ea"/>
                <a:ea typeface="+mn-ea"/>
              </a:rPr>
              <a:t>온∙오프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latin typeface="+mn-ea"/>
                <a:ea typeface="+mn-ea"/>
              </a:rPr>
              <a:t>수능 전문 강사진의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최상위권 수준별 맞춤 단과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A55EA6-C65D-4CAF-9A73-F7F5C2AC227A}"/>
              </a:ext>
            </a:extLst>
          </p:cNvPr>
          <p:cNvSpPr txBox="1"/>
          <p:nvPr/>
        </p:nvSpPr>
        <p:spPr>
          <a:xfrm>
            <a:off x="4745311" y="3467720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02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516948-5331-4C80-AD1B-1D4D073C7D06}"/>
              </a:ext>
            </a:extLst>
          </p:cNvPr>
          <p:cNvSpPr txBox="1"/>
          <p:nvPr/>
        </p:nvSpPr>
        <p:spPr>
          <a:xfrm>
            <a:off x="4301292" y="5045836"/>
            <a:ext cx="15798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>
                <a:latin typeface="+mn-ea"/>
                <a:ea typeface="+mn-ea"/>
              </a:rPr>
              <a:t>최상위권 전문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latin typeface="+mn-ea"/>
                <a:ea typeface="+mn-ea"/>
              </a:rPr>
              <a:t>입시 담임선생님의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D8D2A8C-A85F-4890-BDA9-4FE4F6094AF8}"/>
              </a:ext>
            </a:extLst>
          </p:cNvPr>
          <p:cNvSpPr txBox="1"/>
          <p:nvPr/>
        </p:nvSpPr>
        <p:spPr>
          <a:xfrm>
            <a:off x="4161285" y="4732649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9FBCCEA-A5F3-445F-AFE8-9B6505100546}"/>
              </a:ext>
            </a:extLst>
          </p:cNvPr>
          <p:cNvSpPr txBox="1"/>
          <p:nvPr/>
        </p:nvSpPr>
        <p:spPr>
          <a:xfrm>
            <a:off x="2213287" y="5045836"/>
            <a:ext cx="157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>
                <a:latin typeface="+mn-ea"/>
                <a:ea typeface="+mn-ea"/>
              </a:rPr>
              <a:t>학습 의욕을 높여주는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 err="1">
                <a:solidFill>
                  <a:srgbClr val="0070C0"/>
                </a:solidFill>
                <a:latin typeface="+mn-ea"/>
                <a:ea typeface="+mn-ea"/>
              </a:rPr>
              <a:t>승반∙강반</a:t>
            </a:r>
            <a:r>
              <a:rPr lang="en-US" altLang="ko-KR" sz="1000" b="1" spc="-100" dirty="0">
                <a:solidFill>
                  <a:srgbClr val="0070C0"/>
                </a:solidFill>
                <a:latin typeface="+mn-ea"/>
                <a:ea typeface="+mn-ea"/>
              </a:rPr>
              <a:t>/</a:t>
            </a:r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장학 제도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F48973-19AA-4EAA-82EB-D77643BE017F}"/>
              </a:ext>
            </a:extLst>
          </p:cNvPr>
          <p:cNvSpPr txBox="1"/>
          <p:nvPr/>
        </p:nvSpPr>
        <p:spPr>
          <a:xfrm>
            <a:off x="2073280" y="4732649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04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A718AF-6016-452E-980C-F3073EC9095C}"/>
              </a:ext>
            </a:extLst>
          </p:cNvPr>
          <p:cNvSpPr txBox="1"/>
          <p:nvPr/>
        </p:nvSpPr>
        <p:spPr>
          <a:xfrm>
            <a:off x="1636437" y="3784384"/>
            <a:ext cx="15798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>
                <a:latin typeface="+mn-ea"/>
                <a:ea typeface="+mn-ea"/>
              </a:rPr>
              <a:t>최상위권 대학에 합격한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latin typeface="+mn-ea"/>
                <a:ea typeface="+mn-ea"/>
              </a:rPr>
              <a:t>선배들이 학습한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실전 학습 콘텐츠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4F3BA3B-22E0-425A-9461-9A5E9638D6E0}"/>
              </a:ext>
            </a:extLst>
          </p:cNvPr>
          <p:cNvSpPr txBox="1"/>
          <p:nvPr/>
        </p:nvSpPr>
        <p:spPr>
          <a:xfrm>
            <a:off x="1496430" y="3471197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05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1E531B4D-DF40-405C-98D8-91B478EFB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092196"/>
              </p:ext>
            </p:extLst>
          </p:nvPr>
        </p:nvGraphicFramePr>
        <p:xfrm>
          <a:off x="8112801" y="211913"/>
          <a:ext cx="1800000" cy="390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수능에 최적화된 시스템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29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94709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AB34442A-426B-405A-8BD0-11B97AF3B0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52997"/>
              </p:ext>
            </p:extLst>
          </p:nvPr>
        </p:nvGraphicFramePr>
        <p:xfrm>
          <a:off x="107484" y="553976"/>
          <a:ext cx="7912125" cy="642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7375">
                  <a:extLst>
                    <a:ext uri="{9D8B030D-6E8A-4147-A177-3AD203B41FA5}">
                      <a16:colId xmlns:a16="http://schemas.microsoft.com/office/drawing/2014/main" val="15740895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2087388993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886931479"/>
                    </a:ext>
                  </a:extLst>
                </a:gridCol>
              </a:tblGrid>
              <a:tr h="6429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러셀</a:t>
                      </a:r>
                      <a:r>
                        <a:rPr lang="en-US" altLang="ko-KR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CORE </a:t>
                      </a: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광주 모집요강 및 지원혜택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최상위권 집결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러셀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CORE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광주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수능에 최적화된</a:t>
                      </a:r>
                      <a:r>
                        <a:rPr kumimoji="0" lang="en-US" altLang="ko-KR" sz="10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67955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E484CB55-AEAD-45A2-B736-FBAFD8C017AA}"/>
              </a:ext>
            </a:extLst>
          </p:cNvPr>
          <p:cNvSpPr/>
          <p:nvPr/>
        </p:nvSpPr>
        <p:spPr bwMode="auto">
          <a:xfrm>
            <a:off x="1661891" y="1362681"/>
            <a:ext cx="1324844" cy="273172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0B16AE5-49AF-480D-B4F9-4E4BAD04C7B7}"/>
              </a:ext>
            </a:extLst>
          </p:cNvPr>
          <p:cNvSpPr/>
          <p:nvPr/>
        </p:nvSpPr>
        <p:spPr>
          <a:xfrm>
            <a:off x="1596746" y="125198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7279196-AC33-4D3C-B390-49A232EDDA2B}"/>
              </a:ext>
            </a:extLst>
          </p:cNvPr>
          <p:cNvSpPr/>
          <p:nvPr/>
        </p:nvSpPr>
        <p:spPr bwMode="auto">
          <a:xfrm>
            <a:off x="1534834" y="1670701"/>
            <a:ext cx="1425985" cy="216822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31EA2CC-8FE5-4864-BD36-EB740D647469}"/>
              </a:ext>
            </a:extLst>
          </p:cNvPr>
          <p:cNvSpPr/>
          <p:nvPr/>
        </p:nvSpPr>
        <p:spPr>
          <a:xfrm>
            <a:off x="1485720" y="156000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5834615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C5EEDDD-10A9-41EC-B403-56E37652D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665" y="344510"/>
            <a:ext cx="2791113" cy="58870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ADC518B-3906-4D06-A7AB-1DCD0042A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83" y="344510"/>
            <a:ext cx="3240382" cy="630160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</a:t>
            </a:r>
            <a:r>
              <a:rPr lang="ko-KR" altLang="en-US" b="0" dirty="0"/>
              <a:t>광주 </a:t>
            </a:r>
            <a:r>
              <a:rPr lang="ko-KR" altLang="en-US" b="0" dirty="0" err="1"/>
              <a:t>종합반</a:t>
            </a:r>
            <a:r>
              <a:rPr lang="ko-KR" altLang="en-US" b="0" dirty="0"/>
              <a:t> </a:t>
            </a:r>
            <a:r>
              <a:rPr lang="en-US" altLang="ko-KR" b="0" dirty="0"/>
              <a:t>MO)</a:t>
            </a:r>
            <a:endParaRPr lang="ko-KR" altLang="en-US" b="0" dirty="0"/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179444"/>
              </p:ext>
            </p:extLst>
          </p:nvPr>
        </p:nvGraphicFramePr>
        <p:xfrm>
          <a:off x="8104412" y="211913"/>
          <a:ext cx="1800000" cy="1748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번째 순서에 노출</a:t>
                      </a:r>
                      <a:b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b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배너 노출 순서</a:t>
                      </a:r>
                      <a:b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1) 2024 </a:t>
                      </a:r>
                      <a:r>
                        <a:rPr kumimoji="0" lang="ko-KR" altLang="en-US" sz="9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윈터스쿨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2) 2024 </a:t>
                      </a:r>
                      <a:r>
                        <a:rPr kumimoji="0" lang="ko-KR" altLang="en-US" sz="9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윈터스쿨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종합반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3) 2025 N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수 </a:t>
                      </a:r>
                      <a:r>
                        <a:rPr kumimoji="0" lang="ko-KR" altLang="en-US" sz="9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정규반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4) 2025 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재수종합반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5) 2024 </a:t>
                      </a:r>
                      <a:r>
                        <a:rPr kumimoji="0" lang="ko-KR" altLang="en-US" sz="9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프리윈터스쿨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6) 2024 1~2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월 정규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특강단과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7) 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고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2,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고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3 1~2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월 </a:t>
                      </a:r>
                      <a:r>
                        <a:rPr kumimoji="0" lang="ko-KR" altLang="en-US" sz="9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윈터특강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8) 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대학별 논술 파이널 특강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메뉴 추가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재수종합반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756014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E533DA93-169B-4CE6-945A-98AC635E6E48}"/>
              </a:ext>
            </a:extLst>
          </p:cNvPr>
          <p:cNvSpPr/>
          <p:nvPr/>
        </p:nvSpPr>
        <p:spPr bwMode="auto">
          <a:xfrm>
            <a:off x="343934" y="1052736"/>
            <a:ext cx="3213208" cy="2736304"/>
          </a:xfrm>
          <a:prstGeom prst="rect">
            <a:avLst/>
          </a:prstGeom>
          <a:solidFill>
            <a:schemeClr val="tx1">
              <a:alpha val="77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최상위권 이과전문관</a:t>
            </a:r>
            <a:r>
              <a:rPr lang="en-US" altLang="ko-KR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br>
              <a:rPr lang="en-US" altLang="ko-KR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8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 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8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재수종합반</a:t>
            </a:r>
            <a:endParaRPr lang="en-US" altLang="ko-KR" sz="2800" b="1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b="1" spc="-1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</a:t>
            </a:r>
            <a:r>
              <a:rPr lang="en-US" altLang="ko-KR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CORE </a:t>
            </a:r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광주 재수종합반에서 경쟁하는 것이</a:t>
            </a:r>
          </a:p>
          <a:p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대입성공의 경쟁력입니다</a:t>
            </a:r>
            <a:r>
              <a:rPr lang="en-US" altLang="ko-KR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353848-0803-4972-9D05-FE65FFC23165}"/>
              </a:ext>
            </a:extLst>
          </p:cNvPr>
          <p:cNvSpPr/>
          <p:nvPr/>
        </p:nvSpPr>
        <p:spPr bwMode="auto">
          <a:xfrm>
            <a:off x="4167615" y="5157192"/>
            <a:ext cx="2719836" cy="263043"/>
          </a:xfrm>
          <a:prstGeom prst="rect">
            <a:avLst/>
          </a:prstGeom>
          <a:solidFill>
            <a:srgbClr val="FF0000">
              <a:alpha val="30000"/>
            </a:srgb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D9FCCE6-0312-4121-82FE-4CD862F8CBB8}"/>
              </a:ext>
            </a:extLst>
          </p:cNvPr>
          <p:cNvSpPr/>
          <p:nvPr/>
        </p:nvSpPr>
        <p:spPr>
          <a:xfrm>
            <a:off x="260729" y="101551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57292EC-A13D-4A40-941A-1EB29403358A}"/>
              </a:ext>
            </a:extLst>
          </p:cNvPr>
          <p:cNvSpPr/>
          <p:nvPr/>
        </p:nvSpPr>
        <p:spPr>
          <a:xfrm>
            <a:off x="4016675" y="515719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4231103456"/>
      </p:ext>
    </p:extLst>
  </p:cSld>
  <p:clrMapOvr>
    <a:masterClrMapping/>
  </p:clrMapOvr>
</p:sld>
</file>

<file path=ppt/theme/theme1.xml><?xml version="1.0" encoding="utf-8"?>
<a:theme xmlns:a="http://schemas.openxmlformats.org/drawingml/2006/main" name="3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C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상세내용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_SOMA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C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5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C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6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C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9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0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SOMA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7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0" cap="flat" cmpd="sng" algn="ctr">
          <a:solidFill>
            <a:schemeClr val="bg1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100" spc="-100" dirty="0" smtClean="0">
            <a:latin typeface="맑은 고딕" panose="020B0503020000020004" pitchFamily="50" charset="-127"/>
            <a:ea typeface="맑은 고딕" panose="020B0503020000020004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175" cap="flat" cmpd="sng" algn="ctr">
          <a:solidFill>
            <a:schemeClr val="fol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메가화면안</Template>
  <TotalTime>94263</TotalTime>
  <Words>16957</Words>
  <Application>Microsoft Office PowerPoint</Application>
  <PresentationFormat>A4 용지(210x297mm)</PresentationFormat>
  <Paragraphs>3559</Paragraphs>
  <Slides>90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11</vt:i4>
      </vt:variant>
      <vt:variant>
        <vt:lpstr>슬라이드 제목</vt:lpstr>
      </vt:variant>
      <vt:variant>
        <vt:i4>90</vt:i4>
      </vt:variant>
    </vt:vector>
  </HeadingPairs>
  <TitlesOfParts>
    <vt:vector size="113" baseType="lpstr">
      <vt:lpstr>ONE 모바일고딕 Title OTF</vt:lpstr>
      <vt:lpstr>굴림</vt:lpstr>
      <vt:lpstr>돋움</vt:lpstr>
      <vt:lpstr>돋움체</vt:lpstr>
      <vt:lpstr>맑은 고딕</vt:lpstr>
      <vt:lpstr>바탕체</vt:lpstr>
      <vt:lpstr>Arial</vt:lpstr>
      <vt:lpstr>Calibri</vt:lpstr>
      <vt:lpstr>Calibri Light</vt:lpstr>
      <vt:lpstr>Segoe UI</vt:lpstr>
      <vt:lpstr>Verdana</vt:lpstr>
      <vt:lpstr>Wingdings</vt:lpstr>
      <vt:lpstr>3_기본 디자인</vt:lpstr>
      <vt:lpstr>4_기본 디자인</vt:lpstr>
      <vt:lpstr>5_기본 디자인</vt:lpstr>
      <vt:lpstr>6_기본 디자인</vt:lpstr>
      <vt:lpstr>9_기본 디자인</vt:lpstr>
      <vt:lpstr>10_기본 디자인</vt:lpstr>
      <vt:lpstr>Office 테마</vt:lpstr>
      <vt:lpstr>SOMA</vt:lpstr>
      <vt:lpstr>7_기본 디자인</vt:lpstr>
      <vt:lpstr>상세내용</vt:lpstr>
      <vt:lpstr>1_SOMA</vt:lpstr>
      <vt:lpstr>PowerPoint 프레젠테이션</vt:lpstr>
      <vt:lpstr>PowerPoint 프레젠테이션</vt:lpstr>
      <vt:lpstr>CORE광주 - 정규반 PC, MO</vt:lpstr>
      <vt:lpstr>2024 N수 정규반(CORE광주 정규반 PC)</vt:lpstr>
      <vt:lpstr>2024 N수 정규반(CORE광주 정규반 PC)</vt:lpstr>
      <vt:lpstr>2024 N수 정규반(CORE광주 정규반 PC)</vt:lpstr>
      <vt:lpstr>2024 N수 정규반(CORE광주 정규반 PC)</vt:lpstr>
      <vt:lpstr>2024 N수 정규반(CORE광주 정규반 PC)</vt:lpstr>
      <vt:lpstr>2024 N수 정규반(CORE광주 정규반 PC)</vt:lpstr>
      <vt:lpstr>2024 N수 정규반(CORE광주 정규반 PC)</vt:lpstr>
      <vt:lpstr>2024 N수 정규반(CORE광주 정규반 PC)</vt:lpstr>
      <vt:lpstr>2024 N수 정규반(CORE광주 정규반 PC)</vt:lpstr>
      <vt:lpstr>2024 N수 정규반(CORE광주 정규반 PC)</vt:lpstr>
      <vt:lpstr>2024 N수 정규반(CORE광주 정규반 PC)</vt:lpstr>
      <vt:lpstr>2024 N수 정규반(CORE광주 정규반 PC)</vt:lpstr>
      <vt:lpstr>2024 N수 정규반(CORE광주 정규반 PC)</vt:lpstr>
      <vt:lpstr>2024 N수 정규반(CORE광주 정규반 PC)</vt:lpstr>
      <vt:lpstr>2024 N수 정규반(CORE광주 정규반 PC)</vt:lpstr>
      <vt:lpstr>2024 N수 정규반(CORE광주 정규반 PC)</vt:lpstr>
      <vt:lpstr>2024 N수 정규반(CORE광주 정규반 PC)</vt:lpstr>
      <vt:lpstr>2024 N수 정규반(CORE광주 정규반 PC)</vt:lpstr>
      <vt:lpstr>2024 N수 정규반(CORE광주 정규반 PC)</vt:lpstr>
      <vt:lpstr>2024 N수 정규반(CORE광주 정규반 PC)</vt:lpstr>
      <vt:lpstr>2024 N수 정규반(CORE광주 정규반 PC)</vt:lpstr>
      <vt:lpstr>2024 N수 정규반(CORE광주 정규반 PC)</vt:lpstr>
      <vt:lpstr>2024 N수 정규반(CORE광주 정규반 MO)</vt:lpstr>
      <vt:lpstr>2024 N수 정규반(CORE광주 정규반 MO)</vt:lpstr>
      <vt:lpstr>2024 N수 정규반(CORE광주 정규반 MO)</vt:lpstr>
      <vt:lpstr>2024 N수 정규반(CORE광주 정규반 MO)</vt:lpstr>
      <vt:lpstr>2024 N수 정규반(CORE광주 정규반 MO)</vt:lpstr>
      <vt:lpstr>2024 N수 정규반(CORE광주 정규반 MO)</vt:lpstr>
      <vt:lpstr>2024 N수 정규반(CORE광주 정규반 MO)</vt:lpstr>
      <vt:lpstr>2024 N수 정규반(CORE광주 정규반 MO)</vt:lpstr>
      <vt:lpstr>2024 N수 정규반(CORE광주 정규반 MO)</vt:lpstr>
      <vt:lpstr>2024 N수 정규반(CORE광주 정규반 MO)</vt:lpstr>
      <vt:lpstr>2024 N수 정규반(CORE광주 정규반 MO)</vt:lpstr>
      <vt:lpstr>2024 N수 정규반(CORE광주 정규반 MO)</vt:lpstr>
      <vt:lpstr>2024 N수 정규반(CORE광주 정규반 MO)</vt:lpstr>
      <vt:lpstr>2024 N수 정규반(CORE광주 정규반 MO)</vt:lpstr>
      <vt:lpstr>2024 N수 정규반(CORE광주 정규반 MO)</vt:lpstr>
      <vt:lpstr>2024 N수 정규반(CORE광주 정규반 MO)</vt:lpstr>
      <vt:lpstr>2024 N수 정규반(CORE광주 정규반 MO)</vt:lpstr>
      <vt:lpstr>2024 N수 정규반(CORE광주 정규반 MO)</vt:lpstr>
      <vt:lpstr>CORE광주 - 종합반 PC, MO</vt:lpstr>
      <vt:lpstr>2024 N수 정규반(CORE광주 종합반 PC)</vt:lpstr>
      <vt:lpstr>2024 N수 정규반(CORE광주 종합반 PC)</vt:lpstr>
      <vt:lpstr>2024 N수 정규반(CORE광주 종합반 PC)</vt:lpstr>
      <vt:lpstr>2024 N수 정규반(CORE광주 종합반 PC)</vt:lpstr>
      <vt:lpstr>2024 N수 정규반(CORE광주 종합반 PC)</vt:lpstr>
      <vt:lpstr>2024 N수 정규반(CORE광주 종합반 PC)</vt:lpstr>
      <vt:lpstr>2024 N수 정규반(CORE광주 종합반 PC)</vt:lpstr>
      <vt:lpstr>2024 N수 정규반(CORE광주 종합반 PC)</vt:lpstr>
      <vt:lpstr>2024 N수 정규반(CORE광주 종합반 PC)</vt:lpstr>
      <vt:lpstr>2024 N수 정규반(CORE광주 종합반 PC)</vt:lpstr>
      <vt:lpstr>2024 N수 정규반(CORE광주 종합반 PC)</vt:lpstr>
      <vt:lpstr>2024 N수 정규반(CORE광주 종합반 PC)</vt:lpstr>
      <vt:lpstr>2024 N수 정규반(CORE광주 종합반 PC)</vt:lpstr>
      <vt:lpstr>2024 N수 정규반(CORE광주 종합반 PC)</vt:lpstr>
      <vt:lpstr>2024 N수 정규반(CORE광주 종합반 PC)</vt:lpstr>
      <vt:lpstr>2024 N수 정규반(CORE광주 종합반 PC)</vt:lpstr>
      <vt:lpstr>2024 N수 정규반(CORE광주 종합반 PC)</vt:lpstr>
      <vt:lpstr>2024 N수 정규반(CORE광주 종합반 PC)</vt:lpstr>
      <vt:lpstr>2024 N수 정규반(CORE광주 종합반 PC)</vt:lpstr>
      <vt:lpstr>2024 N수 정규반(CORE광주 종합반 PC)</vt:lpstr>
      <vt:lpstr>2024 N수 정규반(CORE광주 종합반 PC)</vt:lpstr>
      <vt:lpstr>2024 N수 정규반(CORE광주 종합반 PC)</vt:lpstr>
      <vt:lpstr>2024 N수 정규반(CORE광주 종합반 PC)</vt:lpstr>
      <vt:lpstr>2024 N수 정규반(CORE광주 종합반 MO)</vt:lpstr>
      <vt:lpstr>2024 N수 정규반(CORE광주 종합반 MO)</vt:lpstr>
      <vt:lpstr>2024 N수 정규반(CORE광주 종합반 MO)</vt:lpstr>
      <vt:lpstr>2024 N수 정규반(CORE광주 종합반 MO)</vt:lpstr>
      <vt:lpstr>2024 N수 정규반(CORE광주 종합반 MO)</vt:lpstr>
      <vt:lpstr>2024 N수 정규반(CORE광주 종합반 MO)</vt:lpstr>
      <vt:lpstr>2024 N수 정규반(CORE광주 종합반 MO)</vt:lpstr>
      <vt:lpstr>2024 N수 정규반(CORE광주 종합반 MO)</vt:lpstr>
      <vt:lpstr>2024 N수 정규반(CORE광주 종합반 MO)</vt:lpstr>
      <vt:lpstr>2024 N수 정규반(CORE광주 종합반 MO)</vt:lpstr>
      <vt:lpstr>2024 N수 정규반(CORE광주 종합반 MO)</vt:lpstr>
      <vt:lpstr>2024 N수 정규반(CORE광주 종합반 MO)</vt:lpstr>
      <vt:lpstr>2024 N수 정규반(CORE광주 종합반 MO)</vt:lpstr>
      <vt:lpstr>2024 N수 정규반(CORE광주 종합반 MO)</vt:lpstr>
      <vt:lpstr>2024 N수 정규반(CORE광주 종합반 MO)</vt:lpstr>
      <vt:lpstr>2024 N수 정규반(CORE광주 종합반 MO)</vt:lpstr>
      <vt:lpstr>2024 N수 정규반(CORE광주 종합반 MO)</vt:lpstr>
      <vt:lpstr>2024 N수 정규반(CORE광주 종합반 MO)</vt:lpstr>
      <vt:lpstr>2024 N수 정규반(CORE광주 종합반 MO)</vt:lpstr>
      <vt:lpstr>2024 N수 정규반(CORE광주 종합반 MO)</vt:lpstr>
      <vt:lpstr>2024 N수 정규반(CORE광주 종합반 MO)</vt:lpstr>
      <vt:lpstr>2024 N수 정규반(CORE광주 종합반 MO)</vt:lpstr>
      <vt:lpstr>2024 N수 정규반(CORE광주 종합반 MO)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0</dc:title>
  <dc:creator>User</dc:creator>
  <cp:lastModifiedBy>MEGA</cp:lastModifiedBy>
  <cp:revision>15173</cp:revision>
  <cp:lastPrinted>2021-11-15T10:46:54Z</cp:lastPrinted>
  <dcterms:created xsi:type="dcterms:W3CDTF">2010-04-05T09:26:10Z</dcterms:created>
  <dcterms:modified xsi:type="dcterms:W3CDTF">2023-12-01T06:13:48Z</dcterms:modified>
</cp:coreProperties>
</file>